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3" r:id="rId1"/>
  </p:sldMasterIdLst>
  <p:notesMasterIdLst>
    <p:notesMasterId r:id="rId35"/>
  </p:notesMasterIdLst>
  <p:handoutMasterIdLst>
    <p:handoutMasterId r:id="rId36"/>
  </p:handoutMasterIdLst>
  <p:sldIdLst>
    <p:sldId id="324" r:id="rId2"/>
    <p:sldId id="325" r:id="rId3"/>
    <p:sldId id="316" r:id="rId4"/>
    <p:sldId id="315" r:id="rId5"/>
    <p:sldId id="314" r:id="rId6"/>
    <p:sldId id="329" r:id="rId7"/>
    <p:sldId id="330" r:id="rId8"/>
    <p:sldId id="331" r:id="rId9"/>
    <p:sldId id="332" r:id="rId10"/>
    <p:sldId id="333" r:id="rId11"/>
    <p:sldId id="334" r:id="rId12"/>
    <p:sldId id="323" r:id="rId13"/>
    <p:sldId id="339" r:id="rId14"/>
    <p:sldId id="341" r:id="rId15"/>
    <p:sldId id="338" r:id="rId16"/>
    <p:sldId id="342" r:id="rId17"/>
    <p:sldId id="344" r:id="rId18"/>
    <p:sldId id="350" r:id="rId19"/>
    <p:sldId id="346" r:id="rId20"/>
    <p:sldId id="345" r:id="rId21"/>
    <p:sldId id="353" r:id="rId22"/>
    <p:sldId id="359" r:id="rId23"/>
    <p:sldId id="361" r:id="rId24"/>
    <p:sldId id="360" r:id="rId25"/>
    <p:sldId id="358" r:id="rId26"/>
    <p:sldId id="349" r:id="rId27"/>
    <p:sldId id="348" r:id="rId28"/>
    <p:sldId id="362" r:id="rId29"/>
    <p:sldId id="351" r:id="rId30"/>
    <p:sldId id="352" r:id="rId31"/>
    <p:sldId id="357" r:id="rId32"/>
    <p:sldId id="354" r:id="rId33"/>
    <p:sldId id="355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1980" userDrawn="1">
          <p15:clr>
            <a:srgbClr val="A4A3A4"/>
          </p15:clr>
        </p15:guide>
        <p15:guide id="2" orient="horz" pos="2069" userDrawn="1">
          <p15:clr>
            <a:srgbClr val="A4A3A4"/>
          </p15:clr>
        </p15:guide>
        <p15:guide id="3" pos="7469" userDrawn="1">
          <p15:clr>
            <a:srgbClr val="A4A3A4"/>
          </p15:clr>
        </p15:guide>
        <p15:guide id="5" pos="4294" userDrawn="1">
          <p15:clr>
            <a:srgbClr val="A4A3A4"/>
          </p15:clr>
        </p15:guide>
        <p15:guide id="6" pos="4021" userDrawn="1">
          <p15:clr>
            <a:srgbClr val="A4A3A4"/>
          </p15:clr>
        </p15:guide>
        <p15:guide id="8" pos="5790" userDrawn="1">
          <p15:clr>
            <a:srgbClr val="A4A3A4"/>
          </p15:clr>
        </p15:guide>
        <p15:guide id="9" pos="1527" userDrawn="1">
          <p15:clr>
            <a:srgbClr val="A4A3A4"/>
          </p15:clr>
        </p15:guide>
        <p15:guide id="10" pos="4248" userDrawn="1">
          <p15:clr>
            <a:srgbClr val="A4A3A4"/>
          </p15:clr>
        </p15:guide>
        <p15:guide id="11" orient="horz" pos="3884" userDrawn="1">
          <p15:clr>
            <a:srgbClr val="A4A3A4"/>
          </p15:clr>
        </p15:guide>
        <p15:guide id="12" orient="horz" pos="184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inan Wang(Outsourcing)" initials="ZW" lastIdx="9" clrIdx="0">
    <p:extLst>
      <p:ext uri="{19B8F6BF-5375-455C-9EA6-DF929625EA0E}">
        <p15:presenceInfo xmlns:p15="http://schemas.microsoft.com/office/powerpoint/2012/main" userId="S::zinan.wang@taotu-partner.com::ee923af0-156a-49ca-851b-b073b44d48fd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0EF"/>
    <a:srgbClr val="7CDAF8"/>
    <a:srgbClr val="4C5661"/>
    <a:srgbClr val="0A6EFA"/>
    <a:srgbClr val="666986"/>
    <a:srgbClr val="737794"/>
    <a:srgbClr val="7E8199"/>
    <a:srgbClr val="A39DF9"/>
    <a:srgbClr val="A2A5BC"/>
    <a:srgbClr val="7C74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842" autoAdjust="0"/>
    <p:restoredTop sz="86420" autoAdjust="0"/>
  </p:normalViewPr>
  <p:slideViewPr>
    <p:cSldViewPr snapToObjects="1">
      <p:cViewPr varScale="1">
        <p:scale>
          <a:sx n="57" d="100"/>
          <a:sy n="57" d="100"/>
        </p:scale>
        <p:origin x="854" y="58"/>
      </p:cViewPr>
      <p:guideLst>
        <p:guide pos="1980"/>
        <p:guide orient="horz" pos="2069"/>
        <p:guide pos="7469"/>
        <p:guide pos="4294"/>
        <p:guide pos="4021"/>
        <p:guide pos="5790"/>
        <p:guide pos="1527"/>
        <p:guide pos="4248"/>
        <p:guide orient="horz" pos="3884"/>
        <p:guide orient="horz" pos="184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35" d="100"/>
        <a:sy n="135" d="100"/>
      </p:scale>
      <p:origin x="0" y="0"/>
    </p:cViewPr>
  </p:notesTextViewPr>
  <p:sorterViewPr>
    <p:cViewPr varScale="1">
      <p:scale>
        <a:sx n="1" d="1"/>
        <a:sy n="1" d="1"/>
      </p:scale>
      <p:origin x="0" y="-3880"/>
    </p:cViewPr>
  </p:sorterViewPr>
  <p:notesViewPr>
    <p:cSldViewPr snapToObjects="1">
      <p:cViewPr varScale="1">
        <p:scale>
          <a:sx n="82" d="100"/>
          <a:sy n="82" d="100"/>
        </p:scale>
        <p:origin x="1944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3CC4466-1D57-4034-BCE1-2C70F25F2CE0}" type="doc">
      <dgm:prSet loTypeId="urn:microsoft.com/office/officeart/2005/8/layout/cycle8" loCatId="cycle" qsTypeId="urn:microsoft.com/office/officeart/2005/8/quickstyle/simple1" qsCatId="simple" csTypeId="urn:microsoft.com/office/officeart/2005/8/colors/colorful2" csCatId="colorful" phldr="1"/>
      <dgm:spPr/>
    </dgm:pt>
    <dgm:pt modelId="{FF8E3A36-881E-4510-A4EA-9780B840A7BB}">
      <dgm:prSet phldrT="[文本]" custT="1"/>
      <dgm:spPr>
        <a:solidFill>
          <a:schemeClr val="bg1"/>
        </a:solidFill>
        <a:ln>
          <a:solidFill>
            <a:schemeClr val="bg1">
              <a:lumMod val="50000"/>
            </a:schemeClr>
          </a:solidFill>
        </a:ln>
      </dgm:spPr>
      <dgm:t>
        <a:bodyPr/>
        <a:lstStyle/>
        <a:p>
          <a:r>
            <a:rPr lang="zh-CN" altLang="en-US" sz="12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rPr>
            <a:t>计划</a:t>
          </a:r>
          <a:r>
            <a:rPr lang="en-US" altLang="zh-CN" sz="12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rPr>
            <a:t>/</a:t>
          </a:r>
          <a:r>
            <a:rPr lang="zh-CN" altLang="en-US" sz="12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rPr>
            <a:t>设计</a:t>
          </a:r>
        </a:p>
      </dgm:t>
    </dgm:pt>
    <dgm:pt modelId="{2212DE77-0F01-4C18-9223-ADA0DB2019F8}" type="parTrans" cxnId="{04FCD860-EBF5-48AA-8F97-A11388CF4436}">
      <dgm:prSet/>
      <dgm:spPr/>
      <dgm:t>
        <a:bodyPr/>
        <a:lstStyle/>
        <a:p>
          <a:endParaRPr lang="zh-CN" altLang="en-US"/>
        </a:p>
      </dgm:t>
    </dgm:pt>
    <dgm:pt modelId="{24E16450-F81E-4928-BF24-0B447A2FC3EF}" type="sibTrans" cxnId="{04FCD860-EBF5-48AA-8F97-A11388CF4436}">
      <dgm:prSet/>
      <dgm:spPr/>
      <dgm:t>
        <a:bodyPr/>
        <a:lstStyle/>
        <a:p>
          <a:endParaRPr lang="zh-CN" altLang="en-US"/>
        </a:p>
      </dgm:t>
    </dgm:pt>
    <dgm:pt modelId="{84DCDD67-85AB-425D-97FF-AA362F66FF4F}">
      <dgm:prSet phldrT="[文本]" custT="1"/>
      <dgm:spPr>
        <a:solidFill>
          <a:schemeClr val="bg1"/>
        </a:solidFill>
        <a:ln>
          <a:solidFill>
            <a:schemeClr val="bg1">
              <a:lumMod val="50000"/>
            </a:schemeClr>
          </a:solidFill>
        </a:ln>
      </dgm:spPr>
      <dgm:t>
        <a:bodyPr/>
        <a:lstStyle/>
        <a:p>
          <a:r>
            <a:rPr lang="zh-CN" altLang="en-US" sz="12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rPr>
            <a:t>预配</a:t>
          </a:r>
        </a:p>
      </dgm:t>
    </dgm:pt>
    <dgm:pt modelId="{7CF9C20A-35BF-4842-BB73-08D6E02D9406}" type="parTrans" cxnId="{57342AB8-8417-457B-8248-68C04E366011}">
      <dgm:prSet/>
      <dgm:spPr/>
      <dgm:t>
        <a:bodyPr/>
        <a:lstStyle/>
        <a:p>
          <a:endParaRPr lang="zh-CN" altLang="en-US"/>
        </a:p>
      </dgm:t>
    </dgm:pt>
    <dgm:pt modelId="{D70BC0EC-117B-4130-BC99-28DC5A7072CE}" type="sibTrans" cxnId="{57342AB8-8417-457B-8248-68C04E366011}">
      <dgm:prSet/>
      <dgm:spPr/>
      <dgm:t>
        <a:bodyPr/>
        <a:lstStyle/>
        <a:p>
          <a:endParaRPr lang="zh-CN" altLang="en-US"/>
        </a:p>
      </dgm:t>
    </dgm:pt>
    <dgm:pt modelId="{F4AB6E48-FB38-4310-9B3A-02720DB6594A}">
      <dgm:prSet phldrT="[文本]" custT="1"/>
      <dgm:spPr>
        <a:solidFill>
          <a:schemeClr val="bg1"/>
        </a:solidFill>
        <a:ln>
          <a:solidFill>
            <a:schemeClr val="bg1">
              <a:lumMod val="50000"/>
            </a:schemeClr>
          </a:solidFill>
        </a:ln>
      </dgm:spPr>
      <dgm:t>
        <a:bodyPr/>
        <a:lstStyle/>
        <a:p>
          <a:r>
            <a:rPr lang="zh-CN" altLang="en-US" sz="14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rPr>
            <a:t>服务</a:t>
          </a:r>
        </a:p>
      </dgm:t>
    </dgm:pt>
    <dgm:pt modelId="{31BE452D-CEE2-44B4-A408-4CF732DA43AF}" type="parTrans" cxnId="{FCBD3157-302B-4224-AEB4-010C450CF431}">
      <dgm:prSet/>
      <dgm:spPr/>
      <dgm:t>
        <a:bodyPr/>
        <a:lstStyle/>
        <a:p>
          <a:endParaRPr lang="zh-CN" altLang="en-US"/>
        </a:p>
      </dgm:t>
    </dgm:pt>
    <dgm:pt modelId="{913821BB-3108-4CA7-81CA-2999EFEAE961}" type="sibTrans" cxnId="{FCBD3157-302B-4224-AEB4-010C450CF431}">
      <dgm:prSet/>
      <dgm:spPr/>
      <dgm:t>
        <a:bodyPr/>
        <a:lstStyle/>
        <a:p>
          <a:endParaRPr lang="zh-CN" altLang="en-US"/>
        </a:p>
      </dgm:t>
    </dgm:pt>
    <dgm:pt modelId="{10848D47-D30F-4D67-8510-078859AABD03}">
      <dgm:prSet phldrT="[文本]" custT="1"/>
      <dgm:spPr>
        <a:solidFill>
          <a:schemeClr val="bg1"/>
        </a:solidFill>
        <a:ln>
          <a:solidFill>
            <a:schemeClr val="bg1">
              <a:lumMod val="50000"/>
            </a:schemeClr>
          </a:solidFill>
        </a:ln>
      </dgm:spPr>
      <dgm:t>
        <a:bodyPr/>
        <a:lstStyle/>
        <a:p>
          <a:r>
            <a:rPr lang="zh-CN" altLang="en-US" sz="12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rPr>
            <a:t>维护</a:t>
          </a:r>
        </a:p>
      </dgm:t>
    </dgm:pt>
    <dgm:pt modelId="{2D7506F8-7CA2-465D-A78A-CEAE1DDD8DED}" type="parTrans" cxnId="{E07BCD24-58D8-4EDF-BBE9-46580BFED29D}">
      <dgm:prSet/>
      <dgm:spPr/>
      <dgm:t>
        <a:bodyPr/>
        <a:lstStyle/>
        <a:p>
          <a:endParaRPr lang="zh-CN" altLang="en-US"/>
        </a:p>
      </dgm:t>
    </dgm:pt>
    <dgm:pt modelId="{6B7A7C54-9497-4131-815C-A7DB292F85DF}" type="sibTrans" cxnId="{E07BCD24-58D8-4EDF-BBE9-46580BFED29D}">
      <dgm:prSet/>
      <dgm:spPr/>
      <dgm:t>
        <a:bodyPr/>
        <a:lstStyle/>
        <a:p>
          <a:endParaRPr lang="zh-CN" altLang="en-US"/>
        </a:p>
      </dgm:t>
    </dgm:pt>
    <dgm:pt modelId="{DDE9F832-C51A-49ED-BCEA-79FD5EC93A30}">
      <dgm:prSet phldrT="[文本]" custT="1"/>
      <dgm:spPr>
        <a:solidFill>
          <a:schemeClr val="bg1"/>
        </a:solidFill>
        <a:ln>
          <a:solidFill>
            <a:schemeClr val="bg1">
              <a:lumMod val="50000"/>
            </a:schemeClr>
          </a:solidFill>
        </a:ln>
      </dgm:spPr>
      <dgm:t>
        <a:bodyPr/>
        <a:lstStyle/>
        <a:p>
          <a:r>
            <a:rPr lang="zh-CN" altLang="en-US" sz="12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rPr>
            <a:t>退役</a:t>
          </a:r>
        </a:p>
      </dgm:t>
    </dgm:pt>
    <dgm:pt modelId="{33CC9F20-0DBB-4D2B-8BC3-328188CBC1C5}" type="parTrans" cxnId="{6B67A920-5921-4190-A406-8BAD5D765512}">
      <dgm:prSet/>
      <dgm:spPr/>
      <dgm:t>
        <a:bodyPr/>
        <a:lstStyle/>
        <a:p>
          <a:endParaRPr lang="zh-CN" altLang="en-US"/>
        </a:p>
      </dgm:t>
    </dgm:pt>
    <dgm:pt modelId="{CD2645C2-CC16-4CA6-804D-EDEE40C7B378}" type="sibTrans" cxnId="{6B67A920-5921-4190-A406-8BAD5D765512}">
      <dgm:prSet/>
      <dgm:spPr/>
      <dgm:t>
        <a:bodyPr/>
        <a:lstStyle/>
        <a:p>
          <a:endParaRPr lang="zh-CN" altLang="en-US"/>
        </a:p>
      </dgm:t>
    </dgm:pt>
    <dgm:pt modelId="{1D6466AD-B98D-4BD8-A6EC-21A5EF19D444}" type="pres">
      <dgm:prSet presAssocID="{43CC4466-1D57-4034-BCE1-2C70F25F2CE0}" presName="compositeShape" presStyleCnt="0">
        <dgm:presLayoutVars>
          <dgm:chMax val="7"/>
          <dgm:dir/>
          <dgm:resizeHandles val="exact"/>
        </dgm:presLayoutVars>
      </dgm:prSet>
      <dgm:spPr/>
    </dgm:pt>
    <dgm:pt modelId="{1210DB1B-0DE1-4290-8108-CC243499EBC7}" type="pres">
      <dgm:prSet presAssocID="{43CC4466-1D57-4034-BCE1-2C70F25F2CE0}" presName="wedge1" presStyleLbl="node1" presStyleIdx="0" presStyleCnt="5"/>
      <dgm:spPr/>
      <dgm:t>
        <a:bodyPr/>
        <a:lstStyle/>
        <a:p>
          <a:endParaRPr lang="zh-CN" altLang="en-US"/>
        </a:p>
      </dgm:t>
    </dgm:pt>
    <dgm:pt modelId="{A1C2DF4B-D24C-4E6D-AE85-9D7ADFF1C2EC}" type="pres">
      <dgm:prSet presAssocID="{43CC4466-1D57-4034-BCE1-2C70F25F2CE0}" presName="dummy1a" presStyleCnt="0"/>
      <dgm:spPr/>
    </dgm:pt>
    <dgm:pt modelId="{C08AEC4D-BDC3-434B-835A-FD0D40507BEA}" type="pres">
      <dgm:prSet presAssocID="{43CC4466-1D57-4034-BCE1-2C70F25F2CE0}" presName="dummy1b" presStyleCnt="0"/>
      <dgm:spPr/>
    </dgm:pt>
    <dgm:pt modelId="{389BC646-0DB3-44D7-87E7-FD8A48FA977D}" type="pres">
      <dgm:prSet presAssocID="{43CC4466-1D57-4034-BCE1-2C70F25F2CE0}" presName="wedge1Tx" presStyleLbl="node1" presStyleIdx="0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7A5EC49-4971-4A76-8812-8DF7739EC494}" type="pres">
      <dgm:prSet presAssocID="{43CC4466-1D57-4034-BCE1-2C70F25F2CE0}" presName="wedge2" presStyleLbl="node1" presStyleIdx="1" presStyleCnt="5"/>
      <dgm:spPr/>
      <dgm:t>
        <a:bodyPr/>
        <a:lstStyle/>
        <a:p>
          <a:endParaRPr lang="zh-CN" altLang="en-US"/>
        </a:p>
      </dgm:t>
    </dgm:pt>
    <dgm:pt modelId="{89C0F4FF-0FD5-4C70-ABA4-79E5C56D7FBB}" type="pres">
      <dgm:prSet presAssocID="{43CC4466-1D57-4034-BCE1-2C70F25F2CE0}" presName="dummy2a" presStyleCnt="0"/>
      <dgm:spPr/>
    </dgm:pt>
    <dgm:pt modelId="{45065AE3-9E29-4E9C-A0BE-7FE77D01CD3E}" type="pres">
      <dgm:prSet presAssocID="{43CC4466-1D57-4034-BCE1-2C70F25F2CE0}" presName="dummy2b" presStyleCnt="0"/>
      <dgm:spPr/>
    </dgm:pt>
    <dgm:pt modelId="{997A4A5C-5575-40C5-806B-BE4FC56ACA62}" type="pres">
      <dgm:prSet presAssocID="{43CC4466-1D57-4034-BCE1-2C70F25F2CE0}" presName="wedge2Tx" presStyleLbl="node1" presStyleIdx="1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DEDB646-4B78-4AC6-8E87-A23737E5DD92}" type="pres">
      <dgm:prSet presAssocID="{43CC4466-1D57-4034-BCE1-2C70F25F2CE0}" presName="wedge3" presStyleLbl="node1" presStyleIdx="2" presStyleCnt="5"/>
      <dgm:spPr/>
      <dgm:t>
        <a:bodyPr/>
        <a:lstStyle/>
        <a:p>
          <a:endParaRPr lang="zh-CN" altLang="en-US"/>
        </a:p>
      </dgm:t>
    </dgm:pt>
    <dgm:pt modelId="{C0493DF5-F091-449B-870A-C53AA00AB03B}" type="pres">
      <dgm:prSet presAssocID="{43CC4466-1D57-4034-BCE1-2C70F25F2CE0}" presName="dummy3a" presStyleCnt="0"/>
      <dgm:spPr/>
    </dgm:pt>
    <dgm:pt modelId="{54C23108-8E6A-4B94-B166-758B0B864778}" type="pres">
      <dgm:prSet presAssocID="{43CC4466-1D57-4034-BCE1-2C70F25F2CE0}" presName="dummy3b" presStyleCnt="0"/>
      <dgm:spPr/>
    </dgm:pt>
    <dgm:pt modelId="{941FBF65-E9EC-4DAB-BF5E-FFD681B89250}" type="pres">
      <dgm:prSet presAssocID="{43CC4466-1D57-4034-BCE1-2C70F25F2CE0}" presName="wedge3Tx" presStyleLbl="node1" presStyleIdx="2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72D21C99-4CB5-4371-A138-C1DE3B1E51E7}" type="pres">
      <dgm:prSet presAssocID="{43CC4466-1D57-4034-BCE1-2C70F25F2CE0}" presName="wedge4" presStyleLbl="node1" presStyleIdx="3" presStyleCnt="5"/>
      <dgm:spPr/>
      <dgm:t>
        <a:bodyPr/>
        <a:lstStyle/>
        <a:p>
          <a:endParaRPr lang="zh-CN" altLang="en-US"/>
        </a:p>
      </dgm:t>
    </dgm:pt>
    <dgm:pt modelId="{BD7418AE-3F12-4133-995D-424D037119C0}" type="pres">
      <dgm:prSet presAssocID="{43CC4466-1D57-4034-BCE1-2C70F25F2CE0}" presName="dummy4a" presStyleCnt="0"/>
      <dgm:spPr/>
    </dgm:pt>
    <dgm:pt modelId="{4999A650-A786-48F7-B4A4-D9464AD72E0A}" type="pres">
      <dgm:prSet presAssocID="{43CC4466-1D57-4034-BCE1-2C70F25F2CE0}" presName="dummy4b" presStyleCnt="0"/>
      <dgm:spPr/>
    </dgm:pt>
    <dgm:pt modelId="{04B2F97C-311A-42CD-9D2E-ADF3F16973B8}" type="pres">
      <dgm:prSet presAssocID="{43CC4466-1D57-4034-BCE1-2C70F25F2CE0}" presName="wedge4Tx" presStyleLbl="node1" presStyleIdx="3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F55DA31-3DC9-4E3E-A794-C3603E1DC359}" type="pres">
      <dgm:prSet presAssocID="{43CC4466-1D57-4034-BCE1-2C70F25F2CE0}" presName="wedge5" presStyleLbl="node1" presStyleIdx="4" presStyleCnt="5"/>
      <dgm:spPr/>
      <dgm:t>
        <a:bodyPr/>
        <a:lstStyle/>
        <a:p>
          <a:endParaRPr lang="zh-CN" altLang="en-US"/>
        </a:p>
      </dgm:t>
    </dgm:pt>
    <dgm:pt modelId="{7179B82E-43D9-41C3-A113-9832BFA471C4}" type="pres">
      <dgm:prSet presAssocID="{43CC4466-1D57-4034-BCE1-2C70F25F2CE0}" presName="dummy5a" presStyleCnt="0"/>
      <dgm:spPr/>
    </dgm:pt>
    <dgm:pt modelId="{0822D622-6BD5-4961-8645-DE547A407050}" type="pres">
      <dgm:prSet presAssocID="{43CC4466-1D57-4034-BCE1-2C70F25F2CE0}" presName="dummy5b" presStyleCnt="0"/>
      <dgm:spPr/>
    </dgm:pt>
    <dgm:pt modelId="{D8803327-8BB8-4111-A5C9-8299196D828E}" type="pres">
      <dgm:prSet presAssocID="{43CC4466-1D57-4034-BCE1-2C70F25F2CE0}" presName="wedge5Tx" presStyleLbl="node1" presStyleIdx="4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CF89423-8CC1-4764-9426-C5102725C252}" type="pres">
      <dgm:prSet presAssocID="{24E16450-F81E-4928-BF24-0B447A2FC3EF}" presName="arrowWedge1" presStyleLbl="fgSibTrans2D1" presStyleIdx="0" presStyleCnt="5"/>
      <dgm:spPr/>
    </dgm:pt>
    <dgm:pt modelId="{75BDF0BC-3144-4CC7-A89D-76DC6D482494}" type="pres">
      <dgm:prSet presAssocID="{D70BC0EC-117B-4130-BC99-28DC5A7072CE}" presName="arrowWedge2" presStyleLbl="fgSibTrans2D1" presStyleIdx="1" presStyleCnt="5"/>
      <dgm:spPr/>
    </dgm:pt>
    <dgm:pt modelId="{C1ECC7BE-EC8C-47E6-BD0A-A20229A1C8F5}" type="pres">
      <dgm:prSet presAssocID="{913821BB-3108-4CA7-81CA-2999EFEAE961}" presName="arrowWedge3" presStyleLbl="fgSibTrans2D1" presStyleIdx="2" presStyleCnt="5"/>
      <dgm:spPr/>
    </dgm:pt>
    <dgm:pt modelId="{CAC7B177-2421-4F31-A8AE-E25427125156}" type="pres">
      <dgm:prSet presAssocID="{6B7A7C54-9497-4131-815C-A7DB292F85DF}" presName="arrowWedge4" presStyleLbl="fgSibTrans2D1" presStyleIdx="3" presStyleCnt="5"/>
      <dgm:spPr/>
    </dgm:pt>
    <dgm:pt modelId="{52111903-3888-45BB-909D-23ABFA6A1665}" type="pres">
      <dgm:prSet presAssocID="{CD2645C2-CC16-4CA6-804D-EDEE40C7B378}" presName="arrowWedge5" presStyleLbl="fgSibTrans2D1" presStyleIdx="4" presStyleCnt="5"/>
      <dgm:spPr/>
    </dgm:pt>
  </dgm:ptLst>
  <dgm:cxnLst>
    <dgm:cxn modelId="{6C89299B-01FD-40FC-8C4A-3323D091FE5D}" type="presOf" srcId="{F4AB6E48-FB38-4310-9B3A-02720DB6594A}" destId="{ADEDB646-4B78-4AC6-8E87-A23737E5DD92}" srcOrd="0" destOrd="0" presId="urn:microsoft.com/office/officeart/2005/8/layout/cycle8"/>
    <dgm:cxn modelId="{04FCD860-EBF5-48AA-8F97-A11388CF4436}" srcId="{43CC4466-1D57-4034-BCE1-2C70F25F2CE0}" destId="{FF8E3A36-881E-4510-A4EA-9780B840A7BB}" srcOrd="0" destOrd="0" parTransId="{2212DE77-0F01-4C18-9223-ADA0DB2019F8}" sibTransId="{24E16450-F81E-4928-BF24-0B447A2FC3EF}"/>
    <dgm:cxn modelId="{A06938D8-0C62-4351-ABB8-698F6667D180}" type="presOf" srcId="{84DCDD67-85AB-425D-97FF-AA362F66FF4F}" destId="{997A4A5C-5575-40C5-806B-BE4FC56ACA62}" srcOrd="1" destOrd="0" presId="urn:microsoft.com/office/officeart/2005/8/layout/cycle8"/>
    <dgm:cxn modelId="{A34A2499-29AB-4B3F-82B2-54A791621297}" type="presOf" srcId="{DDE9F832-C51A-49ED-BCEA-79FD5EC93A30}" destId="{D8803327-8BB8-4111-A5C9-8299196D828E}" srcOrd="1" destOrd="0" presId="urn:microsoft.com/office/officeart/2005/8/layout/cycle8"/>
    <dgm:cxn modelId="{57342AB8-8417-457B-8248-68C04E366011}" srcId="{43CC4466-1D57-4034-BCE1-2C70F25F2CE0}" destId="{84DCDD67-85AB-425D-97FF-AA362F66FF4F}" srcOrd="1" destOrd="0" parTransId="{7CF9C20A-35BF-4842-BB73-08D6E02D9406}" sibTransId="{D70BC0EC-117B-4130-BC99-28DC5A7072CE}"/>
    <dgm:cxn modelId="{B2894139-75FB-4CF6-B056-14A7F5033276}" type="presOf" srcId="{84DCDD67-85AB-425D-97FF-AA362F66FF4F}" destId="{57A5EC49-4971-4A76-8812-8DF7739EC494}" srcOrd="0" destOrd="0" presId="urn:microsoft.com/office/officeart/2005/8/layout/cycle8"/>
    <dgm:cxn modelId="{C77CF368-09EA-4B8B-BCD5-F859E61F7854}" type="presOf" srcId="{FF8E3A36-881E-4510-A4EA-9780B840A7BB}" destId="{1210DB1B-0DE1-4290-8108-CC243499EBC7}" srcOrd="0" destOrd="0" presId="urn:microsoft.com/office/officeart/2005/8/layout/cycle8"/>
    <dgm:cxn modelId="{A109707C-19CB-4F40-A9F7-76BD06AFBA59}" type="presOf" srcId="{43CC4466-1D57-4034-BCE1-2C70F25F2CE0}" destId="{1D6466AD-B98D-4BD8-A6EC-21A5EF19D444}" srcOrd="0" destOrd="0" presId="urn:microsoft.com/office/officeart/2005/8/layout/cycle8"/>
    <dgm:cxn modelId="{D9B74F7A-DFFA-452C-859A-DA9D89F3C8F7}" type="presOf" srcId="{F4AB6E48-FB38-4310-9B3A-02720DB6594A}" destId="{941FBF65-E9EC-4DAB-BF5E-FFD681B89250}" srcOrd="1" destOrd="0" presId="urn:microsoft.com/office/officeart/2005/8/layout/cycle8"/>
    <dgm:cxn modelId="{6B67A920-5921-4190-A406-8BAD5D765512}" srcId="{43CC4466-1D57-4034-BCE1-2C70F25F2CE0}" destId="{DDE9F832-C51A-49ED-BCEA-79FD5EC93A30}" srcOrd="4" destOrd="0" parTransId="{33CC9F20-0DBB-4D2B-8BC3-328188CBC1C5}" sibTransId="{CD2645C2-CC16-4CA6-804D-EDEE40C7B378}"/>
    <dgm:cxn modelId="{61F2BFF6-F347-421D-AE39-D823DA2F5101}" type="presOf" srcId="{10848D47-D30F-4D67-8510-078859AABD03}" destId="{04B2F97C-311A-42CD-9D2E-ADF3F16973B8}" srcOrd="1" destOrd="0" presId="urn:microsoft.com/office/officeart/2005/8/layout/cycle8"/>
    <dgm:cxn modelId="{EFA70BBD-AAEF-4F9B-A529-0176741E9FED}" type="presOf" srcId="{FF8E3A36-881E-4510-A4EA-9780B840A7BB}" destId="{389BC646-0DB3-44D7-87E7-FD8A48FA977D}" srcOrd="1" destOrd="0" presId="urn:microsoft.com/office/officeart/2005/8/layout/cycle8"/>
    <dgm:cxn modelId="{FCBD3157-302B-4224-AEB4-010C450CF431}" srcId="{43CC4466-1D57-4034-BCE1-2C70F25F2CE0}" destId="{F4AB6E48-FB38-4310-9B3A-02720DB6594A}" srcOrd="2" destOrd="0" parTransId="{31BE452D-CEE2-44B4-A408-4CF732DA43AF}" sibTransId="{913821BB-3108-4CA7-81CA-2999EFEAE961}"/>
    <dgm:cxn modelId="{E07BCD24-58D8-4EDF-BBE9-46580BFED29D}" srcId="{43CC4466-1D57-4034-BCE1-2C70F25F2CE0}" destId="{10848D47-D30F-4D67-8510-078859AABD03}" srcOrd="3" destOrd="0" parTransId="{2D7506F8-7CA2-465D-A78A-CEAE1DDD8DED}" sibTransId="{6B7A7C54-9497-4131-815C-A7DB292F85DF}"/>
    <dgm:cxn modelId="{763FCFAC-F847-41CE-8BDA-88A1CFC0CB63}" type="presOf" srcId="{DDE9F832-C51A-49ED-BCEA-79FD5EC93A30}" destId="{DF55DA31-3DC9-4E3E-A794-C3603E1DC359}" srcOrd="0" destOrd="0" presId="urn:microsoft.com/office/officeart/2005/8/layout/cycle8"/>
    <dgm:cxn modelId="{96B29839-CC59-4D77-8C28-2A4E9749ED91}" type="presOf" srcId="{10848D47-D30F-4D67-8510-078859AABD03}" destId="{72D21C99-4CB5-4371-A138-C1DE3B1E51E7}" srcOrd="0" destOrd="0" presId="urn:microsoft.com/office/officeart/2005/8/layout/cycle8"/>
    <dgm:cxn modelId="{B52026B0-C48B-4F0C-B45F-03F73EB83434}" type="presParOf" srcId="{1D6466AD-B98D-4BD8-A6EC-21A5EF19D444}" destId="{1210DB1B-0DE1-4290-8108-CC243499EBC7}" srcOrd="0" destOrd="0" presId="urn:microsoft.com/office/officeart/2005/8/layout/cycle8"/>
    <dgm:cxn modelId="{2338425A-8D92-4B65-B5F8-D0F25CB60AAE}" type="presParOf" srcId="{1D6466AD-B98D-4BD8-A6EC-21A5EF19D444}" destId="{A1C2DF4B-D24C-4E6D-AE85-9D7ADFF1C2EC}" srcOrd="1" destOrd="0" presId="urn:microsoft.com/office/officeart/2005/8/layout/cycle8"/>
    <dgm:cxn modelId="{A0B82ECB-9B5E-457F-9AC5-3DEC5DB12927}" type="presParOf" srcId="{1D6466AD-B98D-4BD8-A6EC-21A5EF19D444}" destId="{C08AEC4D-BDC3-434B-835A-FD0D40507BEA}" srcOrd="2" destOrd="0" presId="urn:microsoft.com/office/officeart/2005/8/layout/cycle8"/>
    <dgm:cxn modelId="{B648158D-0554-4BAC-926E-FC7B51E602CF}" type="presParOf" srcId="{1D6466AD-B98D-4BD8-A6EC-21A5EF19D444}" destId="{389BC646-0DB3-44D7-87E7-FD8A48FA977D}" srcOrd="3" destOrd="0" presId="urn:microsoft.com/office/officeart/2005/8/layout/cycle8"/>
    <dgm:cxn modelId="{A7605F7F-ED71-4BE2-9C4A-30E2B736DDBA}" type="presParOf" srcId="{1D6466AD-B98D-4BD8-A6EC-21A5EF19D444}" destId="{57A5EC49-4971-4A76-8812-8DF7739EC494}" srcOrd="4" destOrd="0" presId="urn:microsoft.com/office/officeart/2005/8/layout/cycle8"/>
    <dgm:cxn modelId="{DECCAEB2-5004-4276-B64D-4F2194F43BBF}" type="presParOf" srcId="{1D6466AD-B98D-4BD8-A6EC-21A5EF19D444}" destId="{89C0F4FF-0FD5-4C70-ABA4-79E5C56D7FBB}" srcOrd="5" destOrd="0" presId="urn:microsoft.com/office/officeart/2005/8/layout/cycle8"/>
    <dgm:cxn modelId="{A4199E2C-BBBF-450C-9093-82DAE52A10F5}" type="presParOf" srcId="{1D6466AD-B98D-4BD8-A6EC-21A5EF19D444}" destId="{45065AE3-9E29-4E9C-A0BE-7FE77D01CD3E}" srcOrd="6" destOrd="0" presId="urn:microsoft.com/office/officeart/2005/8/layout/cycle8"/>
    <dgm:cxn modelId="{D7DF760F-ECCB-48FF-8B17-918E59DC1AD0}" type="presParOf" srcId="{1D6466AD-B98D-4BD8-A6EC-21A5EF19D444}" destId="{997A4A5C-5575-40C5-806B-BE4FC56ACA62}" srcOrd="7" destOrd="0" presId="urn:microsoft.com/office/officeart/2005/8/layout/cycle8"/>
    <dgm:cxn modelId="{AD7B07A8-F765-4065-9579-F3165D845892}" type="presParOf" srcId="{1D6466AD-B98D-4BD8-A6EC-21A5EF19D444}" destId="{ADEDB646-4B78-4AC6-8E87-A23737E5DD92}" srcOrd="8" destOrd="0" presId="urn:microsoft.com/office/officeart/2005/8/layout/cycle8"/>
    <dgm:cxn modelId="{4EE1043A-CC6E-477C-96FC-A42F17348090}" type="presParOf" srcId="{1D6466AD-B98D-4BD8-A6EC-21A5EF19D444}" destId="{C0493DF5-F091-449B-870A-C53AA00AB03B}" srcOrd="9" destOrd="0" presId="urn:microsoft.com/office/officeart/2005/8/layout/cycle8"/>
    <dgm:cxn modelId="{E55278F5-9BF9-44CE-A9A3-DF9B1D6DD109}" type="presParOf" srcId="{1D6466AD-B98D-4BD8-A6EC-21A5EF19D444}" destId="{54C23108-8E6A-4B94-B166-758B0B864778}" srcOrd="10" destOrd="0" presId="urn:microsoft.com/office/officeart/2005/8/layout/cycle8"/>
    <dgm:cxn modelId="{E182E862-BA9E-48F5-8A57-17968F09BE21}" type="presParOf" srcId="{1D6466AD-B98D-4BD8-A6EC-21A5EF19D444}" destId="{941FBF65-E9EC-4DAB-BF5E-FFD681B89250}" srcOrd="11" destOrd="0" presId="urn:microsoft.com/office/officeart/2005/8/layout/cycle8"/>
    <dgm:cxn modelId="{2B70235C-545F-4831-A4CF-46F90A51190B}" type="presParOf" srcId="{1D6466AD-B98D-4BD8-A6EC-21A5EF19D444}" destId="{72D21C99-4CB5-4371-A138-C1DE3B1E51E7}" srcOrd="12" destOrd="0" presId="urn:microsoft.com/office/officeart/2005/8/layout/cycle8"/>
    <dgm:cxn modelId="{1F0E7F1D-2A4A-4756-B62B-BB2204EECA9A}" type="presParOf" srcId="{1D6466AD-B98D-4BD8-A6EC-21A5EF19D444}" destId="{BD7418AE-3F12-4133-995D-424D037119C0}" srcOrd="13" destOrd="0" presId="urn:microsoft.com/office/officeart/2005/8/layout/cycle8"/>
    <dgm:cxn modelId="{96AE005C-B96E-4899-949F-227993285DC3}" type="presParOf" srcId="{1D6466AD-B98D-4BD8-A6EC-21A5EF19D444}" destId="{4999A650-A786-48F7-B4A4-D9464AD72E0A}" srcOrd="14" destOrd="0" presId="urn:microsoft.com/office/officeart/2005/8/layout/cycle8"/>
    <dgm:cxn modelId="{8091EA62-8604-4DB9-8701-F5BF9E1819E0}" type="presParOf" srcId="{1D6466AD-B98D-4BD8-A6EC-21A5EF19D444}" destId="{04B2F97C-311A-42CD-9D2E-ADF3F16973B8}" srcOrd="15" destOrd="0" presId="urn:microsoft.com/office/officeart/2005/8/layout/cycle8"/>
    <dgm:cxn modelId="{34F3AA16-5E89-482A-B5D7-5E549370F0FA}" type="presParOf" srcId="{1D6466AD-B98D-4BD8-A6EC-21A5EF19D444}" destId="{DF55DA31-3DC9-4E3E-A794-C3603E1DC359}" srcOrd="16" destOrd="0" presId="urn:microsoft.com/office/officeart/2005/8/layout/cycle8"/>
    <dgm:cxn modelId="{1AD3E816-E938-4E26-B20C-87414274FC58}" type="presParOf" srcId="{1D6466AD-B98D-4BD8-A6EC-21A5EF19D444}" destId="{7179B82E-43D9-41C3-A113-9832BFA471C4}" srcOrd="17" destOrd="0" presId="urn:microsoft.com/office/officeart/2005/8/layout/cycle8"/>
    <dgm:cxn modelId="{6947B76F-EE3A-4CA1-9D71-F7DF0D119CF7}" type="presParOf" srcId="{1D6466AD-B98D-4BD8-A6EC-21A5EF19D444}" destId="{0822D622-6BD5-4961-8645-DE547A407050}" srcOrd="18" destOrd="0" presId="urn:microsoft.com/office/officeart/2005/8/layout/cycle8"/>
    <dgm:cxn modelId="{7D5D4916-D3F1-4EDE-AA44-895D2579EC17}" type="presParOf" srcId="{1D6466AD-B98D-4BD8-A6EC-21A5EF19D444}" destId="{D8803327-8BB8-4111-A5C9-8299196D828E}" srcOrd="19" destOrd="0" presId="urn:microsoft.com/office/officeart/2005/8/layout/cycle8"/>
    <dgm:cxn modelId="{80ECC77E-340F-4C75-BA6F-929EBD5047D5}" type="presParOf" srcId="{1D6466AD-B98D-4BD8-A6EC-21A5EF19D444}" destId="{BCF89423-8CC1-4764-9426-C5102725C252}" srcOrd="20" destOrd="0" presId="urn:microsoft.com/office/officeart/2005/8/layout/cycle8"/>
    <dgm:cxn modelId="{949A215D-6001-4A4D-950F-3D4304B8BD6B}" type="presParOf" srcId="{1D6466AD-B98D-4BD8-A6EC-21A5EF19D444}" destId="{75BDF0BC-3144-4CC7-A89D-76DC6D482494}" srcOrd="21" destOrd="0" presId="urn:microsoft.com/office/officeart/2005/8/layout/cycle8"/>
    <dgm:cxn modelId="{87B07E3D-51C1-45C8-B1C7-36FA710052C2}" type="presParOf" srcId="{1D6466AD-B98D-4BD8-A6EC-21A5EF19D444}" destId="{C1ECC7BE-EC8C-47E6-BD0A-A20229A1C8F5}" srcOrd="22" destOrd="0" presId="urn:microsoft.com/office/officeart/2005/8/layout/cycle8"/>
    <dgm:cxn modelId="{A659D6D1-4B67-427C-8F74-39B8B4F4FF53}" type="presParOf" srcId="{1D6466AD-B98D-4BD8-A6EC-21A5EF19D444}" destId="{CAC7B177-2421-4F31-A8AE-E25427125156}" srcOrd="23" destOrd="0" presId="urn:microsoft.com/office/officeart/2005/8/layout/cycle8"/>
    <dgm:cxn modelId="{DE27B4D7-F2E2-407F-AE68-02C25B1DDD11}" type="presParOf" srcId="{1D6466AD-B98D-4BD8-A6EC-21A5EF19D444}" destId="{52111903-3888-45BB-909D-23ABFA6A1665}" srcOrd="24" destOrd="0" presId="urn:microsoft.com/office/officeart/2005/8/layout/cycle8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210DB1B-0DE1-4290-8108-CC243499EBC7}">
      <dsp:nvSpPr>
        <dsp:cNvPr id="0" name=""/>
        <dsp:cNvSpPr/>
      </dsp:nvSpPr>
      <dsp:spPr>
        <a:xfrm>
          <a:off x="1278641" y="187198"/>
          <a:ext cx="2540337" cy="2540337"/>
        </a:xfrm>
        <a:prstGeom prst="pie">
          <a:avLst>
            <a:gd name="adj1" fmla="val 16200000"/>
            <a:gd name="adj2" fmla="val 20520000"/>
          </a:avLst>
        </a:prstGeom>
        <a:solidFill>
          <a:schemeClr val="bg1"/>
        </a:solidFill>
        <a:ln w="12700" cap="flat" cmpd="sng" algn="ctr">
          <a:solidFill>
            <a:schemeClr val="bg1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200" kern="12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rPr>
            <a:t>计划</a:t>
          </a:r>
          <a:r>
            <a:rPr lang="en-US" altLang="zh-CN" sz="1200" kern="12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rPr>
            <a:t>/</a:t>
          </a:r>
          <a:r>
            <a:rPr lang="zh-CN" altLang="en-US" sz="1200" kern="12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rPr>
            <a:t>设计</a:t>
          </a:r>
        </a:p>
      </dsp:txBody>
      <dsp:txXfrm>
        <a:off x="2603850" y="614217"/>
        <a:ext cx="816536" cy="544357"/>
      </dsp:txXfrm>
    </dsp:sp>
    <dsp:sp modelId="{57A5EC49-4971-4A76-8812-8DF7739EC494}">
      <dsp:nvSpPr>
        <dsp:cNvPr id="0" name=""/>
        <dsp:cNvSpPr/>
      </dsp:nvSpPr>
      <dsp:spPr>
        <a:xfrm>
          <a:off x="1300415" y="254940"/>
          <a:ext cx="2540337" cy="2540337"/>
        </a:xfrm>
        <a:prstGeom prst="pie">
          <a:avLst>
            <a:gd name="adj1" fmla="val 20520000"/>
            <a:gd name="adj2" fmla="val 3240000"/>
          </a:avLst>
        </a:prstGeom>
        <a:solidFill>
          <a:schemeClr val="bg1"/>
        </a:solidFill>
        <a:ln w="12700" cap="flat" cmpd="sng" algn="ctr">
          <a:solidFill>
            <a:schemeClr val="bg1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200" kern="12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rPr>
            <a:t>预配</a:t>
          </a:r>
        </a:p>
      </dsp:txBody>
      <dsp:txXfrm>
        <a:off x="2936514" y="1415633"/>
        <a:ext cx="756052" cy="604842"/>
      </dsp:txXfrm>
    </dsp:sp>
    <dsp:sp modelId="{ADEDB646-4B78-4AC6-8E87-A23737E5DD92}">
      <dsp:nvSpPr>
        <dsp:cNvPr id="0" name=""/>
        <dsp:cNvSpPr/>
      </dsp:nvSpPr>
      <dsp:spPr>
        <a:xfrm>
          <a:off x="1242955" y="296675"/>
          <a:ext cx="2540337" cy="2540337"/>
        </a:xfrm>
        <a:prstGeom prst="pie">
          <a:avLst>
            <a:gd name="adj1" fmla="val 3240000"/>
            <a:gd name="adj2" fmla="val 7560000"/>
          </a:avLst>
        </a:prstGeom>
        <a:solidFill>
          <a:schemeClr val="bg1"/>
        </a:solidFill>
        <a:ln w="12700" cap="flat" cmpd="sng" algn="ctr">
          <a:solidFill>
            <a:schemeClr val="bg1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rPr>
            <a:t>服务</a:t>
          </a:r>
        </a:p>
      </dsp:txBody>
      <dsp:txXfrm>
        <a:off x="2150219" y="2080959"/>
        <a:ext cx="725810" cy="665326"/>
      </dsp:txXfrm>
    </dsp:sp>
    <dsp:sp modelId="{72D21C99-4CB5-4371-A138-C1DE3B1E51E7}">
      <dsp:nvSpPr>
        <dsp:cNvPr id="0" name=""/>
        <dsp:cNvSpPr/>
      </dsp:nvSpPr>
      <dsp:spPr>
        <a:xfrm>
          <a:off x="1185495" y="254940"/>
          <a:ext cx="2540337" cy="2540337"/>
        </a:xfrm>
        <a:prstGeom prst="pie">
          <a:avLst>
            <a:gd name="adj1" fmla="val 7560000"/>
            <a:gd name="adj2" fmla="val 11880000"/>
          </a:avLst>
        </a:prstGeom>
        <a:solidFill>
          <a:schemeClr val="bg1"/>
        </a:solidFill>
        <a:ln w="12700" cap="flat" cmpd="sng" algn="ctr">
          <a:solidFill>
            <a:schemeClr val="bg1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200" kern="12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rPr>
            <a:t>维护</a:t>
          </a:r>
        </a:p>
      </dsp:txBody>
      <dsp:txXfrm>
        <a:off x="1333682" y="1415633"/>
        <a:ext cx="756052" cy="604842"/>
      </dsp:txXfrm>
    </dsp:sp>
    <dsp:sp modelId="{DF55DA31-3DC9-4E3E-A794-C3603E1DC359}">
      <dsp:nvSpPr>
        <dsp:cNvPr id="0" name=""/>
        <dsp:cNvSpPr/>
      </dsp:nvSpPr>
      <dsp:spPr>
        <a:xfrm>
          <a:off x="1207270" y="187198"/>
          <a:ext cx="2540337" cy="2540337"/>
        </a:xfrm>
        <a:prstGeom prst="pie">
          <a:avLst>
            <a:gd name="adj1" fmla="val 11880000"/>
            <a:gd name="adj2" fmla="val 16200000"/>
          </a:avLst>
        </a:prstGeom>
        <a:solidFill>
          <a:schemeClr val="bg1"/>
        </a:solidFill>
        <a:ln w="12700" cap="flat" cmpd="sng" algn="ctr">
          <a:solidFill>
            <a:schemeClr val="bg1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200" kern="12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rPr>
            <a:t>退役</a:t>
          </a:r>
        </a:p>
      </dsp:txBody>
      <dsp:txXfrm>
        <a:off x="1605861" y="614217"/>
        <a:ext cx="816536" cy="544357"/>
      </dsp:txXfrm>
    </dsp:sp>
    <dsp:sp modelId="{BCF89423-8CC1-4764-9426-C5102725C252}">
      <dsp:nvSpPr>
        <dsp:cNvPr id="0" name=""/>
        <dsp:cNvSpPr/>
      </dsp:nvSpPr>
      <dsp:spPr>
        <a:xfrm>
          <a:off x="1121262" y="29939"/>
          <a:ext cx="2854855" cy="2854855"/>
        </a:xfrm>
        <a:prstGeom prst="circularArrow">
          <a:avLst>
            <a:gd name="adj1" fmla="val 5085"/>
            <a:gd name="adj2" fmla="val 327528"/>
            <a:gd name="adj3" fmla="val 20192361"/>
            <a:gd name="adj4" fmla="val 16200324"/>
            <a:gd name="adj5" fmla="val 5932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5BDF0BC-3144-4CC7-A89D-76DC6D482494}">
      <dsp:nvSpPr>
        <dsp:cNvPr id="0" name=""/>
        <dsp:cNvSpPr/>
      </dsp:nvSpPr>
      <dsp:spPr>
        <a:xfrm>
          <a:off x="1143332" y="97659"/>
          <a:ext cx="2854855" cy="2854855"/>
        </a:xfrm>
        <a:prstGeom prst="circularArrow">
          <a:avLst>
            <a:gd name="adj1" fmla="val 5085"/>
            <a:gd name="adj2" fmla="val 327528"/>
            <a:gd name="adj3" fmla="val 2912753"/>
            <a:gd name="adj4" fmla="val 20519953"/>
            <a:gd name="adj5" fmla="val 5932"/>
          </a:avLst>
        </a:prstGeom>
        <a:solidFill>
          <a:schemeClr val="accent2">
            <a:hueOff val="43381"/>
            <a:satOff val="-13247"/>
            <a:lumOff val="-4706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1ECC7BE-EC8C-47E6-BD0A-A20229A1C8F5}">
      <dsp:nvSpPr>
        <dsp:cNvPr id="0" name=""/>
        <dsp:cNvSpPr/>
      </dsp:nvSpPr>
      <dsp:spPr>
        <a:xfrm>
          <a:off x="1085696" y="139521"/>
          <a:ext cx="2854855" cy="2854855"/>
        </a:xfrm>
        <a:prstGeom prst="circularArrow">
          <a:avLst>
            <a:gd name="adj1" fmla="val 5085"/>
            <a:gd name="adj2" fmla="val 327528"/>
            <a:gd name="adj3" fmla="val 7232777"/>
            <a:gd name="adj4" fmla="val 3239695"/>
            <a:gd name="adj5" fmla="val 5932"/>
          </a:avLst>
        </a:prstGeom>
        <a:solidFill>
          <a:schemeClr val="accent2">
            <a:hueOff val="86763"/>
            <a:satOff val="-26495"/>
            <a:lumOff val="-941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AC7B177-2421-4F31-A8AE-E25427125156}">
      <dsp:nvSpPr>
        <dsp:cNvPr id="0" name=""/>
        <dsp:cNvSpPr/>
      </dsp:nvSpPr>
      <dsp:spPr>
        <a:xfrm>
          <a:off x="1028061" y="97659"/>
          <a:ext cx="2854855" cy="2854855"/>
        </a:xfrm>
        <a:prstGeom prst="circularArrow">
          <a:avLst>
            <a:gd name="adj1" fmla="val 5085"/>
            <a:gd name="adj2" fmla="val 327528"/>
            <a:gd name="adj3" fmla="val 11552519"/>
            <a:gd name="adj4" fmla="val 7559718"/>
            <a:gd name="adj5" fmla="val 5932"/>
          </a:avLst>
        </a:prstGeom>
        <a:solidFill>
          <a:schemeClr val="accent2">
            <a:hueOff val="130144"/>
            <a:satOff val="-39742"/>
            <a:lumOff val="-1411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111903-3888-45BB-909D-23ABFA6A1665}">
      <dsp:nvSpPr>
        <dsp:cNvPr id="0" name=""/>
        <dsp:cNvSpPr/>
      </dsp:nvSpPr>
      <dsp:spPr>
        <a:xfrm>
          <a:off x="1050130" y="29939"/>
          <a:ext cx="2854855" cy="2854855"/>
        </a:xfrm>
        <a:prstGeom prst="circularArrow">
          <a:avLst>
            <a:gd name="adj1" fmla="val 5085"/>
            <a:gd name="adj2" fmla="val 327528"/>
            <a:gd name="adj3" fmla="val 15872148"/>
            <a:gd name="adj4" fmla="val 11880111"/>
            <a:gd name="adj5" fmla="val 5932"/>
          </a:avLst>
        </a:prstGeom>
        <a:solidFill>
          <a:schemeClr val="accent2">
            <a:hueOff val="173525"/>
            <a:satOff val="-52990"/>
            <a:lumOff val="-18824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8">
  <dgm:title val=""/>
  <dgm:desc val=""/>
  <dgm:catLst>
    <dgm:cat type="cycle" pri="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"/>
          <dgm:constr type="t" for="ch" forName="dummy1a" refType="h" fact="0.08"/>
          <dgm:constr type="l" for="ch" forName="dummy1b" refType="w" fact="0.5"/>
          <dgm:constr type="t" for="ch" forName="dummy1b" refType="h" fact="0.08"/>
          <dgm:constr type="l" for="ch" forName="wedge1Tx" refType="w" fact="0.22"/>
          <dgm:constr type="t" for="ch" forName="wedge1Tx" refType="h" fact="0.22"/>
          <dgm:constr type="w" for="ch" forName="wedge1Tx" refType="w" fact="0.56"/>
          <dgm:constr type="h" for="ch" forName="wedge1Tx" refType="h" fact="0.56"/>
          <dgm:constr type="h" for="ch" forName="arrowWedge1single" refType="w" fact="0.08"/>
          <dgm:constr type="diam" for="ch" forName="arrowWedge1single" refType="w" fact="0.84"/>
          <dgm:constr type="l" for="ch" forName="arrowWedge1single" refType="w" fact="0.5"/>
          <dgm:constr type="t" for="ch" forName="arrowWedge1single" refType="w" fact="0.5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2"/>
          <dgm:constr type="t" for="ch" forName="dummy1a" refType="h" fact="0.08"/>
          <dgm:constr type="l" for="ch" forName="dummy1b" refType="w" fact="0.52"/>
          <dgm:constr type="t" for="ch" forName="dummy1b" refType="h" fact="0.92"/>
          <dgm:constr type="l" for="ch" forName="wedge1Tx" refType="w" fact="0.559"/>
          <dgm:constr type="t" for="ch" forName="wedge1Tx" refType="h" fact="0.3"/>
          <dgm:constr type="w" for="ch" forName="wedge1Tx" refType="w" fact="0.3"/>
          <dgm:constr type="h" for="ch" forName="wedge1Tx" refType="h" fact="0.4"/>
          <dgm:constr type="l" for="ch" forName="wedge2" refType="w" fact="0.06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48"/>
          <dgm:constr type="t" for="ch" forName="dummy2a" refType="h" fact="0.92"/>
          <dgm:constr type="l" for="ch" forName="dummy2b" refType="w" fact="0.48"/>
          <dgm:constr type="t" for="ch" forName="dummy2b" refType="h" fact="0.08"/>
          <dgm:constr type="r" for="ch" forName="wedge2Tx" refType="w" fact="0.441"/>
          <dgm:constr type="t" for="ch" forName="wedge2Tx" refType="h" fact="0.3"/>
          <dgm:constr type="w" for="ch" forName="wedge2Tx" refType="w" fact="0.3"/>
          <dgm:constr type="h" for="ch" forName="wedge2Tx" refType="h" fact="0.4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primFontSz" for="ch" ptType="node" op="equ"/>
        </dgm:constrLst>
      </dgm:if>
      <dgm:if name="Name3" axis="ch" ptType="node" func="cnt" op="equ" val="3">
        <dgm:constrLst>
          <dgm:constr type="l" for="ch" forName="wedge1" refType="w" fact="0.0973"/>
          <dgm:constr type="t" for="ch" forName="wedge1" refType="w" fact="0.07"/>
          <dgm:constr type="w" for="ch" forName="wedge1" refType="w" fact="0.84"/>
          <dgm:constr type="h" for="ch" forName="wedge1" refType="h" fact="0.84"/>
          <dgm:constr type="l" for="ch" forName="dummy1a" refType="w" fact="0.5173"/>
          <dgm:constr type="t" for="ch" forName="dummy1a" refType="h" fact="0.07"/>
          <dgm:constr type="l" for="ch" forName="dummy1b" refType="w" fact="0.8811"/>
          <dgm:constr type="t" for="ch" forName="dummy1b" refType="h" fact="0.7"/>
          <dgm:constr type="l" for="ch" forName="wedge1Tx" refType="w" fact="0.54"/>
          <dgm:constr type="t" for="ch" forName="wedge1Tx" refType="h" fact="0.248"/>
          <dgm:constr type="w" for="ch" forName="wedge1Tx" refType="w" fact="0.3"/>
          <dgm:constr type="h" for="ch" forName="wedge1Tx" refType="h" fact="0.25"/>
          <dgm:constr type="l" for="ch" forName="wedge2" refType="w" fact="0.08"/>
          <dgm:constr type="t" for="ch" forName="wedge2" refType="w" fact="0.1"/>
          <dgm:constr type="w" for="ch" forName="wedge2" refType="w" fact="0.84"/>
          <dgm:constr type="h" for="ch" forName="wedge2" refType="h" fact="0.84"/>
          <dgm:constr type="l" for="ch" forName="dummy2a" refType="w" fact="0.8637"/>
          <dgm:constr type="t" for="ch" forName="dummy2a" refType="h" fact="0.73"/>
          <dgm:constr type="l" for="ch" forName="dummy2b" refType="w" fact="0.1363"/>
          <dgm:constr type="t" for="ch" forName="dummy2b" refType="h" fact="0.73"/>
          <dgm:constr type="l" for="ch" forName="wedge2Tx" refType="w" fact="0.28"/>
          <dgm:constr type="t" for="ch" forName="wedge2Tx" refType="h" fact="0.645"/>
          <dgm:constr type="w" for="ch" forName="wedge2Tx" refType="w" fact="0.45"/>
          <dgm:constr type="h" for="ch" forName="wedge2Tx" refType="h" fact="0.22"/>
          <dgm:constr type="l" for="ch" forName="wedge3" refType="w" fact="0.0627"/>
          <dgm:constr type="t" for="ch" forName="wedge3" refType="w" fact="0.07"/>
          <dgm:constr type="w" for="ch" forName="wedge3" refType="w" fact="0.84"/>
          <dgm:constr type="h" for="ch" forName="wedge3" refType="h" fact="0.84"/>
          <dgm:constr type="l" for="ch" forName="dummy3a" refType="w" fact="0.1189"/>
          <dgm:constr type="t" for="ch" forName="dummy3a" refType="h" fact="0.7"/>
          <dgm:constr type="l" for="ch" forName="dummy3b" refType="w" fact="0.4827"/>
          <dgm:constr type="t" for="ch" forName="dummy3b" refType="h" fact="0.07"/>
          <dgm:constr type="r" for="ch" forName="wedge3Tx" refType="w" fact="0.46"/>
          <dgm:constr type="t" for="ch" forName="wedge3Tx" refType="h" fact="0.248"/>
          <dgm:constr type="w" for="ch" forName="wedge3Tx" refType="w" fact="0.3"/>
          <dgm:constr type="h" for="ch" forName="wedge3Tx" refType="h" fact="0.25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primFontSz" for="ch" ptType="node" op="equ"/>
        </dgm:constrLst>
      </dgm:if>
      <dgm:if name="Name4" axis="ch" ptType="node" func="cnt" op="equ" val="4">
        <dgm:constrLst>
          <dgm:constr type="l" for="ch" forName="wedge1" refType="w" fact="0.0941"/>
          <dgm:constr type="t" for="ch" forName="wedge1" refType="w" fact="0.0659"/>
          <dgm:constr type="w" for="ch" forName="wedge1" refType="w" fact="0.84"/>
          <dgm:constr type="h" for="ch" forName="wedge1" refType="h" fact="0.84"/>
          <dgm:constr type="l" for="ch" forName="dummy1a" refType="w" fact="0.5141"/>
          <dgm:constr type="t" for="ch" forName="dummy1a" refType="h" fact="0.0659"/>
          <dgm:constr type="l" for="ch" forName="dummy1b" refType="w" fact="0.9341"/>
          <dgm:constr type="t" for="ch" forName="dummy1b" refType="h" fact="0.4859"/>
          <dgm:constr type="l" for="ch" forName="wedge1Tx" refType="w" fact="0.54"/>
          <dgm:constr type="t" for="ch" forName="wedge1Tx" refType="h" fact="0.24"/>
          <dgm:constr type="w" for="ch" forName="wedge1Tx" refType="w" fact="0.31"/>
          <dgm:constr type="h" for="ch" forName="wedge1Tx" refType="h" fact="0.23"/>
          <dgm:constr type="l" for="ch" forName="wedge2" refType="w" fact="0.0941"/>
          <dgm:constr type="t" for="ch" forName="wedge2" refType="w" fact="0.0941"/>
          <dgm:constr type="w" for="ch" forName="wedge2" refType="w" fact="0.84"/>
          <dgm:constr type="h" for="ch" forName="wedge2" refType="h" fact="0.84"/>
          <dgm:constr type="l" for="ch" forName="dummy2a" refType="w" fact="0.9341"/>
          <dgm:constr type="t" for="ch" forName="dummy2a" refType="h" fact="0.5141"/>
          <dgm:constr type="l" for="ch" forName="dummy2b" refType="w" fact="0.5141"/>
          <dgm:constr type="t" for="ch" forName="dummy2b" refType="h" fact="0.9341"/>
          <dgm:constr type="l" for="ch" forName="wedge2Tx" refType="w" fact="0.54"/>
          <dgm:constr type="t" for="ch" forName="wedge2Tx" refType="h" fact="0.53"/>
          <dgm:constr type="w" for="ch" forName="wedge2Tx" refType="w" fact="0.31"/>
          <dgm:constr type="h" for="ch" forName="wedge2Tx" refType="h" fact="0.23"/>
          <dgm:constr type="l" for="ch" forName="wedge3" refType="w" fact="0.0659"/>
          <dgm:constr type="t" for="ch" forName="wedge3" refType="w" fact="0.0941"/>
          <dgm:constr type="w" for="ch" forName="wedge3" refType="w" fact="0.84"/>
          <dgm:constr type="h" for="ch" forName="wedge3" refType="h" fact="0.84"/>
          <dgm:constr type="l" for="ch" forName="dummy3a" refType="w" fact="0.4859"/>
          <dgm:constr type="t" for="ch" forName="dummy3a" refType="h" fact="0.9341"/>
          <dgm:constr type="l" for="ch" forName="dummy3b" refType="w" fact="0.0659"/>
          <dgm:constr type="t" for="ch" forName="dummy3b" refType="h" fact="0.5141"/>
          <dgm:constr type="r" for="ch" forName="wedge3Tx" refType="w" fact="0.46"/>
          <dgm:constr type="t" for="ch" forName="wedge3Tx" refType="h" fact="0.53"/>
          <dgm:constr type="w" for="ch" forName="wedge3Tx" refType="w" fact="0.31"/>
          <dgm:constr type="h" for="ch" forName="wedge3Tx" refType="h" fact="0.23"/>
          <dgm:constr type="l" for="ch" forName="wedge4" refType="w" fact="0.0659"/>
          <dgm:constr type="t" for="ch" forName="wedge4" refType="h" fact="0.0659"/>
          <dgm:constr type="w" for="ch" forName="wedge4" refType="w" fact="0.84"/>
          <dgm:constr type="h" for="ch" forName="wedge4" refType="h" fact="0.84"/>
          <dgm:constr type="l" for="ch" forName="dummy4a" refType="w" fact="0.0659"/>
          <dgm:constr type="t" for="ch" forName="dummy4a" refType="h" fact="0.4859"/>
          <dgm:constr type="l" for="ch" forName="dummy4b" refType="w" fact="0.4859"/>
          <dgm:constr type="t" for="ch" forName="dummy4b" refType="h" fact="0.0659"/>
          <dgm:constr type="r" for="ch" forName="wedge4Tx" refType="w" fact="0.46"/>
          <dgm:constr type="t" for="ch" forName="wedge4Tx" refType="h" fact="0.24"/>
          <dgm:constr type="w" for="ch" forName="wedge4Tx" refType="w" fact="0.31"/>
          <dgm:constr type="h" for="ch" forName="wedge4Tx" refType="h" fact="0.23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primFontSz" for="ch" ptType="node" op="equ"/>
        </dgm:constrLst>
      </dgm:if>
      <dgm:if name="Name5" axis="ch" ptType="node" func="cnt" op="equ" val="5">
        <dgm:constrLst>
          <dgm:constr type="l" for="ch" forName="wedge1" refType="w" fact="0.0918"/>
          <dgm:constr type="t" for="ch" forName="wedge1" refType="w" fact="0.0638"/>
          <dgm:constr type="w" for="ch" forName="wedge1" refType="w" fact="0.84"/>
          <dgm:constr type="h" for="ch" forName="wedge1" refType="h" fact="0.84"/>
          <dgm:constr type="l" for="ch" forName="dummy1a" refType="w" fact="0.5118"/>
          <dgm:constr type="t" for="ch" forName="dummy1a" refType="h" fact="0.0638"/>
          <dgm:constr type="l" for="ch" forName="dummy1b" refType="w" fact="0.9112"/>
          <dgm:constr type="t" for="ch" forName="dummy1b" refType="h" fact="0.354"/>
          <dgm:constr type="l" for="ch" forName="wedge1Tx" refType="w" fact="0.53"/>
          <dgm:constr type="t" for="ch" forName="wedge1Tx" refType="h" fact="0.205"/>
          <dgm:constr type="w" for="ch" forName="wedge1Tx" refType="w" fact="0.27"/>
          <dgm:constr type="h" for="ch" forName="wedge1Tx" refType="h" fact="0.18"/>
          <dgm:constr type="l" for="ch" forName="wedge2" refType="w" fact="0.099"/>
          <dgm:constr type="t" for="ch" forName="wedge2" refType="w" fact="0.0862"/>
          <dgm:constr type="w" for="ch" forName="wedge2" refType="w" fact="0.84"/>
          <dgm:constr type="h" for="ch" forName="wedge2" refType="h" fact="0.84"/>
          <dgm:constr type="l" for="ch" forName="dummy2a" refType="w" fact="0.9185"/>
          <dgm:constr type="t" for="ch" forName="dummy2a" refType="h" fact="0.3764"/>
          <dgm:constr type="l" for="ch" forName="dummy2b" refType="w" fact="0.7659"/>
          <dgm:constr type="t" for="ch" forName="dummy2b" refType="h" fact="0.846"/>
          <dgm:constr type="l" for="ch" forName="wedge2Tx" refType="w" fact="0.64"/>
          <dgm:constr type="t" for="ch" forName="wedge2Tx" refType="h" fact="0.47"/>
          <dgm:constr type="w" for="ch" forName="wedge2Tx" refType="w" fact="0.25"/>
          <dgm:constr type="h" for="ch" forName="wedge2Tx" refType="h" fact="0.2"/>
          <dgm:constr type="l" for="ch" forName="wedge3" refType="w" fact="0.08"/>
          <dgm:constr type="t" for="ch" forName="wedge3" refType="w" fact="0.1"/>
          <dgm:constr type="w" for="ch" forName="wedge3" refType="w" fact="0.84"/>
          <dgm:constr type="h" for="ch" forName="wedge3" refType="h" fact="0.84"/>
          <dgm:constr type="l" for="ch" forName="dummy3a" refType="w" fact="0.7469"/>
          <dgm:constr type="t" for="ch" forName="dummy3a" refType="h" fact="0.8598"/>
          <dgm:constr type="l" for="ch" forName="dummy3b" refType="w" fact="0.2531"/>
          <dgm:constr type="t" for="ch" forName="dummy3b" refType="h" fact="0.8598"/>
          <dgm:constr type="l" for="ch" forName="wedge3Tx" refType="w" fact="0.38"/>
          <dgm:constr type="t" for="ch" forName="wedge3Tx" refType="h" fact="0.69"/>
          <dgm:constr type="w" for="ch" forName="wedge3Tx" refType="w" fact="0.24"/>
          <dgm:constr type="h" for="ch" forName="wedge3Tx" refType="h" fact="0.22"/>
          <dgm:constr type="l" for="ch" forName="wedge4" refType="w" fact="0.061"/>
          <dgm:constr type="t" for="ch" forName="wedge4" refType="h" fact="0.0862"/>
          <dgm:constr type="w" for="ch" forName="wedge4" refType="w" fact="0.84"/>
          <dgm:constr type="h" for="ch" forName="wedge4" refType="h" fact="0.84"/>
          <dgm:constr type="l" for="ch" forName="dummy4a" refType="w" fact="0.2341"/>
          <dgm:constr type="t" for="ch" forName="dummy4a" refType="h" fact="0.846"/>
          <dgm:constr type="l" for="ch" forName="dummy4b" refType="w" fact="0.0815"/>
          <dgm:constr type="t" for="ch" forName="dummy4b" refType="h" fact="0.3764"/>
          <dgm:constr type="r" for="ch" forName="wedge4Tx" refType="w" fact="0.36"/>
          <dgm:constr type="t" for="ch" forName="wedge4Tx" refType="h" fact="0.47"/>
          <dgm:constr type="w" for="ch" forName="wedge4Tx" refType="w" fact="0.25"/>
          <dgm:constr type="h" for="ch" forName="wedge4Tx" refType="h" fact="0.2"/>
          <dgm:constr type="l" for="ch" forName="wedge5" refType="w" fact="0.0682"/>
          <dgm:constr type="t" for="ch" forName="wedge5" refType="h" fact="0.0638"/>
          <dgm:constr type="w" for="ch" forName="wedge5" refType="w" fact="0.84"/>
          <dgm:constr type="h" for="ch" forName="wedge5" refType="h" fact="0.84"/>
          <dgm:constr type="l" for="ch" forName="dummy5a" refType="w" fact="0.0888"/>
          <dgm:constr type="t" for="ch" forName="dummy5a" refType="h" fact="0.354"/>
          <dgm:constr type="l" for="ch" forName="dummy5b" refType="w" fact="0.4882"/>
          <dgm:constr type="t" for="ch" forName="dummy5b" refType="h" fact="0.0638"/>
          <dgm:constr type="r" for="ch" forName="wedge5Tx" refType="w" fact="0.47"/>
          <dgm:constr type="t" for="ch" forName="wedge5Tx" refType="h" fact="0.205"/>
          <dgm:constr type="w" for="ch" forName="wedge5Tx" refType="w" fact="0.27"/>
          <dgm:constr type="h" for="ch" forName="wedge5Tx" refType="h" fact="0.18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primFontSz" for="ch" ptType="node" op="equ"/>
        </dgm:constrLst>
      </dgm:if>
      <dgm:if name="Name6" axis="ch" ptType="node" func="cnt" op="equ" val="6">
        <dgm:constrLst>
          <dgm:constr type="l" for="ch" forName="wedge1" refType="w" fact="0.09"/>
          <dgm:constr type="t" for="ch" forName="wedge1" refType="w" fact="0.0627"/>
          <dgm:constr type="w" for="ch" forName="wedge1" refType="w" fact="0.84"/>
          <dgm:constr type="h" for="ch" forName="wedge1" refType="h" fact="0.84"/>
          <dgm:constr type="l" for="ch" forName="dummy1a" refType="w" fact="0.51"/>
          <dgm:constr type="t" for="ch" forName="dummy1a" refType="h" fact="0.0627"/>
          <dgm:constr type="l" for="ch" forName="dummy1b" refType="w" fact="0.8737"/>
          <dgm:constr type="t" for="ch" forName="dummy1b" refType="h" fact="0.2727"/>
          <dgm:constr type="l" for="ch" forName="wedge1Tx" refType="w" fact="0.53"/>
          <dgm:constr type="t" for="ch" forName="wedge1Tx" refType="h" fact="0.17"/>
          <dgm:constr type="w" for="ch" forName="wedge1Tx" refType="w" fact="0.22"/>
          <dgm:constr type="h" for="ch" forName="wedge1Tx" refType="h" fact="0.17"/>
          <dgm:constr type="l" for="ch" forName="wedge2" refType="w" fact="0.1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8837"/>
          <dgm:constr type="t" for="ch" forName="dummy2a" refType="h" fact="0.29"/>
          <dgm:constr type="l" for="ch" forName="dummy2b" refType="w" fact="0.8837"/>
          <dgm:constr type="t" for="ch" forName="dummy2b" refType="h" fact="0.71"/>
          <dgm:constr type="l" for="ch" forName="wedge2Tx" refType="w" fact="0.67"/>
          <dgm:constr type="t" for="ch" forName="wedge2Tx" refType="h" fact="0.42"/>
          <dgm:constr type="w" for="ch" forName="wedge2Tx" refType="w" fact="0.23"/>
          <dgm:constr type="h" for="ch" forName="wedge2Tx" refType="h" fact="0.165"/>
          <dgm:constr type="l" for="ch" forName="wedge3" refType="w" fact="0.09"/>
          <dgm:constr type="t" for="ch" forName="wedge3" refType="w" fact="0.0973"/>
          <dgm:constr type="w" for="ch" forName="wedge3" refType="w" fact="0.84"/>
          <dgm:constr type="h" for="ch" forName="wedge3" refType="h" fact="0.84"/>
          <dgm:constr type="l" for="ch" forName="dummy3a" refType="w" fact="0.8737"/>
          <dgm:constr type="t" for="ch" forName="dummy3a" refType="h" fact="0.7273"/>
          <dgm:constr type="l" for="ch" forName="dummy3b" refType="w" fact="0.51"/>
          <dgm:constr type="t" for="ch" forName="dummy3b" refType="h" fact="0.9373"/>
          <dgm:constr type="l" for="ch" forName="wedge3Tx" refType="w" fact="0.53"/>
          <dgm:constr type="t" for="ch" forName="wedge3Tx" refType="h" fact="0.665"/>
          <dgm:constr type="w" for="ch" forName="wedge3Tx" refType="w" fact="0.22"/>
          <dgm:constr type="h" for="ch" forName="wedge3Tx" refType="h" fact="0.17"/>
          <dgm:constr type="l" for="ch" forName="wedge4" refType="w" fact="0.07"/>
          <dgm:constr type="t" for="ch" forName="wedge4" refType="h" fact="0.0973"/>
          <dgm:constr type="w" for="ch" forName="wedge4" refType="w" fact="0.84"/>
          <dgm:constr type="h" for="ch" forName="wedge4" refType="h" fact="0.84"/>
          <dgm:constr type="l" for="ch" forName="dummy4a" refType="w" fact="0.49"/>
          <dgm:constr type="t" for="ch" forName="dummy4a" refType="h" fact="0.9373"/>
          <dgm:constr type="l" for="ch" forName="dummy4b" refType="w" fact="0.1263"/>
          <dgm:constr type="t" for="ch" forName="dummy4b" refType="h" fact="0.7273"/>
          <dgm:constr type="r" for="ch" forName="wedge4Tx" refType="w" fact="0.47"/>
          <dgm:constr type="t" for="ch" forName="wedge4Tx" refType="h" fact="0.665"/>
          <dgm:constr type="w" for="ch" forName="wedge4Tx" refType="w" fact="0.22"/>
          <dgm:constr type="h" for="ch" forName="wedge4Tx" refType="h" fact="0.17"/>
          <dgm:constr type="l" for="ch" forName="wedge5" refType="w" fact="0.06"/>
          <dgm:constr type="t" for="ch" forName="wedge5" refType="h" fact="0.08"/>
          <dgm:constr type="w" for="ch" forName="wedge5" refType="w" fact="0.84"/>
          <dgm:constr type="h" for="ch" forName="wedge5" refType="h" fact="0.84"/>
          <dgm:constr type="l" for="ch" forName="dummy5a" refType="w" fact="0.1163"/>
          <dgm:constr type="t" for="ch" forName="dummy5a" refType="h" fact="0.71"/>
          <dgm:constr type="l" for="ch" forName="dummy5b" refType="w" fact="0.1163"/>
          <dgm:constr type="t" for="ch" forName="dummy5b" refType="h" fact="0.29"/>
          <dgm:constr type="r" for="ch" forName="wedge5Tx" refType="w" fact="0.33"/>
          <dgm:constr type="t" for="ch" forName="wedge5Tx" refType="h" fact="0.42"/>
          <dgm:constr type="w" for="ch" forName="wedge5Tx" refType="w" fact="0.23"/>
          <dgm:constr type="h" for="ch" forName="wedge5Tx" refType="h" fact="0.165"/>
          <dgm:constr type="l" for="ch" forName="wedge6" refType="w" fact="0.07"/>
          <dgm:constr type="t" for="ch" forName="wedge6" refType="h" fact="0.0627"/>
          <dgm:constr type="w" for="ch" forName="wedge6" refType="w" fact="0.84"/>
          <dgm:constr type="h" for="ch" forName="wedge6" refType="h" fact="0.84"/>
          <dgm:constr type="l" for="ch" forName="dummy6a" refType="w" fact="0.1263"/>
          <dgm:constr type="t" for="ch" forName="dummy6a" refType="h" fact="0.2727"/>
          <dgm:constr type="l" for="ch" forName="dummy6b" refType="w" fact="0.49"/>
          <dgm:constr type="t" for="ch" forName="dummy6b" refType="h" fact="0.0627"/>
          <dgm:constr type="r" for="ch" forName="wedge6Tx" refType="w" fact="0.47"/>
          <dgm:constr type="t" for="ch" forName="wedge6Tx" refType="h" fact="0.17"/>
          <dgm:constr type="w" for="ch" forName="wedge6Tx" refType="w" fact="0.22"/>
          <dgm:constr type="h" for="ch" forName="wedge6Tx" refType="h" fact="0.17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primFontSz" for="ch" ptType="node" op="equ"/>
        </dgm:constrLst>
      </dgm:if>
      <dgm:else name="Name7">
        <dgm:constrLst>
          <dgm:constr type="l" for="ch" forName="wedge1" refType="w" fact="0.0887"/>
          <dgm:constr type="t" for="ch" forName="wedge1" refType="w" fact="0.062"/>
          <dgm:constr type="w" for="ch" forName="wedge1" refType="w" fact="0.84"/>
          <dgm:constr type="h" for="ch" forName="wedge1" refType="h" fact="0.84"/>
          <dgm:constr type="l" for="ch" forName="dummy1a" refType="w" fact="0.5087"/>
          <dgm:constr type="t" for="ch" forName="dummy1a" refType="h" fact="0.062"/>
          <dgm:constr type="l" for="ch" forName="dummy1b" refType="w" fact="0.837"/>
          <dgm:constr type="t" for="ch" forName="dummy1b" refType="h" fact="0.2201"/>
          <dgm:constr type="l" for="ch" forName="wedge1Tx" refType="w" fact="0.53"/>
          <dgm:constr type="t" for="ch" forName="wedge1Tx" refType="h" fact="0.14"/>
          <dgm:constr type="w" for="ch" forName="wedge1Tx" refType="w" fact="0.2"/>
          <dgm:constr type="h" for="ch" forName="wedge1Tx" refType="h" fact="0.16"/>
          <dgm:constr type="l" for="ch" forName="wedge2" refType="w" fact="0.0995"/>
          <dgm:constr type="t" for="ch" forName="wedge2" refType="w" fact="0.0755"/>
          <dgm:constr type="w" for="ch" forName="wedge2" refType="w" fact="0.84"/>
          <dgm:constr type="h" for="ch" forName="wedge2" refType="h" fact="0.84"/>
          <dgm:constr type="l" for="ch" forName="dummy2a" refType="w" fact="0.8479"/>
          <dgm:constr type="t" for="ch" forName="dummy2a" refType="h" fact="0.2337"/>
          <dgm:constr type="l" for="ch" forName="dummy2b" refType="w" fact="0.929"/>
          <dgm:constr type="t" for="ch" forName="dummy2b" refType="h" fact="0.589"/>
          <dgm:constr type="l" for="ch" forName="wedge2Tx" refType="w" fact="0.67"/>
          <dgm:constr type="t" for="ch" forName="wedge2Tx" refType="h" fact="0.38"/>
          <dgm:constr type="w" for="ch" forName="wedge2Tx" refType="w" fact="0.23"/>
          <dgm:constr type="h" for="ch" forName="wedge2Tx" refType="h" fact="0.14"/>
          <dgm:constr type="l" for="ch" forName="wedge3" refType="w" fact="0.0956"/>
          <dgm:constr type="t" for="ch" forName="wedge3" refType="w" fact="0.0925"/>
          <dgm:constr type="w" for="ch" forName="wedge3" refType="w" fact="0.84"/>
          <dgm:constr type="h" for="ch" forName="wedge3" refType="h" fact="0.84"/>
          <dgm:constr type="l" for="ch" forName="dummy3a" refType="w" fact="0.9251"/>
          <dgm:constr type="t" for="ch" forName="dummy3a" refType="h" fact="0.6059"/>
          <dgm:constr type="l" for="ch" forName="dummy3b" refType="w" fact="0.6979"/>
          <dgm:constr type="t" for="ch" forName="dummy3b" refType="h" fact="0.8909"/>
          <dgm:constr type="l" for="ch" forName="wedge3Tx" refType="w" fact="0.635"/>
          <dgm:constr type="t" for="ch" forName="wedge3Tx" refType="h" fact="0.59"/>
          <dgm:constr type="w" for="ch" forName="wedge3Tx" refType="w" fact="0.2"/>
          <dgm:constr type="h" for="ch" forName="wedge3Tx" refType="h" fact="0.155"/>
          <dgm:constr type="l" for="ch" forName="wedge4" refType="w" fact="0.08"/>
          <dgm:constr type="t" for="ch" forName="wedge4" refType="h" fact="0.1"/>
          <dgm:constr type="w" for="ch" forName="wedge4" refType="w" fact="0.84"/>
          <dgm:constr type="h" for="ch" forName="wedge4" refType="h" fact="0.84"/>
          <dgm:constr type="l" for="ch" forName="dummy4a" refType="w" fact="0.6822"/>
          <dgm:constr type="t" for="ch" forName="dummy4a" refType="h" fact="0.8984"/>
          <dgm:constr type="l" for="ch" forName="dummy4b" refType="w" fact="0.3178"/>
          <dgm:constr type="t" for="ch" forName="dummy4b" refType="h" fact="0.8984"/>
          <dgm:constr type="l" for="ch" forName="wedge4Tx" refType="w" fact="0.4025"/>
          <dgm:constr type="t" for="ch" forName="wedge4Tx" refType="h" fact="0.76"/>
          <dgm:constr type="w" for="ch" forName="wedge4Tx" refType="w" fact="0.195"/>
          <dgm:constr type="h" for="ch" forName="wedge4Tx" refType="h" fact="0.14"/>
          <dgm:constr type="l" for="ch" forName="wedge5" refType="w" fact="0.0644"/>
          <dgm:constr type="t" for="ch" forName="wedge5" refType="h" fact="0.0925"/>
          <dgm:constr type="w" for="ch" forName="wedge5" refType="w" fact="0.84"/>
          <dgm:constr type="h" for="ch" forName="wedge5" refType="h" fact="0.84"/>
          <dgm:constr type="l" for="ch" forName="dummy5a" refType="w" fact="0.3021"/>
          <dgm:constr type="t" for="ch" forName="dummy5a" refType="h" fact="0.8909"/>
          <dgm:constr type="l" for="ch" forName="dummy5b" refType="w" fact="0.0749"/>
          <dgm:constr type="t" for="ch" forName="dummy5b" refType="h" fact="0.6059"/>
          <dgm:constr type="r" for="ch" forName="wedge5Tx" refType="w" fact="0.365"/>
          <dgm:constr type="t" for="ch" forName="wedge5Tx" refType="h" fact="0.59"/>
          <dgm:constr type="w" for="ch" forName="wedge5Tx" refType="w" fact="0.2"/>
          <dgm:constr type="h" for="ch" forName="wedge5Tx" refType="h" fact="0.155"/>
          <dgm:constr type="l" for="ch" forName="wedge6" refType="w" fact="0.0605"/>
          <dgm:constr type="t" for="ch" forName="wedge6" refType="h" fact="0.0755"/>
          <dgm:constr type="w" for="ch" forName="wedge6" refType="w" fact="0.84"/>
          <dgm:constr type="h" for="ch" forName="wedge6" refType="h" fact="0.84"/>
          <dgm:constr type="l" for="ch" forName="dummy6a" refType="w" fact="0.071"/>
          <dgm:constr type="t" for="ch" forName="dummy6a" refType="h" fact="0.589"/>
          <dgm:constr type="l" for="ch" forName="dummy6b" refType="w" fact="0.1521"/>
          <dgm:constr type="t" for="ch" forName="dummy6b" refType="h" fact="0.2337"/>
          <dgm:constr type="r" for="ch" forName="wedge6Tx" refType="w" fact="0.33"/>
          <dgm:constr type="t" for="ch" forName="wedge6Tx" refType="h" fact="0.38"/>
          <dgm:constr type="w" for="ch" forName="wedge6Tx" refType="w" fact="0.23"/>
          <dgm:constr type="h" for="ch" forName="wedge6Tx" refType="h" fact="0.14"/>
          <dgm:constr type="l" for="ch" forName="wedge7" refType="w" fact="0.0713"/>
          <dgm:constr type="t" for="ch" forName="wedge7" refType="h" fact="0.062"/>
          <dgm:constr type="w" for="ch" forName="wedge7" refType="w" fact="0.84"/>
          <dgm:constr type="h" for="ch" forName="wedge7" refType="h" fact="0.84"/>
          <dgm:constr type="l" for="ch" forName="dummy7a" refType="w" fact="0.163"/>
          <dgm:constr type="t" for="ch" forName="dummy7a" refType="h" fact="0.2201"/>
          <dgm:constr type="l" for="ch" forName="dummy7b" refType="w" fact="0.4913"/>
          <dgm:constr type="t" for="ch" forName="dummy7b" refType="h" fact="0.062"/>
          <dgm:constr type="r" for="ch" forName="wedge7Tx" refType="w" fact="0.47"/>
          <dgm:constr type="t" for="ch" forName="wedge7Tx" refType="h" fact="0.14"/>
          <dgm:constr type="w" for="ch" forName="wedge7Tx" refType="w" fact="0.2"/>
          <dgm:constr type="h" for="ch" forName="wedge7Tx" refType="h" fact="0.16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h" for="ch" forName="arrowWedge7" refType="w" fact="0.08"/>
          <dgm:constr type="diam" for="ch" forName="arrowWedge7" refType="w" fact="0.84"/>
          <dgm:constr type="l" for="ch" forName="arrowWedge7" refType="w" fact="0.5"/>
          <dgm:constr type="t" for="ch" forName="arrowWedge7" refType="w" fact="0.5"/>
          <dgm:constr type="primFontSz" for="ch" ptType="node" op="equ"/>
        </dgm:constrLst>
      </dgm:else>
    </dgm:choose>
    <dgm:ruleLst/>
    <dgm:choose name="Name8">
      <dgm:if name="Name9" axis="ch" ptType="node" func="cnt" op="gte" val="1">
        <dgm:layoutNode name="wedge1">
          <dgm:alg type="sp"/>
          <dgm:choose name="Name10">
            <dgm:if name="Name11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12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13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14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15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16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17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18">
            <dgm:if name="Name19" func="var" arg="dir" op="equ" val="norm">
              <dgm:presOf axis="ch desOrSelf" ptType="node node" st="1 1" cnt="1 0"/>
            </dgm:if>
            <dgm:else name="Name20">
              <dgm:choose name="Name21">
                <dgm:if name="Name22" axis="ch" ptType="node" func="cnt" op="equ" val="1">
                  <dgm:presOf axis="ch desOrSelf" ptType="node node" st="1 1" cnt="1 0"/>
                </dgm:if>
                <dgm:if name="Name23" axis="ch" ptType="node" func="cnt" op="equ" val="2">
                  <dgm:presOf axis="ch desOrSelf" ptType="node node" st="2 1" cnt="1 0"/>
                </dgm:if>
                <dgm:if name="Name24" axis="ch" ptType="node" func="cnt" op="equ" val="3">
                  <dgm:presOf axis="ch desOrSelf" ptType="node node" st="3 1" cnt="1 0"/>
                </dgm:if>
                <dgm:if name="Name25" axis="ch" ptType="node" func="cnt" op="equ" val="4">
                  <dgm:presOf axis="ch desOrSelf" ptType="node node" st="4 1" cnt="1 0"/>
                </dgm:if>
                <dgm:if name="Name26" axis="ch" ptType="node" func="cnt" op="equ" val="5">
                  <dgm:presOf axis="ch desOrSelf" ptType="node node" st="5 1" cnt="1 0"/>
                </dgm:if>
                <dgm:if name="Name27" axis="ch" ptType="node" func="cnt" op="equ" val="6">
                  <dgm:presOf axis="ch desOrSelf" ptType="node node" st="6 1" cnt="1 0"/>
                </dgm:if>
                <dgm:else name="Name28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dummy1a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1b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29">
            <dgm:if name="Name30" func="var" arg="dir" op="equ" val="norm">
              <dgm:presOf axis="ch desOrSelf" ptType="node node" st="1 1" cnt="1 0"/>
            </dgm:if>
            <dgm:else name="Name31">
              <dgm:choose name="Name32">
                <dgm:if name="Name33" axis="ch" ptType="node" func="cnt" op="equ" val="1">
                  <dgm:presOf axis="ch desOrSelf" ptType="node node" st="1 1" cnt="1 0"/>
                </dgm:if>
                <dgm:if name="Name34" axis="ch" ptType="node" func="cnt" op="equ" val="2">
                  <dgm:presOf axis="ch desOrSelf" ptType="node node" st="2 1" cnt="1 0"/>
                </dgm:if>
                <dgm:if name="Name35" axis="ch" ptType="node" func="cnt" op="equ" val="3">
                  <dgm:presOf axis="ch desOrSelf" ptType="node node" st="3 1" cnt="1 0"/>
                </dgm:if>
                <dgm:if name="Name36" axis="ch" ptType="node" func="cnt" op="equ" val="4">
                  <dgm:presOf axis="ch desOrSelf" ptType="node node" st="4 1" cnt="1 0"/>
                </dgm:if>
                <dgm:if name="Name37" axis="ch" ptType="node" func="cnt" op="equ" val="5">
                  <dgm:presOf axis="ch desOrSelf" ptType="node node" st="5 1" cnt="1 0"/>
                </dgm:if>
                <dgm:if name="Name38" axis="ch" ptType="node" func="cnt" op="equ" val="6">
                  <dgm:presOf axis="ch desOrSelf" ptType="node node" st="6 1" cnt="1 0"/>
                </dgm:if>
                <dgm:else name="Name39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40"/>
    </dgm:choose>
    <dgm:choose name="Name41">
      <dgm:if name="Name42" axis="ch" ptType="node" func="cnt" op="gte" val="2">
        <dgm:layoutNode name="wedge2">
          <dgm:alg type="sp"/>
          <dgm:choose name="Name43">
            <dgm:if name="Name44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45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46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47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48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49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50">
            <dgm:if name="Name51" func="var" arg="dir" op="equ" val="norm">
              <dgm:presOf axis="ch desOrSelf" ptType="node node" st="2 1" cnt="1 0"/>
            </dgm:if>
            <dgm:else name="Name52">
              <dgm:choose name="Name53">
                <dgm:if name="Name54" axis="ch" ptType="node" func="cnt" op="equ" val="2">
                  <dgm:presOf axis="ch desOrSelf" ptType="node node" st="1 1" cnt="1 0"/>
                </dgm:if>
                <dgm:if name="Name55" axis="ch" ptType="node" func="cnt" op="equ" val="3">
                  <dgm:presOf axis="ch desOrSelf" ptType="node node" st="2 1" cnt="1 0"/>
                </dgm:if>
                <dgm:if name="Name56" axis="ch" ptType="node" func="cnt" op="equ" val="4">
                  <dgm:presOf axis="ch desOrSelf" ptType="node node" st="3 1" cnt="1 0"/>
                </dgm:if>
                <dgm:if name="Name57" axis="ch" ptType="node" func="cnt" op="equ" val="5">
                  <dgm:presOf axis="ch desOrSelf" ptType="node node" st="4 1" cnt="1 0"/>
                </dgm:if>
                <dgm:if name="Name58" axis="ch" ptType="node" func="cnt" op="equ" val="6">
                  <dgm:presOf axis="ch desOrSelf" ptType="node node" st="5 1" cnt="1 0"/>
                </dgm:if>
                <dgm:else name="Name59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dummy2a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2b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60">
            <dgm:if name="Name61" func="var" arg="dir" op="equ" val="norm">
              <dgm:presOf axis="ch desOrSelf" ptType="node node" st="2 1" cnt="1 0"/>
            </dgm:if>
            <dgm:else name="Name62">
              <dgm:choose name="Name63">
                <dgm:if name="Name64" axis="ch" ptType="node" func="cnt" op="equ" val="2">
                  <dgm:presOf axis="ch desOrSelf" ptType="node node" st="1 1" cnt="1 0"/>
                </dgm:if>
                <dgm:if name="Name65" axis="ch" ptType="node" func="cnt" op="equ" val="3">
                  <dgm:presOf axis="ch desOrSelf" ptType="node node" st="2 1" cnt="1 0"/>
                </dgm:if>
                <dgm:if name="Name66" axis="ch" ptType="node" func="cnt" op="equ" val="4">
                  <dgm:presOf axis="ch desOrSelf" ptType="node node" st="3 1" cnt="1 0"/>
                </dgm:if>
                <dgm:if name="Name67" axis="ch" ptType="node" func="cnt" op="equ" val="5">
                  <dgm:presOf axis="ch desOrSelf" ptType="node node" st="4 1" cnt="1 0"/>
                </dgm:if>
                <dgm:if name="Name68" axis="ch" ptType="node" func="cnt" op="equ" val="6">
                  <dgm:presOf axis="ch desOrSelf" ptType="node node" st="5 1" cnt="1 0"/>
                </dgm:if>
                <dgm:else name="Name69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70"/>
    </dgm:choose>
    <dgm:choose name="Name71">
      <dgm:if name="Name72" axis="ch" ptType="node" func="cnt" op="gte" val="3">
        <dgm:layoutNode name="wedge3">
          <dgm:alg type="sp"/>
          <dgm:choose name="Name73">
            <dgm:if name="Name74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75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76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77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78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79">
            <dgm:if name="Name80" func="var" arg="dir" op="equ" val="norm">
              <dgm:presOf axis="ch desOrSelf" ptType="node node" st="3 1" cnt="1 0"/>
            </dgm:if>
            <dgm:else name="Name81">
              <dgm:choose name="Name82">
                <dgm:if name="Name83" axis="ch" ptType="node" func="cnt" op="equ" val="3">
                  <dgm:presOf axis="ch desOrSelf" ptType="node node" st="1 1" cnt="1 0"/>
                </dgm:if>
                <dgm:if name="Name84" axis="ch" ptType="node" func="cnt" op="equ" val="4">
                  <dgm:presOf axis="ch desOrSelf" ptType="node node" st="2 1" cnt="1 0"/>
                </dgm:if>
                <dgm:if name="Name85" axis="ch" ptType="node" func="cnt" op="equ" val="5">
                  <dgm:presOf axis="ch desOrSelf" ptType="node node" st="3 1" cnt="1 0"/>
                </dgm:if>
                <dgm:if name="Name86" axis="ch" ptType="node" func="cnt" op="equ" val="6">
                  <dgm:presOf axis="ch desOrSelf" ptType="node node" st="4 1" cnt="1 0"/>
                </dgm:if>
                <dgm:else name="Name87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dummy3a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3b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88">
            <dgm:if name="Name89" func="var" arg="dir" op="equ" val="norm">
              <dgm:presOf axis="ch desOrSelf" ptType="node node" st="3 1" cnt="1 0"/>
            </dgm:if>
            <dgm:else name="Name90">
              <dgm:choose name="Name91">
                <dgm:if name="Name92" axis="ch" ptType="node" func="cnt" op="equ" val="3">
                  <dgm:presOf axis="ch desOrSelf" ptType="node node" st="1 1" cnt="1 0"/>
                </dgm:if>
                <dgm:if name="Name93" axis="ch" ptType="node" func="cnt" op="equ" val="4">
                  <dgm:presOf axis="ch desOrSelf" ptType="node node" st="2 1" cnt="1 0"/>
                </dgm:if>
                <dgm:if name="Name94" axis="ch" ptType="node" func="cnt" op="equ" val="5">
                  <dgm:presOf axis="ch desOrSelf" ptType="node node" st="3 1" cnt="1 0"/>
                </dgm:if>
                <dgm:if name="Name95" axis="ch" ptType="node" func="cnt" op="equ" val="6">
                  <dgm:presOf axis="ch desOrSelf" ptType="node node" st="4 1" cnt="1 0"/>
                </dgm:if>
                <dgm:else name="Name96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97"/>
    </dgm:choose>
    <dgm:choose name="Name98">
      <dgm:if name="Name99" axis="ch" ptType="node" func="cnt" op="gte" val="4">
        <dgm:layoutNode name="wedge4">
          <dgm:alg type="sp"/>
          <dgm:choose name="Name100">
            <dgm:if name="Name101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02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03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04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05">
            <dgm:if name="Name106" func="var" arg="dir" op="equ" val="norm">
              <dgm:presOf axis="ch desOrSelf" ptType="node node" st="4 1" cnt="1 0"/>
            </dgm:if>
            <dgm:else name="Name107">
              <dgm:choose name="Name108">
                <dgm:if name="Name109" axis="ch" ptType="node" func="cnt" op="equ" val="4">
                  <dgm:presOf axis="ch desOrSelf" ptType="node node" st="1 1" cnt="1 0"/>
                </dgm:if>
                <dgm:if name="Name110" axis="ch" ptType="node" func="cnt" op="equ" val="5">
                  <dgm:presOf axis="ch desOrSelf" ptType="node node" st="2 1" cnt="1 0"/>
                </dgm:if>
                <dgm:if name="Name111" axis="ch" ptType="node" func="cnt" op="equ" val="6">
                  <dgm:presOf axis="ch desOrSelf" ptType="node node" st="3 1" cnt="1 0"/>
                </dgm:if>
                <dgm:else name="Name112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dummy4a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4b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13">
            <dgm:if name="Name114" func="var" arg="dir" op="equ" val="norm">
              <dgm:presOf axis="ch desOrSelf" ptType="node node" st="4 1" cnt="1 0"/>
            </dgm:if>
            <dgm:else name="Name115">
              <dgm:choose name="Name116">
                <dgm:if name="Name117" axis="ch" ptType="node" func="cnt" op="equ" val="4">
                  <dgm:presOf axis="ch desOrSelf" ptType="node node" st="1 1" cnt="1 0"/>
                </dgm:if>
                <dgm:if name="Name118" axis="ch" ptType="node" func="cnt" op="equ" val="5">
                  <dgm:presOf axis="ch desOrSelf" ptType="node node" st="2 1" cnt="1 0"/>
                </dgm:if>
                <dgm:if name="Name119" axis="ch" ptType="node" func="cnt" op="equ" val="6">
                  <dgm:presOf axis="ch desOrSelf" ptType="node node" st="3 1" cnt="1 0"/>
                </dgm:if>
                <dgm:else name="Name120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21"/>
    </dgm:choose>
    <dgm:choose name="Name122">
      <dgm:if name="Name123" axis="ch" ptType="node" func="cnt" op="gte" val="5">
        <dgm:layoutNode name="wedge5">
          <dgm:alg type="sp"/>
          <dgm:choose name="Name124">
            <dgm:if name="Name125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26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27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28">
            <dgm:if name="Name129" func="var" arg="dir" op="equ" val="norm">
              <dgm:presOf axis="ch desOrSelf" ptType="node node" st="5 1" cnt="1 0"/>
            </dgm:if>
            <dgm:else name="Name130">
              <dgm:choose name="Name131">
                <dgm:if name="Name132" axis="ch" ptType="node" func="cnt" op="equ" val="5">
                  <dgm:presOf axis="ch desOrSelf" ptType="node node" st="1 1" cnt="1 0"/>
                </dgm:if>
                <dgm:if name="Name133" axis="ch" ptType="node" func="cnt" op="equ" val="6">
                  <dgm:presOf axis="ch desOrSelf" ptType="node node" st="2 1" cnt="1 0"/>
                </dgm:if>
                <dgm:else name="Name134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dummy5a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5b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35">
            <dgm:if name="Name136" func="var" arg="dir" op="equ" val="norm">
              <dgm:presOf axis="ch desOrSelf" ptType="node node" st="5 1" cnt="1 0"/>
            </dgm:if>
            <dgm:else name="Name137">
              <dgm:choose name="Name138">
                <dgm:if name="Name139" axis="ch" ptType="node" func="cnt" op="equ" val="5">
                  <dgm:presOf axis="ch desOrSelf" ptType="node node" st="1 1" cnt="1 0"/>
                </dgm:if>
                <dgm:if name="Name140" axis="ch" ptType="node" func="cnt" op="equ" val="6">
                  <dgm:presOf axis="ch desOrSelf" ptType="node node" st="2 1" cnt="1 0"/>
                </dgm:if>
                <dgm:else name="Name141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42"/>
    </dgm:choose>
    <dgm:choose name="Name143">
      <dgm:if name="Name144" axis="ch" ptType="node" func="cnt" op="gte" val="6">
        <dgm:layoutNode name="wedge6">
          <dgm:alg type="sp"/>
          <dgm:choose name="Name145">
            <dgm:if name="Name146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47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48">
            <dgm:if name="Name149" func="var" arg="dir" op="equ" val="norm">
              <dgm:presOf axis="ch desOrSelf" ptType="node node" st="6 1" cnt="1 0"/>
            </dgm:if>
            <dgm:else name="Name150">
              <dgm:choose name="Name151">
                <dgm:if name="Name152" axis="ch" ptType="node" func="cnt" op="equ" val="6">
                  <dgm:presOf axis="ch desOrSelf" ptType="node node" st="1 1" cnt="1 0"/>
                </dgm:if>
                <dgm:else name="Name153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dummy6a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6b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4">
            <dgm:if name="Name155" func="var" arg="dir" op="equ" val="norm">
              <dgm:presOf axis="ch desOrSelf" ptType="node node" st="6 1" cnt="1 0"/>
            </dgm:if>
            <dgm:else name="Name156">
              <dgm:choose name="Name157">
                <dgm:if name="Name158" axis="ch" ptType="node" func="cnt" op="equ" val="6">
                  <dgm:presOf axis="ch desOrSelf" ptType="node node" st="1 1" cnt="1 0"/>
                </dgm:if>
                <dgm:else name="Name159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0"/>
    </dgm:choose>
    <dgm:choose name="Name161">
      <dgm:if name="Name162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63">
            <dgm:if name="Name164" func="var" arg="dir" op="equ" val="norm">
              <dgm:presOf axis="ch desOrSelf" ptType="node node" st="7 1" cnt="1 0"/>
            </dgm:if>
            <dgm:else name="Name165">
              <dgm:presOf axis="ch desOrSelf" ptType="node node" st="1 1" cnt="1 0"/>
            </dgm:else>
          </dgm:choose>
          <dgm:constrLst/>
          <dgm:ruleLst/>
        </dgm:layoutNode>
        <dgm:layoutNode name="dummy7a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7b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6">
            <dgm:if name="Name167" func="var" arg="dir" op="equ" val="norm">
              <dgm:presOf axis="ch desOrSelf" ptType="node node" st="7 1" cnt="1 0"/>
            </dgm:if>
            <dgm:else name="Name168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9"/>
    </dgm:choose>
    <dgm:choose name="Name170">
      <dgm:if name="Name171" axis="ch" ptType="node" func="cnt" op="equ" val="1">
        <dgm:forEach name="Name172" axis="ch" ptType="sibTrans" hideLastTrans="0" cnt="1">
          <dgm:layoutNode name="arrowWedge1single" styleLbl="fgSibTrans2D1">
            <dgm:choose name="Name173">
              <dgm:if name="Name174" func="var" arg="dir" op="equ" val="norm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arr"/>
                  <dgm:param type="endSty" val="noArr"/>
                </dgm:alg>
              </dgm:if>
              <dgm:else name="Name175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noArr"/>
                  <dgm:param type="endSty" val="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if name="Name176" axis="ch" ptType="node" func="cnt" op="gte" val="2">
        <dgm:forEach name="Name177" axis="ch" ptType="sibTrans" hideLastTrans="0" cnt="1">
          <dgm:layoutNode name="arrowWedge1" styleLbl="fgSibTrans2D1">
            <dgm:choose name="Name178">
              <dgm:if name="Name179" func="var" arg="dir" op="equ" val="norm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noArr"/>
                  <dgm:param type="endSty" val="arr"/>
                </dgm:alg>
              </dgm:if>
              <dgm:else name="Name180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arr"/>
                  <dgm:param type="endSty" val="no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else name="Name181"/>
    </dgm:choose>
    <dgm:forEach name="Name182" axis="ch" ptType="sibTrans" hideLastTrans="0" st="2" cnt="1">
      <dgm:layoutNode name="arrowWedge2" styleLbl="fgSibTrans2D1">
        <dgm:choose name="Name183">
          <dgm:if name="Name184" func="var" arg="dir" op="equ" val="norm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5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86" axis="ch" ptType="sibTrans" hideLastTrans="0" st="3" cnt="1">
      <dgm:layoutNode name="arrowWedge3" styleLbl="fgSibTrans2D1">
        <dgm:choose name="Name187">
          <dgm:if name="Name188" func="var" arg="dir" op="equ" val="norm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9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0" axis="ch" ptType="sibTrans" hideLastTrans="0" st="4" cnt="1">
      <dgm:layoutNode name="arrowWedge4" styleLbl="fgSibTrans2D1">
        <dgm:choose name="Name191">
          <dgm:if name="Name192" func="var" arg="dir" op="equ" val="norm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3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4" axis="ch" ptType="sibTrans" hideLastTrans="0" st="5" cnt="1">
      <dgm:layoutNode name="arrowWedge5" styleLbl="fgSibTrans2D1">
        <dgm:choose name="Name195">
          <dgm:if name="Name196" func="var" arg="dir" op="equ" val="norm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7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8" axis="ch" ptType="sibTrans" hideLastTrans="0" st="6" cnt="1">
      <dgm:layoutNode name="arrowWedge6" styleLbl="fgSibTrans2D1">
        <dgm:choose name="Name199">
          <dgm:if name="Name200" func="var" arg="dir" op="equ" val="norm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1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202" axis="ch" ptType="sibTrans" hideLastTrans="0" st="7" cnt="1">
      <dgm:layoutNode name="arrowWedge7" styleLbl="fgSibTrans2D1">
        <dgm:choose name="Name203">
          <dgm:if name="Name204" func="var" arg="dir" op="equ" val="norm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5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277FB0-21EC-48C5-90B0-184600466A6C}" type="datetimeFigureOut">
              <a:rPr lang="zh-CN" altLang="en-US" smtClean="0"/>
              <a:t>2019/5/6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C81CB4-F5E1-40E2-9812-52B2D7A8BD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13241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0.svg>
</file>

<file path=ppt/media/image11.png>
</file>

<file path=ppt/media/image12.png>
</file>

<file path=ppt/media/image12.svg>
</file>

<file path=ppt/media/image13.png>
</file>

<file path=ppt/media/image14.png>
</file>

<file path=ppt/media/image14.svg>
</file>

<file path=ppt/media/image15.png>
</file>

<file path=ppt/media/image16.png>
</file>

<file path=ppt/media/image16.svg>
</file>

<file path=ppt/media/image17.png>
</file>

<file path=ppt/media/image18.png>
</file>

<file path=ppt/media/image18.svg>
</file>

<file path=ppt/media/image19.png>
</file>

<file path=ppt/media/image2.png>
</file>

<file path=ppt/media/image20.png>
</file>

<file path=ppt/media/image20.svg>
</file>

<file path=ppt/media/image21.png>
</file>

<file path=ppt/media/image22.png>
</file>

<file path=ppt/media/image22.svg>
</file>

<file path=ppt/media/image23.png>
</file>

<file path=ppt/media/image23.svg>
</file>

<file path=ppt/media/image24.png>
</file>

<file path=ppt/media/image25.png>
</file>

<file path=ppt/media/image25.svg>
</file>

<file path=ppt/media/image26.png>
</file>

<file path=ppt/media/image27.svg>
</file>

<file path=ppt/media/image27.tiff>
</file>

<file path=ppt/media/image28.png>
</file>

<file path=ppt/media/image29.png>
</file>

<file path=ppt/media/image30.png>
</file>

<file path=ppt/media/image30.svg>
</file>

<file path=ppt/media/image32.svg>
</file>

<file path=ppt/media/image34.svg>
</file>

<file path=ppt/media/image340.svg>
</file>

<file path=ppt/media/image36.svg>
</file>

<file path=ppt/media/image38.svg>
</file>

<file path=ppt/media/image4.png>
</file>

<file path=ppt/media/image40.svg>
</file>

<file path=ppt/media/image42.svg>
</file>

<file path=ppt/media/image44.svg>
</file>

<file path=ppt/media/image48.svg>
</file>

<file path=ppt/media/image5.png>
</file>

<file path=ppt/media/image50.svg>
</file>

<file path=ppt/media/image7.png>
</file>

<file path=ppt/media/image8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967889-4715-5C4F-A252-FFC716185AB6}" type="datetimeFigureOut">
              <a:rPr lang="en-US" smtClean="0"/>
              <a:t>5/6/2019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52F4FD-F37B-824F-9065-E749C04D28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0633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A7E170CF-F0AC-EF46-B31F-07489DE3C2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6419" y="2792828"/>
            <a:ext cx="10939163" cy="997483"/>
          </a:xfrm>
        </p:spPr>
        <p:txBody>
          <a:bodyPr>
            <a:normAutofit/>
          </a:bodyPr>
          <a:lstStyle>
            <a:lvl1pPr algn="ctr">
              <a:defRPr sz="4800" baseline="0">
                <a:solidFill>
                  <a:schemeClr val="tx1"/>
                </a:solidFill>
                <a:latin typeface="D-DIN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</a:lstStyle>
          <a:p>
            <a:r>
              <a:rPr kumimoji="1" lang="en-US" altLang="zh-CN" dirty="0"/>
              <a:t>Main title</a:t>
            </a:r>
            <a:endParaRPr kumimoji="1"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 hasCustomPrompt="1"/>
          </p:nvPr>
        </p:nvSpPr>
        <p:spPr>
          <a:xfrm>
            <a:off x="626419" y="4046538"/>
            <a:ext cx="10939163" cy="728662"/>
          </a:xfrm>
        </p:spPr>
        <p:txBody>
          <a:bodyPr/>
          <a:lstStyle>
            <a:lvl1pPr marL="0" indent="0" algn="ctr">
              <a:buNone/>
              <a:defRPr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altLang="zh-CN" dirty="0"/>
              <a:t>Subtitle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59E3D55-B659-6543-9416-5771A504B80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35360" y="305833"/>
            <a:ext cx="1296144" cy="321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3929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48BBD59B-EA63-8A49-8638-FFA379C477A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lum bright="10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58120" r="17838" b="1"/>
          <a:stretch/>
        </p:blipFill>
        <p:spPr>
          <a:xfrm>
            <a:off x="8158273" y="71161"/>
            <a:ext cx="4033727" cy="943797"/>
          </a:xfrm>
          <a:prstGeom prst="rect">
            <a:avLst/>
          </a:prstGeom>
          <a:effectLst>
            <a:innerShdw blurRad="63500" dist="101600" dir="5400000">
              <a:prstClr val="black">
                <a:alpha val="50000"/>
              </a:prstClr>
            </a:innerShdw>
          </a:effectLst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975D2B0B-5D85-264E-8A51-96BA0CAB8F6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0451" y="175940"/>
            <a:ext cx="10939163" cy="506267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800" b="1" baseline="0">
                <a:latin typeface="D-DIN" panose="020B0504030202030204" pitchFamily="34" charset="0"/>
              </a:defRPr>
            </a:lvl1pPr>
          </a:lstStyle>
          <a:p>
            <a:r>
              <a:rPr kumimoji="1" lang="en-US" altLang="zh-CN" dirty="0"/>
              <a:t>Page Title</a:t>
            </a:r>
            <a:endParaRPr kumimoji="1" lang="zh-CN" altLang="en-US" dirty="0"/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0CDA8D5C-96C0-6840-A885-BAA52A02F92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0451" y="682207"/>
            <a:ext cx="10939162" cy="41109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lang="zh-CN" altLang="en-US" sz="2000" b="0" i="0" kern="1200" baseline="0" dirty="0" smtClean="0">
                <a:solidFill>
                  <a:schemeClr val="bg1"/>
                </a:solidFill>
                <a:latin typeface="D-DIN" panose="020B0504030202030204" pitchFamily="34" charset="0"/>
                <a:ea typeface="微软雅黑" panose="020B0503020204020204" pitchFamily="34" charset="-122"/>
                <a:cs typeface="+mj-cs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kumimoji="1" lang="en-US" altLang="zh-CN" dirty="0"/>
              <a:t>Page Subtitle</a:t>
            </a:r>
            <a:endParaRPr kumimoji="1" lang="zh-CN" altLang="en-US" dirty="0"/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83F12B29-E30B-2648-A367-59F1D875199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70450" y="1319439"/>
            <a:ext cx="10939163" cy="4836431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 sz="240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buClr>
                <a:schemeClr val="accent2"/>
              </a:buClr>
              <a:defRPr sz="2000" baseline="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buClr>
                <a:schemeClr val="accent2"/>
              </a:buClr>
              <a:defRPr sz="1800" baseline="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buClr>
                <a:schemeClr val="accent2"/>
              </a:buClr>
              <a:defRPr sz="1600" baseline="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buClr>
                <a:schemeClr val="accent2"/>
              </a:buClr>
              <a:defRPr sz="1400" baseline="0">
                <a:solidFill>
                  <a:schemeClr val="tx1"/>
                </a:solidFill>
                <a:latin typeface="Arial" panose="020B0604020202020204" pitchFamily="34" charset="0"/>
              </a:defRPr>
            </a:lvl5pPr>
          </a:lstStyle>
          <a:p>
            <a:pPr lvl="0"/>
            <a:r>
              <a:rPr kumimoji="1" lang="en-US" altLang="zh-CN" dirty="0"/>
              <a:t>Content</a:t>
            </a:r>
            <a:endParaRPr kumimoji="1" lang="zh-CN" altLang="en-US" dirty="0"/>
          </a:p>
          <a:p>
            <a:pPr lvl="1"/>
            <a:r>
              <a:rPr kumimoji="1" lang="en-US" altLang="zh-CN" dirty="0"/>
              <a:t>Level 2 content</a:t>
            </a:r>
            <a:endParaRPr kumimoji="1" lang="zh-CN" altLang="en-US" dirty="0"/>
          </a:p>
          <a:p>
            <a:pPr lvl="2"/>
            <a:r>
              <a:rPr kumimoji="1" lang="en-US" altLang="zh-CN" dirty="0"/>
              <a:t>Level 3 content</a:t>
            </a:r>
            <a:endParaRPr kumimoji="1" lang="zh-CN" altLang="en-US" dirty="0"/>
          </a:p>
          <a:p>
            <a:pPr lvl="3"/>
            <a:r>
              <a:rPr kumimoji="1" lang="en-US" altLang="zh-CN" dirty="0"/>
              <a:t>Level 4 content</a:t>
            </a:r>
            <a:endParaRPr kumimoji="1" lang="zh-CN" altLang="en-US" dirty="0"/>
          </a:p>
          <a:p>
            <a:pPr lvl="4"/>
            <a:r>
              <a:rPr kumimoji="1" lang="en-US" altLang="zh-CN" dirty="0"/>
              <a:t>Level 5 content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830861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16235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24F26170-BCDC-6241-B6E3-40E4E56FF8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lum bright="100000"/>
          </a:blip>
          <a:stretch>
            <a:fillRect/>
          </a:stretch>
        </p:blipFill>
        <p:spPr>
          <a:xfrm>
            <a:off x="3641265" y="2189943"/>
            <a:ext cx="4909470" cy="2253527"/>
          </a:xfrm>
          <a:prstGeom prst="rect">
            <a:avLst/>
          </a:prstGeom>
          <a:effectLst>
            <a:innerShdw blurRad="63500" dist="101600" dir="5400000">
              <a:prstClr val="black">
                <a:alpha val="50000"/>
              </a:prstClr>
            </a:innerShdw>
          </a:effectLst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33E0E690-DE61-6E4A-A576-31685F59331C}"/>
              </a:ext>
            </a:extLst>
          </p:cNvPr>
          <p:cNvSpPr/>
          <p:nvPr userDrawn="1"/>
        </p:nvSpPr>
        <p:spPr>
          <a:xfrm>
            <a:off x="6957255" y="3553966"/>
            <a:ext cx="4388077" cy="745126"/>
          </a:xfrm>
          <a:prstGeom prst="rect">
            <a:avLst/>
          </a:prstGeom>
        </p:spPr>
        <p:txBody>
          <a:bodyPr wrap="square" bIns="108000">
            <a:spAutoFit/>
          </a:bodyPr>
          <a:lstStyle/>
          <a:p>
            <a:pPr>
              <a:lnSpc>
                <a:spcPts val="4560"/>
              </a:lnSpc>
            </a:pPr>
            <a:r>
              <a:rPr lang="en-US" altLang="zh-CN" sz="5400" b="1" baseline="0" dirty="0">
                <a:solidFill>
                  <a:schemeClr val="tx1"/>
                </a:solidFill>
                <a:latin typeface="D-DIN" panose="020B0504030202030204" pitchFamily="34" charset="0"/>
                <a:ea typeface="微软雅黑" panose="020B0503020204020204" pitchFamily="34" charset="-122"/>
                <a:cs typeface="Helvetica Neue Medium" charset="0"/>
              </a:rPr>
              <a:t>THANKS</a:t>
            </a:r>
            <a:endParaRPr lang="zh-CN" altLang="en-US" sz="5400" b="1" baseline="0" dirty="0">
              <a:solidFill>
                <a:schemeClr val="tx1"/>
              </a:solidFill>
              <a:latin typeface="D-DIN" panose="020B0504030202030204" pitchFamily="34" charset="0"/>
              <a:ea typeface="微软雅黑" panose="020B0503020204020204" pitchFamily="34" charset="-122"/>
              <a:cs typeface="Helvetica Neue Medium" charset="0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E3B1D64-2082-5040-BA64-3D0081D1DFC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0351" y="1923638"/>
            <a:ext cx="2468536" cy="726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7627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ny Slogan C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13">
            <a:extLst>
              <a:ext uri="{FF2B5EF4-FFF2-40B4-BE49-F238E27FC236}">
                <a16:creationId xmlns:a16="http://schemas.microsoft.com/office/drawing/2014/main" id="{2F470F9D-DC11-2A4C-9E74-E5183B198C4C}"/>
              </a:ext>
            </a:extLst>
          </p:cNvPr>
          <p:cNvSpPr/>
          <p:nvPr userDrawn="1"/>
        </p:nvSpPr>
        <p:spPr>
          <a:xfrm>
            <a:off x="1630198" y="3066206"/>
            <a:ext cx="8931605" cy="6797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algn="ctr">
              <a:lnSpc>
                <a:spcPct val="90000"/>
              </a:lnSpc>
              <a:spcBef>
                <a:spcPct val="0"/>
              </a:spcBef>
              <a:buNone/>
            </a:pPr>
            <a:r>
              <a:rPr kumimoji="1" lang="zh-CN" altLang="en-US" sz="3200" b="1" i="0" baseline="0" dirty="0">
                <a:solidFill>
                  <a:schemeClr val="tx1"/>
                </a:solidFill>
                <a:latin typeface="D-DIN" panose="020B0504030202030204" pitchFamily="34" charset="0"/>
                <a:ea typeface="微软雅黑" panose="020B0503020204020204" pitchFamily="34" charset="-122"/>
                <a:cs typeface="+mj-cs"/>
              </a:rPr>
              <a:t>为人类的可持续未来解决挑战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9A38A1CD-9896-2D41-B82E-6E395078105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041000" y="4697130"/>
            <a:ext cx="2135120" cy="530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7792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ny Slogan 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79160" y="4723422"/>
            <a:ext cx="2033680" cy="503999"/>
          </a:xfrm>
          <a:prstGeom prst="rect">
            <a:avLst/>
          </a:prstGeom>
        </p:spPr>
      </p:pic>
      <p:sp>
        <p:nvSpPr>
          <p:cNvPr id="8" name="矩形 13">
            <a:extLst>
              <a:ext uri="{FF2B5EF4-FFF2-40B4-BE49-F238E27FC236}">
                <a16:creationId xmlns:a16="http://schemas.microsoft.com/office/drawing/2014/main" id="{DA8EC5F7-D371-0541-ACF5-7DFF4E987E6A}"/>
              </a:ext>
            </a:extLst>
          </p:cNvPr>
          <p:cNvSpPr/>
          <p:nvPr userDrawn="1"/>
        </p:nvSpPr>
        <p:spPr>
          <a:xfrm>
            <a:off x="1630198" y="3066206"/>
            <a:ext cx="8931605" cy="6797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182563" algn="ctr">
              <a:lnSpc>
                <a:spcPct val="150000"/>
              </a:lnSpc>
              <a:spcBef>
                <a:spcPct val="50000"/>
              </a:spcBef>
              <a:defRPr/>
            </a:pPr>
            <a:r>
              <a:rPr lang="en-US" altLang="zh-TW" sz="3200" b="1" baseline="0" dirty="0">
                <a:solidFill>
                  <a:schemeClr val="tx1"/>
                </a:solidFill>
                <a:latin typeface="D-DIN" panose="020B0504030202030204" pitchFamily="34" charset="0"/>
                <a:ea typeface="微软雅黑" panose="020B0503020204020204" pitchFamily="34" charset="-122"/>
              </a:rPr>
              <a:t>Solving the Challenges for a Sustainable Future</a:t>
            </a:r>
            <a:endParaRPr lang="zh-CN" altLang="en-US" sz="3200" b="1" baseline="0" dirty="0">
              <a:solidFill>
                <a:schemeClr val="tx1"/>
              </a:solidFill>
              <a:latin typeface="D-DIN" panose="020B0504030202030204" pitchFamily="34" charset="0"/>
              <a:ea typeface="微软雅黑" panose="020B0503020204020204" pitchFamily="34" charset="-122"/>
              <a:cs typeface="SimHei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FB2E00D7-CB12-0C42-9841-E0167158A75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041000" y="4697130"/>
            <a:ext cx="2135120" cy="530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1285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ny Slogan 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95F70823-71DF-D34E-955F-3B6876C9F83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041000" y="4697130"/>
            <a:ext cx="2135120" cy="530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0523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026F0129-0BA9-5F4D-9DB6-138909AD26C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lum bright="10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69727" r="17838" b="1"/>
          <a:stretch/>
        </p:blipFill>
        <p:spPr>
          <a:xfrm>
            <a:off x="8137253" y="0"/>
            <a:ext cx="4033727" cy="682207"/>
          </a:xfrm>
          <a:prstGeom prst="rect">
            <a:avLst/>
          </a:prstGeom>
          <a:effectLst>
            <a:innerShdw blurRad="63500" dist="101600" dir="5400000">
              <a:prstClr val="black">
                <a:alpha val="50000"/>
              </a:prstClr>
            </a:innerShdw>
          </a:effectLst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4EC77A0-D7A3-7E4C-91CF-2DBF08B12D34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>
            <a:normAutofit/>
          </a:bodyPr>
          <a:lstStyle>
            <a:lvl1pPr>
              <a:defRPr sz="2400" baseline="0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>
              <a:defRPr sz="2000" baseline="0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>
              <a:defRPr sz="1800" baseline="0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>
              <a:defRPr sz="1600" baseline="0">
                <a:solidFill>
                  <a:schemeClr val="tx2"/>
                </a:solidFill>
                <a:latin typeface="Arial" panose="020B0604020202020204" pitchFamily="34" charset="0"/>
              </a:defRPr>
            </a:lvl4pPr>
            <a:lvl5pPr>
              <a:defRPr sz="1600" baseline="0">
                <a:solidFill>
                  <a:schemeClr val="tx2"/>
                </a:solidFill>
                <a:latin typeface="Arial" panose="020B0604020202020204" pitchFamily="34" charset="0"/>
              </a:defRPr>
            </a:lvl5pPr>
          </a:lstStyle>
          <a:p>
            <a:pPr lvl="0"/>
            <a:r>
              <a:rPr kumimoji="1" lang="en-US" altLang="zh-CN" dirty="0"/>
              <a:t>Content</a:t>
            </a:r>
            <a:endParaRPr kumimoji="1" lang="zh-CN" altLang="en-US" dirty="0"/>
          </a:p>
          <a:p>
            <a:pPr lvl="1"/>
            <a:r>
              <a:rPr kumimoji="1" lang="en-US" altLang="zh-CN" dirty="0"/>
              <a:t>Level 2 content</a:t>
            </a:r>
            <a:endParaRPr kumimoji="1" lang="zh-CN" altLang="en-US" dirty="0"/>
          </a:p>
          <a:p>
            <a:pPr lvl="2"/>
            <a:r>
              <a:rPr kumimoji="1" lang="en-US" altLang="zh-CN" dirty="0"/>
              <a:t>Level 3 content</a:t>
            </a:r>
            <a:endParaRPr kumimoji="1" lang="zh-CN" altLang="en-US" dirty="0"/>
          </a:p>
          <a:p>
            <a:pPr lvl="3"/>
            <a:r>
              <a:rPr kumimoji="1" lang="en-US" altLang="zh-CN" dirty="0"/>
              <a:t>Level 4 content</a:t>
            </a:r>
            <a:endParaRPr kumimoji="1" lang="zh-CN" altLang="en-US" dirty="0"/>
          </a:p>
          <a:p>
            <a:pPr lvl="4"/>
            <a:r>
              <a:rPr kumimoji="1" lang="en-US" altLang="zh-CN" dirty="0"/>
              <a:t>Level 5 content</a:t>
            </a:r>
            <a:endParaRPr kumimoji="1"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546609D-3046-E949-BD36-E8E218D37411}"/>
              </a:ext>
            </a:extLst>
          </p:cNvPr>
          <p:cNvSpPr txBox="1"/>
          <p:nvPr userDrawn="1"/>
        </p:nvSpPr>
        <p:spPr>
          <a:xfrm>
            <a:off x="13671755" y="-104713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975D2B0B-5D85-264E-8A51-96BA0CAB8F6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0451" y="175940"/>
            <a:ext cx="10939163" cy="836432"/>
          </a:xfrm>
        </p:spPr>
        <p:txBody>
          <a:bodyPr>
            <a:normAutofit/>
          </a:bodyPr>
          <a:lstStyle>
            <a:lvl1pPr>
              <a:defRPr sz="2800" b="1" i="0" baseline="0">
                <a:latin typeface="D-DIN" panose="020B0504030202030204" pitchFamily="34" charset="0"/>
              </a:defRPr>
            </a:lvl1pPr>
          </a:lstStyle>
          <a:p>
            <a:r>
              <a:rPr kumimoji="1" lang="en-US" altLang="zh-CN" dirty="0"/>
              <a:t>Page 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322915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07887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OS Cov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7">
            <a:extLst>
              <a:ext uri="{FF2B5EF4-FFF2-40B4-BE49-F238E27FC236}">
                <a16:creationId xmlns:a16="http://schemas.microsoft.com/office/drawing/2014/main" id="{2DCE76AB-D4DC-1F4E-A0A9-4418E61BCA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6419" y="2792828"/>
            <a:ext cx="10939163" cy="997483"/>
          </a:xfrm>
        </p:spPr>
        <p:txBody>
          <a:bodyPr>
            <a:normAutofit/>
          </a:bodyPr>
          <a:lstStyle>
            <a:lvl1pPr algn="ctr">
              <a:defRPr sz="4800" baseline="0">
                <a:solidFill>
                  <a:schemeClr val="tx1"/>
                </a:solidFill>
                <a:latin typeface="D-DIN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</a:lstStyle>
          <a:p>
            <a:r>
              <a:rPr kumimoji="1" lang="en-US" altLang="zh-CN" dirty="0"/>
              <a:t>Main title</a:t>
            </a:r>
            <a:endParaRPr kumimoji="1" lang="zh-CN" altLang="en-US" dirty="0"/>
          </a:p>
        </p:txBody>
      </p:sp>
      <p:sp>
        <p:nvSpPr>
          <p:cNvPr id="10" name="文本占位符 5">
            <a:extLst>
              <a:ext uri="{FF2B5EF4-FFF2-40B4-BE49-F238E27FC236}">
                <a16:creationId xmlns:a16="http://schemas.microsoft.com/office/drawing/2014/main" id="{5A337670-0DCD-884A-8565-4D5BA079376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26419" y="4046538"/>
            <a:ext cx="10939163" cy="728662"/>
          </a:xfrm>
        </p:spPr>
        <p:txBody>
          <a:bodyPr/>
          <a:lstStyle>
            <a:lvl1pPr marL="0" indent="0" algn="ctr">
              <a:buNone/>
              <a:defRPr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altLang="zh-CN" dirty="0"/>
              <a:t>Subtitle</a:t>
            </a:r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25842590-CAD4-4E49-B003-B01451FE273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35360" y="305833"/>
            <a:ext cx="1296144" cy="321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368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F9BE9024-33A1-E14C-94BD-D3BCF18E8CA5}"/>
              </a:ext>
            </a:extLst>
          </p:cNvPr>
          <p:cNvSpPr/>
          <p:nvPr userDrawn="1"/>
        </p:nvSpPr>
        <p:spPr>
          <a:xfrm>
            <a:off x="5227292" y="1586286"/>
            <a:ext cx="720000" cy="72000"/>
          </a:xfrm>
          <a:prstGeom prst="rect">
            <a:avLst/>
          </a:prstGeom>
          <a:solidFill>
            <a:srgbClr val="0069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标题 12">
            <a:extLst>
              <a:ext uri="{FF2B5EF4-FFF2-40B4-BE49-F238E27FC236}">
                <a16:creationId xmlns:a16="http://schemas.microsoft.com/office/drawing/2014/main" id="{DF32DF3F-BDE3-DB49-96FB-8271B8CB0F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99276" y="586749"/>
            <a:ext cx="6464074" cy="732097"/>
          </a:xfrm>
          <a:prstGeom prst="rect">
            <a:avLst/>
          </a:prstGeom>
        </p:spPr>
        <p:txBody>
          <a:bodyPr anchor="b"/>
          <a:lstStyle>
            <a:lvl1pPr>
              <a:defRPr b="1" baseline="0">
                <a:latin typeface="D-DIN" charset="0"/>
                <a:ea typeface="微软雅黑" panose="020B0503020204020204" pitchFamily="34" charset="-122"/>
              </a:defRPr>
            </a:lvl1pPr>
          </a:lstStyle>
          <a:p>
            <a:r>
              <a:rPr kumimoji="1" lang="en-US" altLang="zh-CN" dirty="0"/>
              <a:t>Table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17" name="文本占位符 16">
            <a:extLst>
              <a:ext uri="{FF2B5EF4-FFF2-40B4-BE49-F238E27FC236}">
                <a16:creationId xmlns:a16="http://schemas.microsoft.com/office/drawing/2014/main" id="{CD1095AD-68A0-5744-A0D1-2DC357B6BDD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099050" y="2110154"/>
            <a:ext cx="6464300" cy="3956595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2800"/>
              </a:spcBef>
              <a:spcAft>
                <a:spcPts val="0"/>
              </a:spcAft>
              <a:buClr>
                <a:srgbClr val="0069FE"/>
              </a:buClr>
              <a:buSzTx/>
              <a:buFont typeface="Arial" panose="020B0604020202020204" pitchFamily="34" charset="0"/>
              <a:buChar char="•"/>
              <a:tabLst/>
              <a:defRPr kumimoji="1" lang="en-US" altLang="zh-CN" sz="1600" b="0" i="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charset="0"/>
              </a:defRPr>
            </a:lvl1pPr>
          </a:lstStyle>
          <a:p>
            <a:pPr lvl="0"/>
            <a:r>
              <a:rPr kumimoji="1" lang="en-US" altLang="zh-CN" dirty="0"/>
              <a:t>Input 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1</a:t>
            </a:r>
            <a:endParaRPr kumimoji="1" lang="zh-CN" altLang="en-US" dirty="0"/>
          </a:p>
          <a:p>
            <a:pPr lvl="0"/>
            <a:r>
              <a:rPr kumimoji="1" lang="en-US" altLang="zh-CN" dirty="0"/>
              <a:t>Input 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2</a:t>
            </a:r>
            <a:endParaRPr kumimoji="1" lang="zh-CN" altLang="en-US" dirty="0"/>
          </a:p>
          <a:p>
            <a:pPr lvl="0"/>
            <a:r>
              <a:rPr kumimoji="1" lang="en-US" altLang="zh-CN" dirty="0"/>
              <a:t>Input 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3</a:t>
            </a:r>
            <a:endParaRPr kumimoji="1" lang="zh-CN" altLang="en-US" dirty="0"/>
          </a:p>
          <a:p>
            <a:pPr lvl="0"/>
            <a:r>
              <a:rPr kumimoji="1" lang="en-US" altLang="zh-CN" dirty="0"/>
              <a:t>Input 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4</a:t>
            </a:r>
            <a:endParaRPr kumimoji="1" lang="zh-CN" altLang="en-US" dirty="0"/>
          </a:p>
        </p:txBody>
      </p:sp>
      <p:sp>
        <p:nvSpPr>
          <p:cNvPr id="11" name="图片占位符 2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4659313" cy="6858000"/>
          </a:xfrm>
          <a:prstGeom prst="rect">
            <a:avLst/>
          </a:prstGeom>
        </p:spPr>
        <p:txBody>
          <a:bodyPr/>
          <a:lstStyle>
            <a:lvl1pPr>
              <a:defRPr baseline="0"/>
            </a:lvl1pPr>
          </a:lstStyle>
          <a:p>
            <a:r>
              <a:rPr kumimoji="1" lang="en-US" altLang="zh-CN" dirty="0"/>
              <a:t>Insert Picture Here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82852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E3C7E898-7F38-A341-8F12-257C8833BC5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lum bright="100000"/>
          </a:blip>
          <a:stretch>
            <a:fillRect/>
          </a:stretch>
        </p:blipFill>
        <p:spPr>
          <a:xfrm>
            <a:off x="3696876" y="3088493"/>
            <a:ext cx="4909470" cy="2253527"/>
          </a:xfrm>
          <a:prstGeom prst="rect">
            <a:avLst/>
          </a:prstGeom>
          <a:effectLst>
            <a:innerShdw blurRad="63500" dist="101600" dir="5400000">
              <a:prstClr val="black">
                <a:alpha val="50000"/>
              </a:prstClr>
            </a:innerShdw>
          </a:effectLst>
        </p:spPr>
      </p:pic>
      <p:sp>
        <p:nvSpPr>
          <p:cNvPr id="9" name="标题 12">
            <a:extLst>
              <a:ext uri="{FF2B5EF4-FFF2-40B4-BE49-F238E27FC236}">
                <a16:creationId xmlns:a16="http://schemas.microsoft.com/office/drawing/2014/main" id="{A5A0AEA6-D1F3-9B48-9B1B-082A3791AA2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37414" y="2682654"/>
            <a:ext cx="5996744" cy="3571189"/>
          </a:xfrm>
        </p:spPr>
        <p:txBody>
          <a:bodyPr anchor="t">
            <a:normAutofit/>
          </a:bodyPr>
          <a:lstStyle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2400"/>
              </a:spcAft>
              <a:buNone/>
              <a:defRPr kumimoji="1" lang="zh-CN" altLang="en-US" sz="4800" b="1" i="0" kern="1200" spc="100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D-DIN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</a:lstStyle>
          <a:p>
            <a:r>
              <a:rPr kumimoji="1" lang="en-US" altLang="zh-CN" dirty="0"/>
              <a:t>Chapter Title</a:t>
            </a:r>
            <a:endParaRPr kumimoji="1"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F574919D-C1F8-D746-929F-3042C97F4EF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9266" y="1655300"/>
            <a:ext cx="3490529" cy="1027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5482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>
            <a:extLst>
              <a:ext uri="{FF2B5EF4-FFF2-40B4-BE49-F238E27FC236}">
                <a16:creationId xmlns:a16="http://schemas.microsoft.com/office/drawing/2014/main" id="{5AFBA233-D39D-FF41-AF69-BEDFA7C01F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05394" y="3641499"/>
            <a:ext cx="9968165" cy="88614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5400" b="1" baseline="0">
                <a:solidFill>
                  <a:schemeClr val="tx1"/>
                </a:solidFill>
                <a:latin typeface="D-DIN" panose="020B0504030202030204" pitchFamily="34" charset="0"/>
                <a:cs typeface="Arial" panose="020B0604020202020204" pitchFamily="34" charset="0"/>
              </a:defRPr>
            </a:lvl1pPr>
          </a:lstStyle>
          <a:p>
            <a:r>
              <a:rPr kumimoji="1" lang="en-US" altLang="zh-CN" dirty="0"/>
              <a:t>Chapter Title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DC8986D-C1E7-1249-8F58-A1B1067848E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lum bright="100000"/>
          </a:blip>
          <a:stretch>
            <a:fillRect/>
          </a:stretch>
        </p:blipFill>
        <p:spPr>
          <a:xfrm>
            <a:off x="1242141" y="1141159"/>
            <a:ext cx="4909470" cy="2253527"/>
          </a:xfrm>
          <a:prstGeom prst="rect">
            <a:avLst/>
          </a:prstGeom>
          <a:effectLst>
            <a:innerShdw blurRad="63500" dist="101600" dir="5400000">
              <a:prstClr val="black">
                <a:alpha val="5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2509202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Cover with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0F5654AE-2345-1148-A1CD-48FF22B1838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lum bright="100000"/>
          </a:blip>
          <a:stretch>
            <a:fillRect/>
          </a:stretch>
        </p:blipFill>
        <p:spPr>
          <a:xfrm>
            <a:off x="2374881" y="1431505"/>
            <a:ext cx="4909470" cy="2253527"/>
          </a:xfrm>
          <a:prstGeom prst="rect">
            <a:avLst/>
          </a:prstGeom>
          <a:effectLst>
            <a:innerShdw blurRad="63500" dist="101600" dir="5400000">
              <a:prstClr val="black">
                <a:alpha val="50000"/>
              </a:prstClr>
            </a:innerShdw>
          </a:effectLst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394823E2-AD20-3E4B-B47A-D5E8023A2C1F}"/>
              </a:ext>
            </a:extLst>
          </p:cNvPr>
          <p:cNvSpPr/>
          <p:nvPr userDrawn="1"/>
        </p:nvSpPr>
        <p:spPr>
          <a:xfrm>
            <a:off x="886012" y="2487569"/>
            <a:ext cx="720000" cy="72000"/>
          </a:xfrm>
          <a:prstGeom prst="rect">
            <a:avLst/>
          </a:prstGeom>
          <a:solidFill>
            <a:srgbClr val="0069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标题 10">
            <a:extLst>
              <a:ext uri="{FF2B5EF4-FFF2-40B4-BE49-F238E27FC236}">
                <a16:creationId xmlns:a16="http://schemas.microsoft.com/office/drawing/2014/main" id="{D99D39CF-E105-C741-A4C9-203EB203B7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79574" y="3203773"/>
            <a:ext cx="5430040" cy="3152577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sz="4800" b="1" baseline="0">
                <a:latin typeface="D-DIN" charset="0"/>
                <a:ea typeface="微软雅黑" panose="020B0503020204020204" pitchFamily="34" charset="-122"/>
              </a:defRPr>
            </a:lvl1pPr>
          </a:lstStyle>
          <a:p>
            <a:r>
              <a:rPr kumimoji="1" lang="en-US" altLang="zh-CN" dirty="0"/>
              <a:t>Chapter Title</a:t>
            </a:r>
            <a:endParaRPr kumimoji="1" lang="zh-CN" altLang="en-US" dirty="0"/>
          </a:p>
        </p:txBody>
      </p:sp>
      <p:sp>
        <p:nvSpPr>
          <p:cNvPr id="13" name="文本占位符 12">
            <a:extLst>
              <a:ext uri="{FF2B5EF4-FFF2-40B4-BE49-F238E27FC236}">
                <a16:creationId xmlns:a16="http://schemas.microsoft.com/office/drawing/2014/main" id="{A5FA71B2-DD1C-6244-B62F-6A7BC332265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68024" y="802449"/>
            <a:ext cx="2691227" cy="168512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kumimoji="0" lang="zh-CN" altLang="en-US" sz="1100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D-DIN" panose="020B0504030202030204" pitchFamily="34" charset="0"/>
                <a:ea typeface="Helvetica Neue Thin" charset="0"/>
                <a:cs typeface="Helvetica Neue Thin" charset="0"/>
              </a:defRPr>
            </a:lvl1pPr>
            <a:lvl2pPr marL="457200" indent="0">
              <a:buNone/>
              <a:defRPr kumimoji="0" lang="zh-CN" altLang="en-US" sz="11000" u="none" strike="noStrike" kern="1200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 Neue Thin" charset="0"/>
                <a:ea typeface="Helvetica Neue Thin" charset="0"/>
                <a:cs typeface="Helvetica Neue Thin" charset="0"/>
              </a:defRPr>
            </a:lvl2pPr>
            <a:lvl3pPr marL="914400" indent="0">
              <a:buNone/>
              <a:defRPr kumimoji="0" lang="zh-CN" altLang="en-US" sz="11000" u="none" strike="noStrike" kern="1200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 Neue Thin" charset="0"/>
                <a:ea typeface="Helvetica Neue Thin" charset="0"/>
                <a:cs typeface="Helvetica Neue Thin" charset="0"/>
              </a:defRPr>
            </a:lvl3pPr>
            <a:lvl4pPr marL="1371600" indent="0">
              <a:buNone/>
              <a:defRPr kumimoji="0" lang="zh-CN" altLang="en-US" sz="11000" u="none" strike="noStrike" kern="1200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 Neue Thin" charset="0"/>
                <a:ea typeface="Helvetica Neue Thin" charset="0"/>
                <a:cs typeface="Helvetica Neue Thin" charset="0"/>
              </a:defRPr>
            </a:lvl4pPr>
            <a:lvl5pPr marL="1828800" indent="0">
              <a:buNone/>
              <a:defRPr kumimoji="0" lang="zh-CN" altLang="en-US" sz="11000" u="none" strike="noStrike" kern="120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 Neue Thin" charset="0"/>
                <a:ea typeface="Helvetica Neue Thin" charset="0"/>
                <a:cs typeface="Helvetica Neue Thin" charset="0"/>
              </a:defRPr>
            </a:lvl5pPr>
          </a:lstStyle>
          <a:p>
            <a:pPr lvl="0"/>
            <a:r>
              <a:rPr kumimoji="1" lang="en-US" altLang="zh-CN" dirty="0"/>
              <a:t>01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8875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ig Title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CF0F8443-4F4A-FE4C-B832-D67B3D8E9E1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lum bright="100000"/>
          </a:blip>
          <a:stretch>
            <a:fillRect/>
          </a:stretch>
        </p:blipFill>
        <p:spPr>
          <a:xfrm>
            <a:off x="7020454" y="266502"/>
            <a:ext cx="4909470" cy="2253527"/>
          </a:xfrm>
          <a:prstGeom prst="rect">
            <a:avLst/>
          </a:prstGeom>
          <a:effectLst>
            <a:innerShdw blurRad="63500" dist="101600" dir="5400000">
              <a:prstClr val="black">
                <a:alpha val="50000"/>
              </a:prstClr>
            </a:innerShdw>
          </a:effectLst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AE6970AB-475F-FD49-A930-C48EB18AE8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928074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 b="1" baseline="0">
                <a:solidFill>
                  <a:schemeClr val="tx1"/>
                </a:solidFill>
                <a:latin typeface="D-DIN" charset="0"/>
                <a:ea typeface="微软雅黑" panose="020B0503020204020204" pitchFamily="34" charset="-122"/>
              </a:defRPr>
            </a:lvl1pPr>
          </a:lstStyle>
          <a:p>
            <a:r>
              <a:rPr kumimoji="1" lang="en-US" altLang="zh-CN" dirty="0"/>
              <a:t>Chapter Title or Quotes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83655D9-431D-E04D-BAD4-C72BE3618E31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3933305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en-US" altLang="zh-CN" dirty="0"/>
              <a:t>Chapter Subtitle or Source Name of the Quotes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380006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026F0129-0BA9-5F4D-9DB6-138909AD26C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lum bright="10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69727" r="17838" b="1"/>
          <a:stretch/>
        </p:blipFill>
        <p:spPr>
          <a:xfrm>
            <a:off x="8137253" y="0"/>
            <a:ext cx="4033727" cy="682207"/>
          </a:xfrm>
          <a:prstGeom prst="rect">
            <a:avLst/>
          </a:prstGeom>
          <a:effectLst>
            <a:innerShdw blurRad="63500" dist="101600" dir="5400000">
              <a:prstClr val="black">
                <a:alpha val="50000"/>
              </a:prstClr>
            </a:innerShdw>
          </a:effectLst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4EC77A0-D7A3-7E4C-91CF-2DBF08B12D3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70450" y="1319439"/>
            <a:ext cx="10939163" cy="4836431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 sz="240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buClr>
                <a:schemeClr val="accent2"/>
              </a:buClr>
              <a:defRPr sz="2000" baseline="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buClr>
                <a:schemeClr val="accent2"/>
              </a:buClr>
              <a:defRPr sz="1800" baseline="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buClr>
                <a:schemeClr val="accent2"/>
              </a:buClr>
              <a:defRPr sz="1600" baseline="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buClr>
                <a:schemeClr val="accent2"/>
              </a:buClr>
              <a:defRPr sz="1400" baseline="0">
                <a:solidFill>
                  <a:schemeClr val="tx1"/>
                </a:solidFill>
                <a:latin typeface="Arial" panose="020B0604020202020204" pitchFamily="34" charset="0"/>
              </a:defRPr>
            </a:lvl5pPr>
          </a:lstStyle>
          <a:p>
            <a:pPr lvl="0"/>
            <a:r>
              <a:rPr kumimoji="1" lang="en-US" altLang="zh-CN" dirty="0"/>
              <a:t>Content</a:t>
            </a:r>
            <a:endParaRPr kumimoji="1" lang="zh-CN" altLang="en-US" dirty="0"/>
          </a:p>
          <a:p>
            <a:pPr lvl="1"/>
            <a:r>
              <a:rPr kumimoji="1" lang="en-US" altLang="zh-CN" dirty="0"/>
              <a:t>Level 2 content</a:t>
            </a:r>
            <a:endParaRPr kumimoji="1" lang="zh-CN" altLang="en-US" dirty="0"/>
          </a:p>
          <a:p>
            <a:pPr lvl="2"/>
            <a:r>
              <a:rPr kumimoji="1" lang="en-US" altLang="zh-CN" dirty="0"/>
              <a:t>Level 3 content</a:t>
            </a:r>
            <a:endParaRPr kumimoji="1" lang="zh-CN" altLang="en-US" dirty="0"/>
          </a:p>
          <a:p>
            <a:pPr lvl="3"/>
            <a:r>
              <a:rPr kumimoji="1" lang="en-US" altLang="zh-CN" dirty="0"/>
              <a:t>Level 4 content</a:t>
            </a:r>
            <a:endParaRPr kumimoji="1" lang="zh-CN" altLang="en-US" dirty="0"/>
          </a:p>
          <a:p>
            <a:pPr lvl="4"/>
            <a:r>
              <a:rPr kumimoji="1" lang="en-US" altLang="zh-CN" dirty="0"/>
              <a:t>Level 5 content</a:t>
            </a:r>
            <a:endParaRPr kumimoji="1"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546609D-3046-E949-BD36-E8E218D37411}"/>
              </a:ext>
            </a:extLst>
          </p:cNvPr>
          <p:cNvSpPr txBox="1"/>
          <p:nvPr userDrawn="1"/>
        </p:nvSpPr>
        <p:spPr>
          <a:xfrm>
            <a:off x="13671755" y="-104713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975D2B0B-5D85-264E-8A51-96BA0CAB8F6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0451" y="175940"/>
            <a:ext cx="10939163" cy="83643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 b="1" i="0" baseline="0">
                <a:latin typeface="D-DIN" panose="020B0504030202030204" pitchFamily="34" charset="0"/>
              </a:defRPr>
            </a:lvl1pPr>
          </a:lstStyle>
          <a:p>
            <a:r>
              <a:rPr kumimoji="1" lang="en-US" altLang="zh-CN" dirty="0"/>
              <a:t>Page 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555239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48BBD59B-EA63-8A49-8638-FFA379C477A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lum bright="10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69727" r="17838" b="1"/>
          <a:stretch/>
        </p:blipFill>
        <p:spPr>
          <a:xfrm>
            <a:off x="8137253" y="0"/>
            <a:ext cx="4033727" cy="682207"/>
          </a:xfrm>
          <a:prstGeom prst="rect">
            <a:avLst/>
          </a:prstGeom>
          <a:effectLst>
            <a:innerShdw blurRad="63500" dist="101600" dir="5400000">
              <a:prstClr val="black">
                <a:alpha val="50000"/>
              </a:prstClr>
            </a:innerShdw>
          </a:effectLst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975D2B0B-5D85-264E-8A51-96BA0CAB8F6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0451" y="175940"/>
            <a:ext cx="10939163" cy="83643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 b="1" i="0" baseline="0">
                <a:latin typeface="D-DIN" panose="020B0504030202030204" pitchFamily="34" charset="0"/>
              </a:defRPr>
            </a:lvl1pPr>
          </a:lstStyle>
          <a:p>
            <a:r>
              <a:rPr kumimoji="1" lang="en-US" altLang="zh-CN" dirty="0"/>
              <a:t>Page 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574880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C499D2D-9661-6740-AF5C-19B789AD4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0451" y="175940"/>
            <a:ext cx="10939163" cy="8364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en-US" altLang="zh-CN" dirty="0"/>
              <a:t>Master Template Title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35714E3-CDB8-DC46-99EC-DAC3047481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0450" y="1319439"/>
            <a:ext cx="10939163" cy="48364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en-US" altLang="zh-CN" dirty="0"/>
              <a:t>Add content here</a:t>
            </a:r>
            <a:endParaRPr kumimoji="1"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5B148FEE-C881-DC44-A08E-7B942CBD052F}"/>
              </a:ext>
            </a:extLst>
          </p:cNvPr>
          <p:cNvSpPr/>
          <p:nvPr userDrawn="1"/>
        </p:nvSpPr>
        <p:spPr>
          <a:xfrm>
            <a:off x="4453439" y="6400412"/>
            <a:ext cx="715617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CN" sz="1200" kern="1200" baseline="0" dirty="0">
                <a:solidFill>
                  <a:srgbClr val="484F5E"/>
                </a:solidFill>
                <a:latin typeface="Arial"/>
                <a:ea typeface="微软雅黑" panose="020B0503020204020204" pitchFamily="34" charset="-122"/>
                <a:cs typeface="Arial"/>
              </a:rPr>
              <a:t>Copyright © 2018 Envision. All rights reserved. Confidential – Not for unauthorized distribution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AAE3C378-034E-2C4C-90DA-C4B5324BB946}"/>
              </a:ext>
            </a:extLst>
          </p:cNvPr>
          <p:cNvPicPr>
            <a:picLocks noChangeAspect="1"/>
          </p:cNvPicPr>
          <p:nvPr userDrawn="1"/>
        </p:nvPicPr>
        <p:blipFill>
          <a:blip r:embed="rId1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0450" y="6368707"/>
            <a:ext cx="1156564" cy="340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92897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6" r:id="rId1"/>
    <p:sldLayoutId id="2147483744" r:id="rId2"/>
    <p:sldLayoutId id="2147483764" r:id="rId3"/>
    <p:sldLayoutId id="2147483755" r:id="rId4"/>
    <p:sldLayoutId id="2147483752" r:id="rId5"/>
    <p:sldLayoutId id="2147483756" r:id="rId6"/>
    <p:sldLayoutId id="2147483758" r:id="rId7"/>
    <p:sldLayoutId id="2147483747" r:id="rId8"/>
    <p:sldLayoutId id="2147483748" r:id="rId9"/>
    <p:sldLayoutId id="2147483749" r:id="rId10"/>
    <p:sldLayoutId id="2147483745" r:id="rId11"/>
    <p:sldLayoutId id="2147483760" r:id="rId12"/>
    <p:sldLayoutId id="2147483753" r:id="rId13"/>
    <p:sldLayoutId id="2147483759" r:id="rId14"/>
    <p:sldLayoutId id="2147483765" r:id="rId15"/>
    <p:sldLayoutId id="2147483767" r:id="rId16"/>
    <p:sldLayoutId id="2147483768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i="0" kern="1200" baseline="0">
          <a:solidFill>
            <a:schemeClr val="tx1"/>
          </a:solidFill>
          <a:latin typeface="D-DIN" panose="020B050403020203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 baseline="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 baseline="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2.sv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6.sv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0.sv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7" Type="http://schemas.openxmlformats.org/officeDocument/2006/relationships/image" Target="../media/image20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3.png"/><Relationship Id="rId5" Type="http://schemas.openxmlformats.org/officeDocument/2006/relationships/image" Target="../media/image18.sv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0.svg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5.svg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5.svg"/><Relationship Id="rId4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7.svg"/><Relationship Id="rId4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7.svg"/><Relationship Id="rId4" Type="http://schemas.openxmlformats.org/officeDocument/2006/relationships/image" Target="../media/image1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7.svg"/><Relationship Id="rId4" Type="http://schemas.openxmlformats.org/officeDocument/2006/relationships/image" Target="../media/image1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7.svg"/><Relationship Id="rId4" Type="http://schemas.openxmlformats.org/officeDocument/2006/relationships/image" Target="../media/image1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7.svg"/><Relationship Id="rId4" Type="http://schemas.openxmlformats.org/officeDocument/2006/relationships/image" Target="../media/image16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30.svg"/><Relationship Id="rId7" Type="http://schemas.openxmlformats.org/officeDocument/2006/relationships/image" Target="../media/image34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21.png"/><Relationship Id="rId5" Type="http://schemas.openxmlformats.org/officeDocument/2006/relationships/image" Target="../media/image32.svg"/><Relationship Id="rId4" Type="http://schemas.openxmlformats.org/officeDocument/2006/relationships/image" Target="../media/image20.png"/><Relationship Id="rId9" Type="http://schemas.openxmlformats.org/officeDocument/2006/relationships/image" Target="../media/image36.sv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340.svg"/><Relationship Id="rId7" Type="http://schemas.openxmlformats.org/officeDocument/2006/relationships/image" Target="../media/image40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24.png"/><Relationship Id="rId5" Type="http://schemas.openxmlformats.org/officeDocument/2006/relationships/image" Target="../media/image38.svg"/><Relationship Id="rId4" Type="http://schemas.openxmlformats.org/officeDocument/2006/relationships/image" Target="../media/image23.png"/><Relationship Id="rId9" Type="http://schemas.openxmlformats.org/officeDocument/2006/relationships/image" Target="../media/image42.sv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28.png"/><Relationship Id="rId4" Type="http://schemas.openxmlformats.org/officeDocument/2006/relationships/image" Target="../media/image27.tiff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44.svg"/><Relationship Id="rId7" Type="http://schemas.openxmlformats.org/officeDocument/2006/relationships/image" Target="../media/image50.sv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30.png"/><Relationship Id="rId5" Type="http://schemas.openxmlformats.org/officeDocument/2006/relationships/image" Target="../media/image48.svg"/><Relationship Id="rId4" Type="http://schemas.openxmlformats.org/officeDocument/2006/relationships/image" Target="../media/image29.png"/><Relationship Id="rId9" Type="http://schemas.openxmlformats.org/officeDocument/2006/relationships/image" Target="../media/image27.sv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2.sv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2.sv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4.sv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09731" y="159800"/>
            <a:ext cx="41392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err="1"/>
              <a:t>device_connection_task_description.png</a:t>
            </a:r>
            <a:endParaRPr lang="zh-CN" altLang="en-US" dirty="0"/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673F993D-16F8-634D-A828-EEB25C9DC88C}"/>
              </a:ext>
            </a:extLst>
          </p:cNvPr>
          <p:cNvGrpSpPr/>
          <p:nvPr/>
        </p:nvGrpSpPr>
        <p:grpSpPr>
          <a:xfrm>
            <a:off x="1631504" y="1844824"/>
            <a:ext cx="8431760" cy="2773412"/>
            <a:chOff x="729173" y="1632228"/>
            <a:chExt cx="8431760" cy="2773412"/>
          </a:xfrm>
        </p:grpSpPr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FF7181F5-CE0D-064E-94E5-91F1018DE660}"/>
                </a:ext>
              </a:extLst>
            </p:cNvPr>
            <p:cNvSpPr/>
            <p:nvPr/>
          </p:nvSpPr>
          <p:spPr>
            <a:xfrm>
              <a:off x="729173" y="1632228"/>
              <a:ext cx="8431760" cy="753706"/>
            </a:xfrm>
            <a:prstGeom prst="rect">
              <a:avLst/>
            </a:prstGeom>
            <a:noFill/>
            <a:ln w="22225">
              <a:solidFill>
                <a:srgbClr val="F5F5F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D41887F4-5FE7-6646-907A-1C9E5F29BBBE}"/>
                </a:ext>
              </a:extLst>
            </p:cNvPr>
            <p:cNvSpPr txBox="1"/>
            <p:nvPr/>
          </p:nvSpPr>
          <p:spPr>
            <a:xfrm>
              <a:off x="3171429" y="1868288"/>
              <a:ext cx="152944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1 – </a:t>
              </a:r>
              <a:r>
                <a:rPr kumimoji="1" lang="zh-CN" altLang="en-US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创建模型</a:t>
              </a:r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E5616464-8DE4-614E-B82F-166A3E11A4C5}"/>
                </a:ext>
              </a:extLst>
            </p:cNvPr>
            <p:cNvSpPr/>
            <p:nvPr/>
          </p:nvSpPr>
          <p:spPr>
            <a:xfrm>
              <a:off x="729173" y="1632228"/>
              <a:ext cx="2106050" cy="753706"/>
            </a:xfrm>
            <a:prstGeom prst="rect">
              <a:avLst/>
            </a:prstGeom>
            <a:solidFill>
              <a:srgbClr val="0A6E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35" name="Freeform 64">
              <a:extLst>
                <a:ext uri="{FF2B5EF4-FFF2-40B4-BE49-F238E27FC236}">
                  <a16:creationId xmlns:a16="http://schemas.microsoft.com/office/drawing/2014/main" id="{9081578C-90B4-384D-B6FC-FF0E386FA3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6968" y="1870528"/>
              <a:ext cx="395353" cy="277106"/>
            </a:xfrm>
            <a:custGeom>
              <a:avLst/>
              <a:gdLst>
                <a:gd name="T0" fmla="*/ 137 w 280"/>
                <a:gd name="T1" fmla="*/ 98 h 196"/>
                <a:gd name="T2" fmla="*/ 65 w 280"/>
                <a:gd name="T3" fmla="*/ 48 h 196"/>
                <a:gd name="T4" fmla="*/ 0 w 280"/>
                <a:gd name="T5" fmla="*/ 122 h 196"/>
                <a:gd name="T6" fmla="*/ 64 w 280"/>
                <a:gd name="T7" fmla="*/ 196 h 196"/>
                <a:gd name="T8" fmla="*/ 64 w 280"/>
                <a:gd name="T9" fmla="*/ 196 h 196"/>
                <a:gd name="T10" fmla="*/ 215 w 280"/>
                <a:gd name="T11" fmla="*/ 196 h 196"/>
                <a:gd name="T12" fmla="*/ 224 w 280"/>
                <a:gd name="T13" fmla="*/ 196 h 196"/>
                <a:gd name="T14" fmla="*/ 280 w 280"/>
                <a:gd name="T15" fmla="*/ 129 h 196"/>
                <a:gd name="T16" fmla="*/ 235 w 280"/>
                <a:gd name="T17" fmla="*/ 65 h 196"/>
                <a:gd name="T18" fmla="*/ 147 w 280"/>
                <a:gd name="T19" fmla="*/ 0 h 196"/>
                <a:gd name="T20" fmla="*/ 73 w 280"/>
                <a:gd name="T21" fmla="*/ 36 h 196"/>
                <a:gd name="T22" fmla="*/ 137 w 280"/>
                <a:gd name="T23" fmla="*/ 98 h 196"/>
                <a:gd name="T24" fmla="*/ 137 w 280"/>
                <a:gd name="T25" fmla="*/ 98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0" h="196">
                  <a:moveTo>
                    <a:pt x="137" y="98"/>
                  </a:moveTo>
                  <a:cubicBezTo>
                    <a:pt x="137" y="98"/>
                    <a:pt x="127" y="64"/>
                    <a:pt x="65" y="48"/>
                  </a:cubicBezTo>
                  <a:cubicBezTo>
                    <a:pt x="28" y="53"/>
                    <a:pt x="0" y="84"/>
                    <a:pt x="0" y="122"/>
                  </a:cubicBezTo>
                  <a:cubicBezTo>
                    <a:pt x="0" y="159"/>
                    <a:pt x="28" y="191"/>
                    <a:pt x="64" y="196"/>
                  </a:cubicBezTo>
                  <a:cubicBezTo>
                    <a:pt x="64" y="196"/>
                    <a:pt x="64" y="196"/>
                    <a:pt x="64" y="196"/>
                  </a:cubicBezTo>
                  <a:cubicBezTo>
                    <a:pt x="215" y="196"/>
                    <a:pt x="215" y="196"/>
                    <a:pt x="215" y="196"/>
                  </a:cubicBezTo>
                  <a:cubicBezTo>
                    <a:pt x="224" y="196"/>
                    <a:pt x="224" y="196"/>
                    <a:pt x="224" y="196"/>
                  </a:cubicBezTo>
                  <a:cubicBezTo>
                    <a:pt x="256" y="190"/>
                    <a:pt x="280" y="162"/>
                    <a:pt x="280" y="129"/>
                  </a:cubicBezTo>
                  <a:cubicBezTo>
                    <a:pt x="280" y="100"/>
                    <a:pt x="262" y="75"/>
                    <a:pt x="235" y="65"/>
                  </a:cubicBezTo>
                  <a:cubicBezTo>
                    <a:pt x="223" y="26"/>
                    <a:pt x="188" y="0"/>
                    <a:pt x="147" y="0"/>
                  </a:cubicBezTo>
                  <a:cubicBezTo>
                    <a:pt x="118" y="0"/>
                    <a:pt x="91" y="13"/>
                    <a:pt x="73" y="36"/>
                  </a:cubicBezTo>
                  <a:cubicBezTo>
                    <a:pt x="104" y="40"/>
                    <a:pt x="133" y="56"/>
                    <a:pt x="137" y="98"/>
                  </a:cubicBezTo>
                  <a:cubicBezTo>
                    <a:pt x="137" y="98"/>
                    <a:pt x="137" y="98"/>
                    <a:pt x="137" y="9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defRPr/>
              </a:pPr>
              <a:endParaRPr lang="zh-CN" altLang="en-US" sz="1000" b="1" kern="0">
                <a:solidFill>
                  <a:srgbClr val="000000"/>
                </a:solidFill>
                <a:latin typeface="Helvetica" pitchFamily="2" charset="0"/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B83E5D71-D57B-E34D-B770-7FF2732DC1E6}"/>
                </a:ext>
              </a:extLst>
            </p:cNvPr>
            <p:cNvSpPr txBox="1"/>
            <p:nvPr/>
          </p:nvSpPr>
          <p:spPr>
            <a:xfrm>
              <a:off x="1476444" y="1858653"/>
              <a:ext cx="105024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1600" b="1" dirty="0">
                  <a:solidFill>
                    <a:schemeClr val="bg1"/>
                  </a:solidFill>
                  <a:latin typeface="Helvetica" pitchFamily="2" charset="0"/>
                  <a:cs typeface="Arial" panose="020B0604020202020204" pitchFamily="34" charset="0"/>
                </a:rPr>
                <a:t>云端</a:t>
              </a:r>
            </a:p>
          </p:txBody>
        </p:sp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9D38271B-9E37-DE4B-9F91-BD4460D3EE00}"/>
                </a:ext>
              </a:extLst>
            </p:cNvPr>
            <p:cNvSpPr/>
            <p:nvPr/>
          </p:nvSpPr>
          <p:spPr>
            <a:xfrm>
              <a:off x="3104000" y="1721108"/>
              <a:ext cx="1641589" cy="593249"/>
            </a:xfrm>
            <a:prstGeom prst="rect">
              <a:avLst/>
            </a:prstGeom>
            <a:noFill/>
            <a:ln w="25400">
              <a:solidFill>
                <a:srgbClr val="7CDAF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BDBF3542-E11D-5445-BAE4-16AC1357EA76}"/>
                </a:ext>
              </a:extLst>
            </p:cNvPr>
            <p:cNvSpPr txBox="1"/>
            <p:nvPr/>
          </p:nvSpPr>
          <p:spPr>
            <a:xfrm>
              <a:off x="5153130" y="1868288"/>
              <a:ext cx="165081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2 – </a:t>
              </a:r>
              <a:r>
                <a:rPr kumimoji="1" lang="zh-CN" altLang="en-US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创建产品</a:t>
              </a:r>
            </a:p>
          </p:txBody>
        </p:sp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182C0F47-3C09-544B-B7B0-0954E2A6B66D}"/>
                </a:ext>
              </a:extLst>
            </p:cNvPr>
            <p:cNvSpPr/>
            <p:nvPr/>
          </p:nvSpPr>
          <p:spPr>
            <a:xfrm>
              <a:off x="5174314" y="1721108"/>
              <a:ext cx="1641589" cy="593249"/>
            </a:xfrm>
            <a:prstGeom prst="rect">
              <a:avLst/>
            </a:prstGeom>
            <a:noFill/>
            <a:ln w="25400">
              <a:solidFill>
                <a:srgbClr val="7CDAF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0FC7E126-697B-1046-9659-B76BFED1C821}"/>
                </a:ext>
              </a:extLst>
            </p:cNvPr>
            <p:cNvSpPr txBox="1"/>
            <p:nvPr/>
          </p:nvSpPr>
          <p:spPr>
            <a:xfrm>
              <a:off x="7211406" y="1863843"/>
              <a:ext cx="172852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3 – </a:t>
              </a:r>
              <a:r>
                <a:rPr kumimoji="1" lang="zh-CN" altLang="en-US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设备注册</a:t>
              </a:r>
            </a:p>
          </p:txBody>
        </p:sp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A13AC71A-9D0F-7C49-B54F-8755ADBAA277}"/>
                </a:ext>
              </a:extLst>
            </p:cNvPr>
            <p:cNvSpPr/>
            <p:nvPr/>
          </p:nvSpPr>
          <p:spPr>
            <a:xfrm>
              <a:off x="7244628" y="1716496"/>
              <a:ext cx="1641589" cy="593249"/>
            </a:xfrm>
            <a:prstGeom prst="rect">
              <a:avLst/>
            </a:prstGeom>
            <a:noFill/>
            <a:ln w="25400">
              <a:solidFill>
                <a:srgbClr val="7CDAF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DF4153DA-E30E-114A-BAB2-7509C993369E}"/>
                </a:ext>
              </a:extLst>
            </p:cNvPr>
            <p:cNvSpPr/>
            <p:nvPr/>
          </p:nvSpPr>
          <p:spPr>
            <a:xfrm>
              <a:off x="729173" y="3488044"/>
              <a:ext cx="8431760" cy="753706"/>
            </a:xfrm>
            <a:prstGeom prst="rect">
              <a:avLst/>
            </a:prstGeom>
            <a:noFill/>
            <a:ln w="22225">
              <a:solidFill>
                <a:srgbClr val="F5F5F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DFEAC0A6-0B91-0247-A4C5-2ADAE5337738}"/>
                </a:ext>
              </a:extLst>
            </p:cNvPr>
            <p:cNvSpPr/>
            <p:nvPr/>
          </p:nvSpPr>
          <p:spPr>
            <a:xfrm>
              <a:off x="743556" y="3491908"/>
              <a:ext cx="2106050" cy="753706"/>
            </a:xfrm>
            <a:prstGeom prst="rect">
              <a:avLst/>
            </a:prstGeom>
            <a:solidFill>
              <a:srgbClr val="0A6E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44" name="Freeform 66">
              <a:extLst>
                <a:ext uri="{FF2B5EF4-FFF2-40B4-BE49-F238E27FC236}">
                  <a16:creationId xmlns:a16="http://schemas.microsoft.com/office/drawing/2014/main" id="{935BF847-776A-A74F-B052-4EBD9BD43A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54346" y="3677536"/>
              <a:ext cx="392367" cy="339215"/>
            </a:xfrm>
            <a:custGeom>
              <a:avLst/>
              <a:gdLst>
                <a:gd name="T0" fmla="*/ 0 w 278"/>
                <a:gd name="T1" fmla="*/ 160 h 240"/>
                <a:gd name="T2" fmla="*/ 0 w 278"/>
                <a:gd name="T3" fmla="*/ 240 h 240"/>
                <a:gd name="T4" fmla="*/ 278 w 278"/>
                <a:gd name="T5" fmla="*/ 240 h 240"/>
                <a:gd name="T6" fmla="*/ 278 w 278"/>
                <a:gd name="T7" fmla="*/ 160 h 240"/>
                <a:gd name="T8" fmla="*/ 0 w 278"/>
                <a:gd name="T9" fmla="*/ 160 h 240"/>
                <a:gd name="T10" fmla="*/ 40 w 278"/>
                <a:gd name="T11" fmla="*/ 200 h 240"/>
                <a:gd name="T12" fmla="*/ 16 w 278"/>
                <a:gd name="T13" fmla="*/ 200 h 240"/>
                <a:gd name="T14" fmla="*/ 16 w 278"/>
                <a:gd name="T15" fmla="*/ 177 h 240"/>
                <a:gd name="T16" fmla="*/ 40 w 278"/>
                <a:gd name="T17" fmla="*/ 177 h 240"/>
                <a:gd name="T18" fmla="*/ 40 w 278"/>
                <a:gd name="T19" fmla="*/ 200 h 240"/>
                <a:gd name="T20" fmla="*/ 175 w 278"/>
                <a:gd name="T21" fmla="*/ 224 h 240"/>
                <a:gd name="T22" fmla="*/ 152 w 278"/>
                <a:gd name="T23" fmla="*/ 224 h 240"/>
                <a:gd name="T24" fmla="*/ 152 w 278"/>
                <a:gd name="T25" fmla="*/ 177 h 240"/>
                <a:gd name="T26" fmla="*/ 175 w 278"/>
                <a:gd name="T27" fmla="*/ 177 h 240"/>
                <a:gd name="T28" fmla="*/ 175 w 278"/>
                <a:gd name="T29" fmla="*/ 224 h 240"/>
                <a:gd name="T30" fmla="*/ 218 w 278"/>
                <a:gd name="T31" fmla="*/ 224 h 240"/>
                <a:gd name="T32" fmla="*/ 195 w 278"/>
                <a:gd name="T33" fmla="*/ 224 h 240"/>
                <a:gd name="T34" fmla="*/ 195 w 278"/>
                <a:gd name="T35" fmla="*/ 177 h 240"/>
                <a:gd name="T36" fmla="*/ 218 w 278"/>
                <a:gd name="T37" fmla="*/ 177 h 240"/>
                <a:gd name="T38" fmla="*/ 218 w 278"/>
                <a:gd name="T39" fmla="*/ 224 h 240"/>
                <a:gd name="T40" fmla="*/ 262 w 278"/>
                <a:gd name="T41" fmla="*/ 224 h 240"/>
                <a:gd name="T42" fmla="*/ 238 w 278"/>
                <a:gd name="T43" fmla="*/ 224 h 240"/>
                <a:gd name="T44" fmla="*/ 238 w 278"/>
                <a:gd name="T45" fmla="*/ 177 h 240"/>
                <a:gd name="T46" fmla="*/ 262 w 278"/>
                <a:gd name="T47" fmla="*/ 177 h 240"/>
                <a:gd name="T48" fmla="*/ 262 w 278"/>
                <a:gd name="T49" fmla="*/ 224 h 240"/>
                <a:gd name="T50" fmla="*/ 212 w 278"/>
                <a:gd name="T51" fmla="*/ 64 h 240"/>
                <a:gd name="T52" fmla="*/ 192 w 278"/>
                <a:gd name="T53" fmla="*/ 114 h 240"/>
                <a:gd name="T54" fmla="*/ 202 w 278"/>
                <a:gd name="T55" fmla="*/ 123 h 240"/>
                <a:gd name="T56" fmla="*/ 225 w 278"/>
                <a:gd name="T57" fmla="*/ 64 h 240"/>
                <a:gd name="T58" fmla="*/ 197 w 278"/>
                <a:gd name="T59" fmla="*/ 0 h 240"/>
                <a:gd name="T60" fmla="*/ 187 w 278"/>
                <a:gd name="T61" fmla="*/ 9 h 240"/>
                <a:gd name="T62" fmla="*/ 212 w 278"/>
                <a:gd name="T63" fmla="*/ 64 h 240"/>
                <a:gd name="T64" fmla="*/ 175 w 278"/>
                <a:gd name="T65" fmla="*/ 64 h 240"/>
                <a:gd name="T66" fmla="*/ 164 w 278"/>
                <a:gd name="T67" fmla="*/ 90 h 240"/>
                <a:gd name="T68" fmla="*/ 174 w 278"/>
                <a:gd name="T69" fmla="*/ 99 h 240"/>
                <a:gd name="T70" fmla="*/ 189 w 278"/>
                <a:gd name="T71" fmla="*/ 64 h 240"/>
                <a:gd name="T72" fmla="*/ 169 w 278"/>
                <a:gd name="T73" fmla="*/ 24 h 240"/>
                <a:gd name="T74" fmla="*/ 159 w 278"/>
                <a:gd name="T75" fmla="*/ 33 h 240"/>
                <a:gd name="T76" fmla="*/ 175 w 278"/>
                <a:gd name="T77" fmla="*/ 64 h 240"/>
                <a:gd name="T78" fmla="*/ 107 w 278"/>
                <a:gd name="T79" fmla="*/ 102 h 240"/>
                <a:gd name="T80" fmla="*/ 117 w 278"/>
                <a:gd name="T81" fmla="*/ 93 h 240"/>
                <a:gd name="T82" fmla="*/ 103 w 278"/>
                <a:gd name="T83" fmla="*/ 64 h 240"/>
                <a:gd name="T84" fmla="*/ 119 w 278"/>
                <a:gd name="T85" fmla="*/ 33 h 240"/>
                <a:gd name="T86" fmla="*/ 109 w 278"/>
                <a:gd name="T87" fmla="*/ 24 h 240"/>
                <a:gd name="T88" fmla="*/ 89 w 278"/>
                <a:gd name="T89" fmla="*/ 64 h 240"/>
                <a:gd name="T90" fmla="*/ 107 w 278"/>
                <a:gd name="T91" fmla="*/ 102 h 240"/>
                <a:gd name="T92" fmla="*/ 89 w 278"/>
                <a:gd name="T93" fmla="*/ 117 h 240"/>
                <a:gd name="T94" fmla="*/ 66 w 278"/>
                <a:gd name="T95" fmla="*/ 64 h 240"/>
                <a:gd name="T96" fmla="*/ 91 w 278"/>
                <a:gd name="T97" fmla="*/ 8 h 240"/>
                <a:gd name="T98" fmla="*/ 81 w 278"/>
                <a:gd name="T99" fmla="*/ 0 h 240"/>
                <a:gd name="T100" fmla="*/ 53 w 278"/>
                <a:gd name="T101" fmla="*/ 64 h 240"/>
                <a:gd name="T102" fmla="*/ 79 w 278"/>
                <a:gd name="T103" fmla="*/ 126 h 240"/>
                <a:gd name="T104" fmla="*/ 89 w 278"/>
                <a:gd name="T105" fmla="*/ 117 h 240"/>
                <a:gd name="T106" fmla="*/ 149 w 278"/>
                <a:gd name="T107" fmla="*/ 147 h 240"/>
                <a:gd name="T108" fmla="*/ 149 w 278"/>
                <a:gd name="T109" fmla="*/ 60 h 240"/>
                <a:gd name="T110" fmla="*/ 139 w 278"/>
                <a:gd name="T111" fmla="*/ 50 h 240"/>
                <a:gd name="T112" fmla="*/ 129 w 278"/>
                <a:gd name="T113" fmla="*/ 60 h 240"/>
                <a:gd name="T114" fmla="*/ 129 w 278"/>
                <a:gd name="T115" fmla="*/ 147 h 240"/>
                <a:gd name="T116" fmla="*/ 149 w 278"/>
                <a:gd name="T117" fmla="*/ 147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78" h="240">
                  <a:moveTo>
                    <a:pt x="0" y="160"/>
                  </a:moveTo>
                  <a:cubicBezTo>
                    <a:pt x="0" y="240"/>
                    <a:pt x="0" y="240"/>
                    <a:pt x="0" y="240"/>
                  </a:cubicBezTo>
                  <a:cubicBezTo>
                    <a:pt x="278" y="240"/>
                    <a:pt x="278" y="240"/>
                    <a:pt x="278" y="240"/>
                  </a:cubicBezTo>
                  <a:cubicBezTo>
                    <a:pt x="278" y="160"/>
                    <a:pt x="278" y="160"/>
                    <a:pt x="278" y="160"/>
                  </a:cubicBezTo>
                  <a:lnTo>
                    <a:pt x="0" y="160"/>
                  </a:lnTo>
                  <a:close/>
                  <a:moveTo>
                    <a:pt x="40" y="200"/>
                  </a:moveTo>
                  <a:cubicBezTo>
                    <a:pt x="16" y="200"/>
                    <a:pt x="16" y="200"/>
                    <a:pt x="16" y="200"/>
                  </a:cubicBezTo>
                  <a:cubicBezTo>
                    <a:pt x="16" y="177"/>
                    <a:pt x="16" y="177"/>
                    <a:pt x="16" y="177"/>
                  </a:cubicBezTo>
                  <a:cubicBezTo>
                    <a:pt x="40" y="177"/>
                    <a:pt x="40" y="177"/>
                    <a:pt x="40" y="177"/>
                  </a:cubicBezTo>
                  <a:lnTo>
                    <a:pt x="40" y="200"/>
                  </a:lnTo>
                  <a:close/>
                  <a:moveTo>
                    <a:pt x="175" y="224"/>
                  </a:moveTo>
                  <a:cubicBezTo>
                    <a:pt x="152" y="224"/>
                    <a:pt x="152" y="224"/>
                    <a:pt x="152" y="224"/>
                  </a:cubicBezTo>
                  <a:cubicBezTo>
                    <a:pt x="152" y="177"/>
                    <a:pt x="152" y="177"/>
                    <a:pt x="152" y="177"/>
                  </a:cubicBezTo>
                  <a:cubicBezTo>
                    <a:pt x="175" y="177"/>
                    <a:pt x="175" y="177"/>
                    <a:pt x="175" y="177"/>
                  </a:cubicBezTo>
                  <a:lnTo>
                    <a:pt x="175" y="224"/>
                  </a:lnTo>
                  <a:close/>
                  <a:moveTo>
                    <a:pt x="218" y="224"/>
                  </a:moveTo>
                  <a:cubicBezTo>
                    <a:pt x="195" y="224"/>
                    <a:pt x="195" y="224"/>
                    <a:pt x="195" y="224"/>
                  </a:cubicBezTo>
                  <a:cubicBezTo>
                    <a:pt x="195" y="177"/>
                    <a:pt x="195" y="177"/>
                    <a:pt x="195" y="177"/>
                  </a:cubicBezTo>
                  <a:cubicBezTo>
                    <a:pt x="218" y="177"/>
                    <a:pt x="218" y="177"/>
                    <a:pt x="218" y="177"/>
                  </a:cubicBezTo>
                  <a:lnTo>
                    <a:pt x="218" y="224"/>
                  </a:lnTo>
                  <a:close/>
                  <a:moveTo>
                    <a:pt x="262" y="224"/>
                  </a:moveTo>
                  <a:cubicBezTo>
                    <a:pt x="238" y="224"/>
                    <a:pt x="238" y="224"/>
                    <a:pt x="238" y="224"/>
                  </a:cubicBezTo>
                  <a:cubicBezTo>
                    <a:pt x="238" y="177"/>
                    <a:pt x="238" y="177"/>
                    <a:pt x="238" y="177"/>
                  </a:cubicBezTo>
                  <a:cubicBezTo>
                    <a:pt x="262" y="177"/>
                    <a:pt x="262" y="177"/>
                    <a:pt x="262" y="177"/>
                  </a:cubicBezTo>
                  <a:lnTo>
                    <a:pt x="262" y="224"/>
                  </a:lnTo>
                  <a:close/>
                  <a:moveTo>
                    <a:pt x="212" y="64"/>
                  </a:moveTo>
                  <a:cubicBezTo>
                    <a:pt x="212" y="83"/>
                    <a:pt x="204" y="101"/>
                    <a:pt x="192" y="114"/>
                  </a:cubicBezTo>
                  <a:cubicBezTo>
                    <a:pt x="202" y="123"/>
                    <a:pt x="202" y="123"/>
                    <a:pt x="202" y="123"/>
                  </a:cubicBezTo>
                  <a:cubicBezTo>
                    <a:pt x="216" y="107"/>
                    <a:pt x="225" y="87"/>
                    <a:pt x="225" y="64"/>
                  </a:cubicBezTo>
                  <a:cubicBezTo>
                    <a:pt x="225" y="38"/>
                    <a:pt x="214" y="16"/>
                    <a:pt x="197" y="0"/>
                  </a:cubicBezTo>
                  <a:cubicBezTo>
                    <a:pt x="187" y="9"/>
                    <a:pt x="187" y="9"/>
                    <a:pt x="187" y="9"/>
                  </a:cubicBezTo>
                  <a:cubicBezTo>
                    <a:pt x="202" y="22"/>
                    <a:pt x="212" y="42"/>
                    <a:pt x="212" y="64"/>
                  </a:cubicBezTo>
                  <a:close/>
                  <a:moveTo>
                    <a:pt x="175" y="64"/>
                  </a:moveTo>
                  <a:cubicBezTo>
                    <a:pt x="175" y="74"/>
                    <a:pt x="171" y="83"/>
                    <a:pt x="164" y="90"/>
                  </a:cubicBezTo>
                  <a:cubicBezTo>
                    <a:pt x="174" y="99"/>
                    <a:pt x="174" y="99"/>
                    <a:pt x="174" y="99"/>
                  </a:cubicBezTo>
                  <a:cubicBezTo>
                    <a:pt x="183" y="90"/>
                    <a:pt x="189" y="77"/>
                    <a:pt x="189" y="64"/>
                  </a:cubicBezTo>
                  <a:cubicBezTo>
                    <a:pt x="189" y="48"/>
                    <a:pt x="181" y="33"/>
                    <a:pt x="169" y="24"/>
                  </a:cubicBezTo>
                  <a:cubicBezTo>
                    <a:pt x="159" y="33"/>
                    <a:pt x="159" y="33"/>
                    <a:pt x="159" y="33"/>
                  </a:cubicBezTo>
                  <a:cubicBezTo>
                    <a:pt x="169" y="40"/>
                    <a:pt x="175" y="51"/>
                    <a:pt x="175" y="64"/>
                  </a:cubicBezTo>
                  <a:close/>
                  <a:moveTo>
                    <a:pt x="107" y="102"/>
                  </a:moveTo>
                  <a:cubicBezTo>
                    <a:pt x="117" y="93"/>
                    <a:pt x="117" y="93"/>
                    <a:pt x="117" y="93"/>
                  </a:cubicBezTo>
                  <a:cubicBezTo>
                    <a:pt x="108" y="86"/>
                    <a:pt x="103" y="76"/>
                    <a:pt x="103" y="64"/>
                  </a:cubicBezTo>
                  <a:cubicBezTo>
                    <a:pt x="103" y="51"/>
                    <a:pt x="109" y="40"/>
                    <a:pt x="119" y="33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97" y="33"/>
                    <a:pt x="89" y="48"/>
                    <a:pt x="89" y="64"/>
                  </a:cubicBezTo>
                  <a:cubicBezTo>
                    <a:pt x="89" y="79"/>
                    <a:pt x="96" y="93"/>
                    <a:pt x="107" y="102"/>
                  </a:cubicBezTo>
                  <a:close/>
                  <a:moveTo>
                    <a:pt x="89" y="117"/>
                  </a:moveTo>
                  <a:cubicBezTo>
                    <a:pt x="75" y="104"/>
                    <a:pt x="66" y="85"/>
                    <a:pt x="66" y="64"/>
                  </a:cubicBezTo>
                  <a:cubicBezTo>
                    <a:pt x="66" y="42"/>
                    <a:pt x="76" y="22"/>
                    <a:pt x="91" y="8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64" y="16"/>
                    <a:pt x="53" y="38"/>
                    <a:pt x="53" y="64"/>
                  </a:cubicBezTo>
                  <a:cubicBezTo>
                    <a:pt x="53" y="88"/>
                    <a:pt x="63" y="110"/>
                    <a:pt x="79" y="126"/>
                  </a:cubicBezTo>
                  <a:lnTo>
                    <a:pt x="89" y="117"/>
                  </a:lnTo>
                  <a:close/>
                  <a:moveTo>
                    <a:pt x="149" y="147"/>
                  </a:moveTo>
                  <a:cubicBezTo>
                    <a:pt x="149" y="60"/>
                    <a:pt x="149" y="60"/>
                    <a:pt x="149" y="60"/>
                  </a:cubicBezTo>
                  <a:cubicBezTo>
                    <a:pt x="149" y="55"/>
                    <a:pt x="145" y="50"/>
                    <a:pt x="139" y="50"/>
                  </a:cubicBezTo>
                  <a:cubicBezTo>
                    <a:pt x="134" y="50"/>
                    <a:pt x="129" y="55"/>
                    <a:pt x="129" y="60"/>
                  </a:cubicBezTo>
                  <a:cubicBezTo>
                    <a:pt x="129" y="147"/>
                    <a:pt x="129" y="147"/>
                    <a:pt x="129" y="147"/>
                  </a:cubicBezTo>
                  <a:lnTo>
                    <a:pt x="149" y="14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defRPr/>
              </a:pPr>
              <a:endParaRPr lang="zh-CN" altLang="en-US" sz="1000" b="1" kern="0">
                <a:solidFill>
                  <a:srgbClr val="000000"/>
                </a:solidFill>
                <a:latin typeface="Helvetica" pitchFamily="2" charset="0"/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31A9BF93-DCAA-214B-AF90-51641E37846C}"/>
                </a:ext>
              </a:extLst>
            </p:cNvPr>
            <p:cNvSpPr txBox="1"/>
            <p:nvPr/>
          </p:nvSpPr>
          <p:spPr>
            <a:xfrm>
              <a:off x="1540171" y="3713136"/>
              <a:ext cx="105024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1600" b="1" dirty="0">
                  <a:solidFill>
                    <a:schemeClr val="bg1"/>
                  </a:solidFill>
                  <a:latin typeface="Helvetica" pitchFamily="2" charset="0"/>
                  <a:cs typeface="Arial" panose="020B0604020202020204" pitchFamily="34" charset="0"/>
                </a:rPr>
                <a:t>设备</a:t>
              </a:r>
            </a:p>
          </p:txBody>
        </p: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7FF3C8F4-9D2F-DA4A-BD00-8425CA7E97C6}"/>
                </a:ext>
              </a:extLst>
            </p:cNvPr>
            <p:cNvSpPr txBox="1"/>
            <p:nvPr/>
          </p:nvSpPr>
          <p:spPr>
            <a:xfrm>
              <a:off x="3171429" y="3728531"/>
              <a:ext cx="152944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6 – </a:t>
              </a:r>
              <a:r>
                <a:rPr kumimoji="1" lang="zh-CN" altLang="en-US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设备登录</a:t>
              </a:r>
            </a:p>
          </p:txBody>
        </p:sp>
        <p:sp>
          <p:nvSpPr>
            <p:cNvPr id="47" name="矩形 46">
              <a:extLst>
                <a:ext uri="{FF2B5EF4-FFF2-40B4-BE49-F238E27FC236}">
                  <a16:creationId xmlns:a16="http://schemas.microsoft.com/office/drawing/2014/main" id="{11B31E54-3D69-CD4C-A8FA-4B830C5688C7}"/>
                </a:ext>
              </a:extLst>
            </p:cNvPr>
            <p:cNvSpPr/>
            <p:nvPr/>
          </p:nvSpPr>
          <p:spPr>
            <a:xfrm>
              <a:off x="3104000" y="3581351"/>
              <a:ext cx="1641589" cy="593249"/>
            </a:xfrm>
            <a:prstGeom prst="rect">
              <a:avLst/>
            </a:prstGeom>
            <a:noFill/>
            <a:ln w="25400">
              <a:solidFill>
                <a:srgbClr val="7CDAF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F8FC3744-ED08-CF49-B5BC-585257724F50}"/>
                </a:ext>
              </a:extLst>
            </p:cNvPr>
            <p:cNvSpPr txBox="1"/>
            <p:nvPr/>
          </p:nvSpPr>
          <p:spPr>
            <a:xfrm>
              <a:off x="5153130" y="3640971"/>
              <a:ext cx="165081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5 – </a:t>
              </a:r>
              <a:r>
                <a:rPr kumimoji="1" lang="zh-CN" altLang="en-US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设备联网</a:t>
              </a:r>
            </a:p>
          </p:txBody>
        </p:sp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5959BA20-4B66-4748-BBB3-D990FD49DB9E}"/>
                </a:ext>
              </a:extLst>
            </p:cNvPr>
            <p:cNvSpPr/>
            <p:nvPr/>
          </p:nvSpPr>
          <p:spPr>
            <a:xfrm>
              <a:off x="5174314" y="3581351"/>
              <a:ext cx="1641589" cy="593249"/>
            </a:xfrm>
            <a:prstGeom prst="rect">
              <a:avLst/>
            </a:prstGeom>
            <a:noFill/>
            <a:ln w="25400">
              <a:solidFill>
                <a:srgbClr val="7CDAF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50" name="文本框 49">
              <a:extLst>
                <a:ext uri="{FF2B5EF4-FFF2-40B4-BE49-F238E27FC236}">
                  <a16:creationId xmlns:a16="http://schemas.microsoft.com/office/drawing/2014/main" id="{41AD0555-CF73-3246-9231-7F8AAFD44C36}"/>
                </a:ext>
              </a:extLst>
            </p:cNvPr>
            <p:cNvSpPr txBox="1"/>
            <p:nvPr/>
          </p:nvSpPr>
          <p:spPr>
            <a:xfrm>
              <a:off x="7128312" y="3666976"/>
              <a:ext cx="1894716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4 – </a:t>
              </a:r>
              <a:r>
                <a:rPr kumimoji="1" lang="zh-CN" altLang="en-US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实体设备出厂烧录</a:t>
              </a:r>
            </a:p>
            <a:p>
              <a:pPr algn="ctr"/>
              <a:endParaRPr kumimoji="1" lang="zh-CN" altLang="en-US" sz="1400" dirty="0">
                <a:solidFill>
                  <a:srgbClr val="383B55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BD4EECC8-47BA-7648-900D-4EA911AEBB34}"/>
                </a:ext>
              </a:extLst>
            </p:cNvPr>
            <p:cNvSpPr/>
            <p:nvPr/>
          </p:nvSpPr>
          <p:spPr>
            <a:xfrm>
              <a:off x="7244628" y="3576739"/>
              <a:ext cx="1641589" cy="593249"/>
            </a:xfrm>
            <a:prstGeom prst="rect">
              <a:avLst/>
            </a:prstGeom>
            <a:noFill/>
            <a:ln w="25400">
              <a:solidFill>
                <a:srgbClr val="7CDAF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cxnSp>
          <p:nvCxnSpPr>
            <p:cNvPr id="52" name="直线箭头连接符 51">
              <a:extLst>
                <a:ext uri="{FF2B5EF4-FFF2-40B4-BE49-F238E27FC236}">
                  <a16:creationId xmlns:a16="http://schemas.microsoft.com/office/drawing/2014/main" id="{EA020E4C-5857-054C-A658-C0ED3327C270}"/>
                </a:ext>
              </a:extLst>
            </p:cNvPr>
            <p:cNvCxnSpPr>
              <a:cxnSpLocks/>
            </p:cNvCxnSpPr>
            <p:nvPr/>
          </p:nvCxnSpPr>
          <p:spPr>
            <a:xfrm>
              <a:off x="4774247" y="2023310"/>
              <a:ext cx="378883" cy="0"/>
            </a:xfrm>
            <a:prstGeom prst="straightConnector1">
              <a:avLst/>
            </a:prstGeom>
            <a:ln w="25400">
              <a:solidFill>
                <a:srgbClr val="0A6EF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线箭头连接符 52">
              <a:extLst>
                <a:ext uri="{FF2B5EF4-FFF2-40B4-BE49-F238E27FC236}">
                  <a16:creationId xmlns:a16="http://schemas.microsoft.com/office/drawing/2014/main" id="{92CCAE1A-64B1-E640-9782-B6C1FC8EA16F}"/>
                </a:ext>
              </a:extLst>
            </p:cNvPr>
            <p:cNvCxnSpPr>
              <a:cxnSpLocks/>
            </p:cNvCxnSpPr>
            <p:nvPr/>
          </p:nvCxnSpPr>
          <p:spPr>
            <a:xfrm>
              <a:off x="6840603" y="2010303"/>
              <a:ext cx="378883" cy="0"/>
            </a:xfrm>
            <a:prstGeom prst="straightConnector1">
              <a:avLst/>
            </a:prstGeom>
            <a:ln w="25400">
              <a:solidFill>
                <a:srgbClr val="0A6EF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线箭头连接符 53">
              <a:extLst>
                <a:ext uri="{FF2B5EF4-FFF2-40B4-BE49-F238E27FC236}">
                  <a16:creationId xmlns:a16="http://schemas.microsoft.com/office/drawing/2014/main" id="{C9665943-F4EE-544C-AE24-7EA9E58605B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830841" y="3894888"/>
              <a:ext cx="378883" cy="0"/>
            </a:xfrm>
            <a:prstGeom prst="straightConnector1">
              <a:avLst/>
            </a:prstGeom>
            <a:ln w="25400">
              <a:solidFill>
                <a:srgbClr val="0A6EF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线箭头连接符 54">
              <a:extLst>
                <a:ext uri="{FF2B5EF4-FFF2-40B4-BE49-F238E27FC236}">
                  <a16:creationId xmlns:a16="http://schemas.microsoft.com/office/drawing/2014/main" id="{A777F408-5138-C44E-BED3-B6E6740296F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764414" y="3913727"/>
              <a:ext cx="378883" cy="0"/>
            </a:xfrm>
            <a:prstGeom prst="straightConnector1">
              <a:avLst/>
            </a:prstGeom>
            <a:ln w="25400">
              <a:solidFill>
                <a:srgbClr val="0A6EF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线箭头连接符 55">
              <a:extLst>
                <a:ext uri="{FF2B5EF4-FFF2-40B4-BE49-F238E27FC236}">
                  <a16:creationId xmlns:a16="http://schemas.microsoft.com/office/drawing/2014/main" id="{358EF71F-2B39-8640-ADC8-6FEE9A4C4063}"/>
                </a:ext>
              </a:extLst>
            </p:cNvPr>
            <p:cNvCxnSpPr>
              <a:cxnSpLocks/>
            </p:cNvCxnSpPr>
            <p:nvPr/>
          </p:nvCxnSpPr>
          <p:spPr>
            <a:xfrm>
              <a:off x="8053592" y="2345473"/>
              <a:ext cx="0" cy="1193181"/>
            </a:xfrm>
            <a:prstGeom prst="straightConnector1">
              <a:avLst/>
            </a:prstGeom>
            <a:ln w="25400">
              <a:solidFill>
                <a:srgbClr val="0A6EF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矩形 56">
              <a:extLst>
                <a:ext uri="{FF2B5EF4-FFF2-40B4-BE49-F238E27FC236}">
                  <a16:creationId xmlns:a16="http://schemas.microsoft.com/office/drawing/2014/main" id="{328A35A0-BEFA-EA40-AA11-8F1511E540A5}"/>
                </a:ext>
              </a:extLst>
            </p:cNvPr>
            <p:cNvSpPr/>
            <p:nvPr/>
          </p:nvSpPr>
          <p:spPr>
            <a:xfrm>
              <a:off x="1858885" y="2791496"/>
              <a:ext cx="90281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kumimoji="1" lang="zh-CN" altLang="en-US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数据传输</a:t>
              </a:r>
              <a:endParaRPr lang="zh-CN" altLang="en-US" sz="1400" dirty="0">
                <a:latin typeface="Helvetica" pitchFamily="2" charset="0"/>
              </a:endParaRPr>
            </a:p>
          </p:txBody>
        </p:sp>
        <p:grpSp>
          <p:nvGrpSpPr>
            <p:cNvPr id="58" name="组合 57">
              <a:extLst>
                <a:ext uri="{FF2B5EF4-FFF2-40B4-BE49-F238E27FC236}">
                  <a16:creationId xmlns:a16="http://schemas.microsoft.com/office/drawing/2014/main" id="{F94D48DC-6C7D-CF4D-888F-0ED874BAB7F7}"/>
                </a:ext>
              </a:extLst>
            </p:cNvPr>
            <p:cNvGrpSpPr/>
            <p:nvPr/>
          </p:nvGrpSpPr>
          <p:grpSpPr>
            <a:xfrm flipH="1" flipV="1">
              <a:off x="1810308" y="2497263"/>
              <a:ext cx="48577" cy="936702"/>
              <a:chOff x="1427867" y="2464420"/>
              <a:chExt cx="48577" cy="936702"/>
            </a:xfrm>
          </p:grpSpPr>
          <p:cxnSp>
            <p:nvCxnSpPr>
              <p:cNvPr id="62" name="直线连接符 61">
                <a:extLst>
                  <a:ext uri="{FF2B5EF4-FFF2-40B4-BE49-F238E27FC236}">
                    <a16:creationId xmlns:a16="http://schemas.microsoft.com/office/drawing/2014/main" id="{A1385566-9AC8-DC42-9FED-F191D3785EF8}"/>
                  </a:ext>
                </a:extLst>
              </p:cNvPr>
              <p:cNvCxnSpPr/>
              <p:nvPr/>
            </p:nvCxnSpPr>
            <p:spPr>
              <a:xfrm>
                <a:off x="1476444" y="2464420"/>
                <a:ext cx="0" cy="936702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直线连接符 65">
                <a:extLst>
                  <a:ext uri="{FF2B5EF4-FFF2-40B4-BE49-F238E27FC236}">
                    <a16:creationId xmlns:a16="http://schemas.microsoft.com/office/drawing/2014/main" id="{5CACC696-5C2D-FC4A-8009-14F068AB757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427867" y="3286026"/>
                <a:ext cx="48577" cy="115096"/>
              </a:xfrm>
              <a:prstGeom prst="line">
                <a:avLst/>
              </a:prstGeom>
              <a:ln w="2222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9" name="组合 58">
              <a:extLst>
                <a:ext uri="{FF2B5EF4-FFF2-40B4-BE49-F238E27FC236}">
                  <a16:creationId xmlns:a16="http://schemas.microsoft.com/office/drawing/2014/main" id="{423399B5-2D06-C341-86AB-A42D8308CCA1}"/>
                </a:ext>
              </a:extLst>
            </p:cNvPr>
            <p:cNvGrpSpPr/>
            <p:nvPr/>
          </p:nvGrpSpPr>
          <p:grpSpPr>
            <a:xfrm>
              <a:off x="1658957" y="2497263"/>
              <a:ext cx="48577" cy="936702"/>
              <a:chOff x="1427867" y="2464420"/>
              <a:chExt cx="48577" cy="936702"/>
            </a:xfrm>
          </p:grpSpPr>
          <p:cxnSp>
            <p:nvCxnSpPr>
              <p:cNvPr id="60" name="直线连接符 59">
                <a:extLst>
                  <a:ext uri="{FF2B5EF4-FFF2-40B4-BE49-F238E27FC236}">
                    <a16:creationId xmlns:a16="http://schemas.microsoft.com/office/drawing/2014/main" id="{9C6AFB52-2C8F-4B4A-841E-B959C25B6A56}"/>
                  </a:ext>
                </a:extLst>
              </p:cNvPr>
              <p:cNvCxnSpPr/>
              <p:nvPr/>
            </p:nvCxnSpPr>
            <p:spPr>
              <a:xfrm>
                <a:off x="1476444" y="2464420"/>
                <a:ext cx="0" cy="936702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直线连接符 60">
                <a:extLst>
                  <a:ext uri="{FF2B5EF4-FFF2-40B4-BE49-F238E27FC236}">
                    <a16:creationId xmlns:a16="http://schemas.microsoft.com/office/drawing/2014/main" id="{371039AA-E4B9-8F4C-AD97-C9CC45309AA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427867" y="3286026"/>
                <a:ext cx="48577" cy="115096"/>
              </a:xfrm>
              <a:prstGeom prst="line">
                <a:avLst/>
              </a:prstGeom>
              <a:ln w="2222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825091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FE4D3AB-969A-3C44-9B70-6E300221F2F5}"/>
              </a:ext>
            </a:extLst>
          </p:cNvPr>
          <p:cNvSpPr txBox="1"/>
          <p:nvPr/>
        </p:nvSpPr>
        <p:spPr>
          <a:xfrm>
            <a:off x="64876" y="-20552"/>
            <a:ext cx="50626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certificate_service_secure_communication_04.png</a:t>
            </a:r>
            <a:endParaRPr kumimoji="1" lang="zh-CN" altLang="en-US" dirty="0"/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B7112186-CC0E-7B4C-A939-A6F2BA781006}"/>
              </a:ext>
            </a:extLst>
          </p:cNvPr>
          <p:cNvGrpSpPr/>
          <p:nvPr/>
        </p:nvGrpSpPr>
        <p:grpSpPr>
          <a:xfrm>
            <a:off x="119063" y="764704"/>
            <a:ext cx="11743218" cy="5432517"/>
            <a:chOff x="119063" y="764704"/>
            <a:chExt cx="11743218" cy="5432517"/>
          </a:xfrm>
        </p:grpSpPr>
        <p:grpSp>
          <p:nvGrpSpPr>
            <p:cNvPr id="27" name="组合 26">
              <a:extLst>
                <a:ext uri="{FF2B5EF4-FFF2-40B4-BE49-F238E27FC236}">
                  <a16:creationId xmlns:a16="http://schemas.microsoft.com/office/drawing/2014/main" id="{F8F049B0-701B-EF40-95F4-3CD88AA0AAF5}"/>
                </a:ext>
              </a:extLst>
            </p:cNvPr>
            <p:cNvGrpSpPr/>
            <p:nvPr/>
          </p:nvGrpSpPr>
          <p:grpSpPr>
            <a:xfrm>
              <a:off x="119063" y="764704"/>
              <a:ext cx="11743218" cy="5432517"/>
              <a:chOff x="119063" y="764704"/>
              <a:chExt cx="11743218" cy="5432517"/>
            </a:xfrm>
          </p:grpSpPr>
          <p:cxnSp>
            <p:nvCxnSpPr>
              <p:cNvPr id="7" name="直线箭头连接符 6">
                <a:extLst>
                  <a:ext uri="{FF2B5EF4-FFF2-40B4-BE49-F238E27FC236}">
                    <a16:creationId xmlns:a16="http://schemas.microsoft.com/office/drawing/2014/main" id="{D55D9AB0-C0FF-F942-8BAC-BAB00166317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483496" y="2625912"/>
                <a:ext cx="2975287" cy="0"/>
              </a:xfrm>
              <a:prstGeom prst="straightConnector1">
                <a:avLst/>
              </a:prstGeom>
              <a:ln w="25400">
                <a:solidFill>
                  <a:srgbClr val="73779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6" name="组合 25">
                <a:extLst>
                  <a:ext uri="{FF2B5EF4-FFF2-40B4-BE49-F238E27FC236}">
                    <a16:creationId xmlns:a16="http://schemas.microsoft.com/office/drawing/2014/main" id="{153DC33D-680A-D047-838C-8F1437CDBCAE}"/>
                  </a:ext>
                </a:extLst>
              </p:cNvPr>
              <p:cNvGrpSpPr/>
              <p:nvPr/>
            </p:nvGrpSpPr>
            <p:grpSpPr>
              <a:xfrm>
                <a:off x="119063" y="764704"/>
                <a:ext cx="2806996" cy="5432517"/>
                <a:chOff x="119063" y="764704"/>
                <a:chExt cx="2806996" cy="5432517"/>
              </a:xfrm>
            </p:grpSpPr>
            <p:grpSp>
              <p:nvGrpSpPr>
                <p:cNvPr id="28" name="组合 27">
                  <a:extLst>
                    <a:ext uri="{FF2B5EF4-FFF2-40B4-BE49-F238E27FC236}">
                      <a16:creationId xmlns:a16="http://schemas.microsoft.com/office/drawing/2014/main" id="{7C43AD38-B82C-D54C-A2D6-57FF5F96D1B2}"/>
                    </a:ext>
                  </a:extLst>
                </p:cNvPr>
                <p:cNvGrpSpPr/>
                <p:nvPr/>
              </p:nvGrpSpPr>
              <p:grpSpPr>
                <a:xfrm>
                  <a:off x="119063" y="764704"/>
                  <a:ext cx="2806996" cy="730172"/>
                  <a:chOff x="174924" y="533568"/>
                  <a:chExt cx="2806996" cy="730172"/>
                </a:xfrm>
              </p:grpSpPr>
              <p:sp>
                <p:nvSpPr>
                  <p:cNvPr id="6" name="矩形 5">
                    <a:extLst>
                      <a:ext uri="{FF2B5EF4-FFF2-40B4-BE49-F238E27FC236}">
                        <a16:creationId xmlns:a16="http://schemas.microsoft.com/office/drawing/2014/main" id="{BDB5F19B-ECA8-EF4D-A937-E2CE8F0B9E29}"/>
                      </a:ext>
                    </a:extLst>
                  </p:cNvPr>
                  <p:cNvSpPr/>
                  <p:nvPr/>
                </p:nvSpPr>
                <p:spPr>
                  <a:xfrm>
                    <a:off x="174924" y="533568"/>
                    <a:ext cx="2806996" cy="730172"/>
                  </a:xfrm>
                  <a:prstGeom prst="rect">
                    <a:avLst/>
                  </a:prstGeom>
                  <a:noFill/>
                  <a:ln w="19050">
                    <a:solidFill>
                      <a:srgbClr val="D8D9E6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 sz="1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8" name="文本框 7">
                    <a:extLst>
                      <a:ext uri="{FF2B5EF4-FFF2-40B4-BE49-F238E27FC236}">
                        <a16:creationId xmlns:a16="http://schemas.microsoft.com/office/drawing/2014/main" id="{E05DAD02-8FDB-9E41-847C-68627FE1E8C9}"/>
                      </a:ext>
                    </a:extLst>
                  </p:cNvPr>
                  <p:cNvSpPr txBox="1"/>
                  <p:nvPr/>
                </p:nvSpPr>
                <p:spPr>
                  <a:xfrm>
                    <a:off x="1511518" y="729377"/>
                    <a:ext cx="723620" cy="33855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en-US" altLang="zh-CN" sz="1600" dirty="0">
                        <a:solidFill>
                          <a:srgbClr val="393C57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Edge</a:t>
                    </a:r>
                    <a:endParaRPr kumimoji="1" lang="zh-CN" altLang="en-US" sz="1600" dirty="0">
                      <a:solidFill>
                        <a:srgbClr val="393C57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9" name="Freeform 65">
                    <a:extLst>
                      <a:ext uri="{FF2B5EF4-FFF2-40B4-BE49-F238E27FC236}">
                        <a16:creationId xmlns:a16="http://schemas.microsoft.com/office/drawing/2014/main" id="{4667BE48-FC15-6548-B375-8B181A8AEE15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1100357" y="774642"/>
                    <a:ext cx="324000" cy="248024"/>
                  </a:xfrm>
                  <a:custGeom>
                    <a:avLst/>
                    <a:gdLst>
                      <a:gd name="T0" fmla="*/ 179 w 661"/>
                      <a:gd name="T1" fmla="*/ 397 h 506"/>
                      <a:gd name="T2" fmla="*/ 144 w 661"/>
                      <a:gd name="T3" fmla="*/ 397 h 506"/>
                      <a:gd name="T4" fmla="*/ 144 w 661"/>
                      <a:gd name="T5" fmla="*/ 433 h 506"/>
                      <a:gd name="T6" fmla="*/ 179 w 661"/>
                      <a:gd name="T7" fmla="*/ 433 h 506"/>
                      <a:gd name="T8" fmla="*/ 179 w 661"/>
                      <a:gd name="T9" fmla="*/ 397 h 506"/>
                      <a:gd name="T10" fmla="*/ 108 w 661"/>
                      <a:gd name="T11" fmla="*/ 324 h 506"/>
                      <a:gd name="T12" fmla="*/ 70 w 661"/>
                      <a:gd name="T13" fmla="*/ 324 h 506"/>
                      <a:gd name="T14" fmla="*/ 70 w 661"/>
                      <a:gd name="T15" fmla="*/ 362 h 506"/>
                      <a:gd name="T16" fmla="*/ 108 w 661"/>
                      <a:gd name="T17" fmla="*/ 362 h 506"/>
                      <a:gd name="T18" fmla="*/ 108 w 661"/>
                      <a:gd name="T19" fmla="*/ 324 h 506"/>
                      <a:gd name="T20" fmla="*/ 108 w 661"/>
                      <a:gd name="T21" fmla="*/ 397 h 506"/>
                      <a:gd name="T22" fmla="*/ 70 w 661"/>
                      <a:gd name="T23" fmla="*/ 397 h 506"/>
                      <a:gd name="T24" fmla="*/ 70 w 661"/>
                      <a:gd name="T25" fmla="*/ 433 h 506"/>
                      <a:gd name="T26" fmla="*/ 108 w 661"/>
                      <a:gd name="T27" fmla="*/ 433 h 506"/>
                      <a:gd name="T28" fmla="*/ 108 w 661"/>
                      <a:gd name="T29" fmla="*/ 397 h 506"/>
                      <a:gd name="T30" fmla="*/ 250 w 661"/>
                      <a:gd name="T31" fmla="*/ 397 h 506"/>
                      <a:gd name="T32" fmla="*/ 215 w 661"/>
                      <a:gd name="T33" fmla="*/ 397 h 506"/>
                      <a:gd name="T34" fmla="*/ 215 w 661"/>
                      <a:gd name="T35" fmla="*/ 433 h 506"/>
                      <a:gd name="T36" fmla="*/ 250 w 661"/>
                      <a:gd name="T37" fmla="*/ 433 h 506"/>
                      <a:gd name="T38" fmla="*/ 250 w 661"/>
                      <a:gd name="T39" fmla="*/ 397 h 506"/>
                      <a:gd name="T40" fmla="*/ 179 w 661"/>
                      <a:gd name="T41" fmla="*/ 324 h 506"/>
                      <a:gd name="T42" fmla="*/ 144 w 661"/>
                      <a:gd name="T43" fmla="*/ 324 h 506"/>
                      <a:gd name="T44" fmla="*/ 144 w 661"/>
                      <a:gd name="T45" fmla="*/ 362 h 506"/>
                      <a:gd name="T46" fmla="*/ 179 w 661"/>
                      <a:gd name="T47" fmla="*/ 362 h 506"/>
                      <a:gd name="T48" fmla="*/ 179 w 661"/>
                      <a:gd name="T49" fmla="*/ 324 h 506"/>
                      <a:gd name="T50" fmla="*/ 576 w 661"/>
                      <a:gd name="T51" fmla="*/ 352 h 506"/>
                      <a:gd name="T52" fmla="*/ 432 w 661"/>
                      <a:gd name="T53" fmla="*/ 352 h 506"/>
                      <a:gd name="T54" fmla="*/ 432 w 661"/>
                      <a:gd name="T55" fmla="*/ 407 h 506"/>
                      <a:gd name="T56" fmla="*/ 576 w 661"/>
                      <a:gd name="T57" fmla="*/ 407 h 506"/>
                      <a:gd name="T58" fmla="*/ 576 w 661"/>
                      <a:gd name="T59" fmla="*/ 352 h 506"/>
                      <a:gd name="T60" fmla="*/ 661 w 661"/>
                      <a:gd name="T61" fmla="*/ 253 h 506"/>
                      <a:gd name="T62" fmla="*/ 661 w 661"/>
                      <a:gd name="T63" fmla="*/ 253 h 506"/>
                      <a:gd name="T64" fmla="*/ 543 w 661"/>
                      <a:gd name="T65" fmla="*/ 0 h 506"/>
                      <a:gd name="T66" fmla="*/ 115 w 661"/>
                      <a:gd name="T67" fmla="*/ 0 h 506"/>
                      <a:gd name="T68" fmla="*/ 0 w 661"/>
                      <a:gd name="T69" fmla="*/ 253 h 506"/>
                      <a:gd name="T70" fmla="*/ 0 w 661"/>
                      <a:gd name="T71" fmla="*/ 253 h 506"/>
                      <a:gd name="T72" fmla="*/ 0 w 661"/>
                      <a:gd name="T73" fmla="*/ 506 h 506"/>
                      <a:gd name="T74" fmla="*/ 661 w 661"/>
                      <a:gd name="T75" fmla="*/ 506 h 506"/>
                      <a:gd name="T76" fmla="*/ 661 w 661"/>
                      <a:gd name="T77" fmla="*/ 506 h 506"/>
                      <a:gd name="T78" fmla="*/ 661 w 661"/>
                      <a:gd name="T79" fmla="*/ 506 h 506"/>
                      <a:gd name="T80" fmla="*/ 661 w 661"/>
                      <a:gd name="T81" fmla="*/ 253 h 506"/>
                      <a:gd name="T82" fmla="*/ 661 w 661"/>
                      <a:gd name="T83" fmla="*/ 253 h 506"/>
                      <a:gd name="T84" fmla="*/ 626 w 661"/>
                      <a:gd name="T85" fmla="*/ 468 h 506"/>
                      <a:gd name="T86" fmla="*/ 35 w 661"/>
                      <a:gd name="T87" fmla="*/ 468 h 506"/>
                      <a:gd name="T88" fmla="*/ 35 w 661"/>
                      <a:gd name="T89" fmla="*/ 288 h 506"/>
                      <a:gd name="T90" fmla="*/ 626 w 661"/>
                      <a:gd name="T91" fmla="*/ 288 h 506"/>
                      <a:gd name="T92" fmla="*/ 626 w 661"/>
                      <a:gd name="T93" fmla="*/ 468 h 506"/>
                      <a:gd name="T94" fmla="*/ 323 w 661"/>
                      <a:gd name="T95" fmla="*/ 324 h 506"/>
                      <a:gd name="T96" fmla="*/ 288 w 661"/>
                      <a:gd name="T97" fmla="*/ 324 h 506"/>
                      <a:gd name="T98" fmla="*/ 288 w 661"/>
                      <a:gd name="T99" fmla="*/ 362 h 506"/>
                      <a:gd name="T100" fmla="*/ 323 w 661"/>
                      <a:gd name="T101" fmla="*/ 362 h 506"/>
                      <a:gd name="T102" fmla="*/ 323 w 661"/>
                      <a:gd name="T103" fmla="*/ 324 h 506"/>
                      <a:gd name="T104" fmla="*/ 323 w 661"/>
                      <a:gd name="T105" fmla="*/ 397 h 506"/>
                      <a:gd name="T106" fmla="*/ 288 w 661"/>
                      <a:gd name="T107" fmla="*/ 397 h 506"/>
                      <a:gd name="T108" fmla="*/ 288 w 661"/>
                      <a:gd name="T109" fmla="*/ 433 h 506"/>
                      <a:gd name="T110" fmla="*/ 323 w 661"/>
                      <a:gd name="T111" fmla="*/ 433 h 506"/>
                      <a:gd name="T112" fmla="*/ 323 w 661"/>
                      <a:gd name="T113" fmla="*/ 397 h 506"/>
                      <a:gd name="T114" fmla="*/ 250 w 661"/>
                      <a:gd name="T115" fmla="*/ 324 h 506"/>
                      <a:gd name="T116" fmla="*/ 215 w 661"/>
                      <a:gd name="T117" fmla="*/ 324 h 506"/>
                      <a:gd name="T118" fmla="*/ 215 w 661"/>
                      <a:gd name="T119" fmla="*/ 362 h 506"/>
                      <a:gd name="T120" fmla="*/ 250 w 661"/>
                      <a:gd name="T121" fmla="*/ 362 h 506"/>
                      <a:gd name="T122" fmla="*/ 250 w 661"/>
                      <a:gd name="T123" fmla="*/ 324 h 50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</a:cxnLst>
                    <a:rect l="0" t="0" r="r" b="b"/>
                    <a:pathLst>
                      <a:path w="661" h="506">
                        <a:moveTo>
                          <a:pt x="179" y="397"/>
                        </a:moveTo>
                        <a:lnTo>
                          <a:pt x="144" y="397"/>
                        </a:lnTo>
                        <a:lnTo>
                          <a:pt x="144" y="433"/>
                        </a:lnTo>
                        <a:lnTo>
                          <a:pt x="179" y="433"/>
                        </a:lnTo>
                        <a:lnTo>
                          <a:pt x="179" y="397"/>
                        </a:lnTo>
                        <a:close/>
                        <a:moveTo>
                          <a:pt x="108" y="324"/>
                        </a:moveTo>
                        <a:lnTo>
                          <a:pt x="70" y="324"/>
                        </a:lnTo>
                        <a:lnTo>
                          <a:pt x="70" y="362"/>
                        </a:lnTo>
                        <a:lnTo>
                          <a:pt x="108" y="362"/>
                        </a:lnTo>
                        <a:lnTo>
                          <a:pt x="108" y="324"/>
                        </a:lnTo>
                        <a:close/>
                        <a:moveTo>
                          <a:pt x="108" y="397"/>
                        </a:moveTo>
                        <a:lnTo>
                          <a:pt x="70" y="397"/>
                        </a:lnTo>
                        <a:lnTo>
                          <a:pt x="70" y="433"/>
                        </a:lnTo>
                        <a:lnTo>
                          <a:pt x="108" y="433"/>
                        </a:lnTo>
                        <a:lnTo>
                          <a:pt x="108" y="397"/>
                        </a:lnTo>
                        <a:close/>
                        <a:moveTo>
                          <a:pt x="250" y="397"/>
                        </a:moveTo>
                        <a:lnTo>
                          <a:pt x="215" y="397"/>
                        </a:lnTo>
                        <a:lnTo>
                          <a:pt x="215" y="433"/>
                        </a:lnTo>
                        <a:lnTo>
                          <a:pt x="250" y="433"/>
                        </a:lnTo>
                        <a:lnTo>
                          <a:pt x="250" y="397"/>
                        </a:lnTo>
                        <a:close/>
                        <a:moveTo>
                          <a:pt x="179" y="324"/>
                        </a:moveTo>
                        <a:lnTo>
                          <a:pt x="144" y="324"/>
                        </a:lnTo>
                        <a:lnTo>
                          <a:pt x="144" y="362"/>
                        </a:lnTo>
                        <a:lnTo>
                          <a:pt x="179" y="362"/>
                        </a:lnTo>
                        <a:lnTo>
                          <a:pt x="179" y="324"/>
                        </a:lnTo>
                        <a:close/>
                        <a:moveTo>
                          <a:pt x="576" y="352"/>
                        </a:moveTo>
                        <a:lnTo>
                          <a:pt x="432" y="352"/>
                        </a:lnTo>
                        <a:lnTo>
                          <a:pt x="432" y="407"/>
                        </a:lnTo>
                        <a:lnTo>
                          <a:pt x="576" y="407"/>
                        </a:lnTo>
                        <a:lnTo>
                          <a:pt x="576" y="352"/>
                        </a:lnTo>
                        <a:close/>
                        <a:moveTo>
                          <a:pt x="661" y="253"/>
                        </a:moveTo>
                        <a:lnTo>
                          <a:pt x="661" y="253"/>
                        </a:lnTo>
                        <a:lnTo>
                          <a:pt x="543" y="0"/>
                        </a:lnTo>
                        <a:lnTo>
                          <a:pt x="115" y="0"/>
                        </a:lnTo>
                        <a:lnTo>
                          <a:pt x="0" y="253"/>
                        </a:lnTo>
                        <a:lnTo>
                          <a:pt x="0" y="253"/>
                        </a:lnTo>
                        <a:lnTo>
                          <a:pt x="0" y="506"/>
                        </a:lnTo>
                        <a:lnTo>
                          <a:pt x="661" y="506"/>
                        </a:lnTo>
                        <a:lnTo>
                          <a:pt x="661" y="506"/>
                        </a:lnTo>
                        <a:lnTo>
                          <a:pt x="661" y="506"/>
                        </a:lnTo>
                        <a:lnTo>
                          <a:pt x="661" y="253"/>
                        </a:lnTo>
                        <a:lnTo>
                          <a:pt x="661" y="253"/>
                        </a:lnTo>
                        <a:close/>
                        <a:moveTo>
                          <a:pt x="626" y="468"/>
                        </a:moveTo>
                        <a:lnTo>
                          <a:pt x="35" y="468"/>
                        </a:lnTo>
                        <a:lnTo>
                          <a:pt x="35" y="288"/>
                        </a:lnTo>
                        <a:lnTo>
                          <a:pt x="626" y="288"/>
                        </a:lnTo>
                        <a:lnTo>
                          <a:pt x="626" y="468"/>
                        </a:lnTo>
                        <a:close/>
                        <a:moveTo>
                          <a:pt x="323" y="324"/>
                        </a:moveTo>
                        <a:lnTo>
                          <a:pt x="288" y="324"/>
                        </a:lnTo>
                        <a:lnTo>
                          <a:pt x="288" y="362"/>
                        </a:lnTo>
                        <a:lnTo>
                          <a:pt x="323" y="362"/>
                        </a:lnTo>
                        <a:lnTo>
                          <a:pt x="323" y="324"/>
                        </a:lnTo>
                        <a:close/>
                        <a:moveTo>
                          <a:pt x="323" y="397"/>
                        </a:moveTo>
                        <a:lnTo>
                          <a:pt x="288" y="397"/>
                        </a:lnTo>
                        <a:lnTo>
                          <a:pt x="288" y="433"/>
                        </a:lnTo>
                        <a:lnTo>
                          <a:pt x="323" y="433"/>
                        </a:lnTo>
                        <a:lnTo>
                          <a:pt x="323" y="397"/>
                        </a:lnTo>
                        <a:close/>
                        <a:moveTo>
                          <a:pt x="250" y="324"/>
                        </a:moveTo>
                        <a:lnTo>
                          <a:pt x="215" y="324"/>
                        </a:lnTo>
                        <a:lnTo>
                          <a:pt x="215" y="362"/>
                        </a:lnTo>
                        <a:lnTo>
                          <a:pt x="250" y="362"/>
                        </a:lnTo>
                        <a:lnTo>
                          <a:pt x="250" y="324"/>
                        </a:lnTo>
                        <a:close/>
                      </a:path>
                    </a:pathLst>
                  </a:custGeom>
                  <a:solidFill>
                    <a:srgbClr val="383C57"/>
                  </a:solidFill>
                  <a:ln>
                    <a:noFill/>
                  </a:ln>
                  <a:extLst/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algn="ctr">
                      <a:defRPr/>
                    </a:pPr>
                    <a:endParaRPr lang="zh-CN" altLang="en-US" sz="1000" b="1" kern="0">
                      <a:solidFill>
                        <a:srgbClr val="000000"/>
                      </a:solidFill>
                      <a:latin typeface="Arial" panose="020B0604020202020204" pitchFamily="34" charset="0"/>
                      <a:ea typeface="等线" panose="02010600030101010101" pitchFamily="2" charset="-122"/>
                      <a:cs typeface="Arial" panose="020B0604020202020204" pitchFamily="34" charset="0"/>
                    </a:endParaRPr>
                  </a:p>
                </p:txBody>
              </p:sp>
            </p:grpSp>
            <p:cxnSp>
              <p:nvCxnSpPr>
                <p:cNvPr id="12" name="直线箭头连接符 11">
                  <a:extLst>
                    <a:ext uri="{FF2B5EF4-FFF2-40B4-BE49-F238E27FC236}">
                      <a16:creationId xmlns:a16="http://schemas.microsoft.com/office/drawing/2014/main" id="{A3DA4C79-697F-5647-A9B0-305508D34BC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522561" y="1643970"/>
                  <a:ext cx="0" cy="4553251"/>
                </a:xfrm>
                <a:prstGeom prst="straightConnector1">
                  <a:avLst/>
                </a:prstGeom>
                <a:ln w="25400">
                  <a:solidFill>
                    <a:srgbClr val="D8D9E7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" name="组合 22">
                <a:extLst>
                  <a:ext uri="{FF2B5EF4-FFF2-40B4-BE49-F238E27FC236}">
                    <a16:creationId xmlns:a16="http://schemas.microsoft.com/office/drawing/2014/main" id="{EA68D09E-9F2B-B345-BCCA-B31D764D46AD}"/>
                  </a:ext>
                </a:extLst>
              </p:cNvPr>
              <p:cNvGrpSpPr/>
              <p:nvPr/>
            </p:nvGrpSpPr>
            <p:grpSpPr>
              <a:xfrm>
                <a:off x="4587174" y="764704"/>
                <a:ext cx="2806996" cy="5432517"/>
                <a:chOff x="3851492" y="764704"/>
                <a:chExt cx="2806996" cy="5432517"/>
              </a:xfrm>
            </p:grpSpPr>
            <p:grpSp>
              <p:nvGrpSpPr>
                <p:cNvPr id="4" name="组合 3">
                  <a:extLst>
                    <a:ext uri="{FF2B5EF4-FFF2-40B4-BE49-F238E27FC236}">
                      <a16:creationId xmlns:a16="http://schemas.microsoft.com/office/drawing/2014/main" id="{D2BD1767-10B8-AB4E-964C-9D4C6C24E235}"/>
                    </a:ext>
                  </a:extLst>
                </p:cNvPr>
                <p:cNvGrpSpPr/>
                <p:nvPr/>
              </p:nvGrpSpPr>
              <p:grpSpPr>
                <a:xfrm>
                  <a:off x="3851492" y="764704"/>
                  <a:ext cx="2806996" cy="730172"/>
                  <a:chOff x="3851492" y="764704"/>
                  <a:chExt cx="2806996" cy="730172"/>
                </a:xfrm>
              </p:grpSpPr>
              <p:sp>
                <p:nvSpPr>
                  <p:cNvPr id="10" name="矩形 9">
                    <a:extLst>
                      <a:ext uri="{FF2B5EF4-FFF2-40B4-BE49-F238E27FC236}">
                        <a16:creationId xmlns:a16="http://schemas.microsoft.com/office/drawing/2014/main" id="{9F996D84-EA52-B24D-8911-85E52184F84F}"/>
                      </a:ext>
                    </a:extLst>
                  </p:cNvPr>
                  <p:cNvSpPr/>
                  <p:nvPr/>
                </p:nvSpPr>
                <p:spPr>
                  <a:xfrm>
                    <a:off x="3851492" y="764704"/>
                    <a:ext cx="2806996" cy="730172"/>
                  </a:xfrm>
                  <a:prstGeom prst="rect">
                    <a:avLst/>
                  </a:prstGeom>
                  <a:solidFill>
                    <a:srgbClr val="383C57"/>
                  </a:solidFill>
                  <a:ln w="1905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 sz="1600"/>
                  </a:p>
                </p:txBody>
              </p:sp>
              <p:sp>
                <p:nvSpPr>
                  <p:cNvPr id="13" name="文本框 12">
                    <a:extLst>
                      <a:ext uri="{FF2B5EF4-FFF2-40B4-BE49-F238E27FC236}">
                        <a16:creationId xmlns:a16="http://schemas.microsoft.com/office/drawing/2014/main" id="{660099CE-0E83-FD4E-994B-01437645DA46}"/>
                      </a:ext>
                    </a:extLst>
                  </p:cNvPr>
                  <p:cNvSpPr txBox="1"/>
                  <p:nvPr/>
                </p:nvSpPr>
                <p:spPr>
                  <a:xfrm>
                    <a:off x="5071619" y="960513"/>
                    <a:ext cx="956845" cy="33855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en-US" altLang="zh-CN" sz="16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IoT</a:t>
                    </a:r>
                    <a:r>
                      <a:rPr kumimoji="1" lang="zh-CN" altLang="en-US" sz="16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 </a:t>
                    </a:r>
                    <a:r>
                      <a:rPr kumimoji="1" lang="en-US" altLang="zh-CN" sz="16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Hub</a:t>
                    </a:r>
                    <a:endParaRPr kumimoji="1" lang="zh-CN" altLang="en-US" sz="1600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pic>
                <p:nvPicPr>
                  <p:cNvPr id="14" name="图形 13">
                    <a:extLst>
                      <a:ext uri="{FF2B5EF4-FFF2-40B4-BE49-F238E27FC236}">
                        <a16:creationId xmlns:a16="http://schemas.microsoft.com/office/drawing/2014/main" id="{A990F750-18E9-0E44-BE5F-12ED577A4CA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>
                    <a:extLst>
                      <a:ext uri="{96DAC541-7B7A-43D3-8B79-37D633B846F1}">
                        <asvg:svgBlip xmlns="" xmlns:asvg="http://schemas.microsoft.com/office/drawing/2016/SVG/main" r:embed="rId3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4666572" y="1002714"/>
                    <a:ext cx="324000" cy="249231"/>
                  </a:xfrm>
                  <a:prstGeom prst="rect">
                    <a:avLst/>
                  </a:prstGeom>
                </p:spPr>
              </p:pic>
            </p:grpSp>
            <p:cxnSp>
              <p:nvCxnSpPr>
                <p:cNvPr id="17" name="直线箭头连接符 16">
                  <a:extLst>
                    <a:ext uri="{FF2B5EF4-FFF2-40B4-BE49-F238E27FC236}">
                      <a16:creationId xmlns:a16="http://schemas.microsoft.com/office/drawing/2014/main" id="{705DB340-3C7B-BC4E-BDB7-087AAFE0722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254990" y="1643970"/>
                  <a:ext cx="0" cy="4553251"/>
                </a:xfrm>
                <a:prstGeom prst="straightConnector1">
                  <a:avLst/>
                </a:prstGeom>
                <a:ln w="25400">
                  <a:solidFill>
                    <a:srgbClr val="737794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" name="组合 4">
                <a:extLst>
                  <a:ext uri="{FF2B5EF4-FFF2-40B4-BE49-F238E27FC236}">
                    <a16:creationId xmlns:a16="http://schemas.microsoft.com/office/drawing/2014/main" id="{1EC1A8F4-B610-8247-B1B1-40EB25C37DE2}"/>
                  </a:ext>
                </a:extLst>
              </p:cNvPr>
              <p:cNvGrpSpPr/>
              <p:nvPr/>
            </p:nvGrpSpPr>
            <p:grpSpPr>
              <a:xfrm>
                <a:off x="9055285" y="764704"/>
                <a:ext cx="2806996" cy="5432517"/>
                <a:chOff x="7583921" y="764704"/>
                <a:chExt cx="2806996" cy="5432517"/>
              </a:xfrm>
            </p:grpSpPr>
            <p:grpSp>
              <p:nvGrpSpPr>
                <p:cNvPr id="3" name="组合 2">
                  <a:extLst>
                    <a:ext uri="{FF2B5EF4-FFF2-40B4-BE49-F238E27FC236}">
                      <a16:creationId xmlns:a16="http://schemas.microsoft.com/office/drawing/2014/main" id="{61539B9F-644D-AA46-B777-9AD7A1FD0672}"/>
                    </a:ext>
                  </a:extLst>
                </p:cNvPr>
                <p:cNvGrpSpPr/>
                <p:nvPr/>
              </p:nvGrpSpPr>
              <p:grpSpPr>
                <a:xfrm>
                  <a:off x="7583921" y="764704"/>
                  <a:ext cx="2806996" cy="730172"/>
                  <a:chOff x="7583921" y="764704"/>
                  <a:chExt cx="2806996" cy="730172"/>
                </a:xfrm>
              </p:grpSpPr>
              <p:sp>
                <p:nvSpPr>
                  <p:cNvPr id="11" name="矩形 10">
                    <a:extLst>
                      <a:ext uri="{FF2B5EF4-FFF2-40B4-BE49-F238E27FC236}">
                        <a16:creationId xmlns:a16="http://schemas.microsoft.com/office/drawing/2014/main" id="{76DF3AE6-5357-3844-8A91-7CA83C3C0B28}"/>
                      </a:ext>
                    </a:extLst>
                  </p:cNvPr>
                  <p:cNvSpPr/>
                  <p:nvPr/>
                </p:nvSpPr>
                <p:spPr>
                  <a:xfrm>
                    <a:off x="7583921" y="764704"/>
                    <a:ext cx="2806996" cy="730172"/>
                  </a:xfrm>
                  <a:prstGeom prst="rect">
                    <a:avLst/>
                  </a:prstGeom>
                  <a:solidFill>
                    <a:srgbClr val="383C57"/>
                  </a:solidFill>
                  <a:ln w="1905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 sz="1600"/>
                  </a:p>
                </p:txBody>
              </p:sp>
              <p:sp>
                <p:nvSpPr>
                  <p:cNvPr id="15" name="文本框 14">
                    <a:extLst>
                      <a:ext uri="{FF2B5EF4-FFF2-40B4-BE49-F238E27FC236}">
                        <a16:creationId xmlns:a16="http://schemas.microsoft.com/office/drawing/2014/main" id="{C21657A7-96F9-4048-A437-20BBE04887A0}"/>
                      </a:ext>
                    </a:extLst>
                  </p:cNvPr>
                  <p:cNvSpPr txBox="1"/>
                  <p:nvPr/>
                </p:nvSpPr>
                <p:spPr>
                  <a:xfrm>
                    <a:off x="8722582" y="960513"/>
                    <a:ext cx="1081665" cy="33855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en-US" altLang="zh-CN" sz="16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EnOS</a:t>
                    </a:r>
                    <a:r>
                      <a:rPr kumimoji="1" lang="zh-CN" altLang="en-US" sz="16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 </a:t>
                    </a:r>
                    <a:r>
                      <a:rPr kumimoji="1" lang="en-US" altLang="zh-CN" sz="16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CA</a:t>
                    </a:r>
                    <a:endParaRPr kumimoji="1" lang="zh-CN" altLang="en-US" sz="1600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pic>
                <p:nvPicPr>
                  <p:cNvPr id="16" name="图形 15">
                    <a:extLst>
                      <a:ext uri="{FF2B5EF4-FFF2-40B4-BE49-F238E27FC236}">
                        <a16:creationId xmlns:a16="http://schemas.microsoft.com/office/drawing/2014/main" id="{E7EE26E2-C9D2-024A-9FF1-ED7C23881DE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extLst>
                      <a:ext uri="{96DAC541-7B7A-43D3-8B79-37D633B846F1}">
                        <asvg:svgBlip xmlns="" xmlns:asvg="http://schemas.microsoft.com/office/drawing/2016/SVG/main" r:embed="rId5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8318492" y="968902"/>
                    <a:ext cx="330165" cy="330165"/>
                  </a:xfrm>
                  <a:prstGeom prst="rect">
                    <a:avLst/>
                  </a:prstGeom>
                </p:spPr>
              </p:pic>
            </p:grpSp>
            <p:cxnSp>
              <p:nvCxnSpPr>
                <p:cNvPr id="18" name="直线箭头连接符 17">
                  <a:extLst>
                    <a:ext uri="{FF2B5EF4-FFF2-40B4-BE49-F238E27FC236}">
                      <a16:creationId xmlns:a16="http://schemas.microsoft.com/office/drawing/2014/main" id="{26848C94-8C4F-9247-B964-E6D2B3A98F4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87419" y="1643970"/>
                  <a:ext cx="0" cy="4553251"/>
                </a:xfrm>
                <a:prstGeom prst="straightConnector1">
                  <a:avLst/>
                </a:prstGeom>
                <a:ln w="25400">
                  <a:solidFill>
                    <a:srgbClr val="737794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" name="矩形 18">
                <a:extLst>
                  <a:ext uri="{FF2B5EF4-FFF2-40B4-BE49-F238E27FC236}">
                    <a16:creationId xmlns:a16="http://schemas.microsoft.com/office/drawing/2014/main" id="{D39E4E75-31D5-CB42-A4D6-8346BE66EBFC}"/>
                  </a:ext>
                </a:extLst>
              </p:cNvPr>
              <p:cNvSpPr/>
              <p:nvPr/>
            </p:nvSpPr>
            <p:spPr>
              <a:xfrm>
                <a:off x="4587174" y="2260002"/>
                <a:ext cx="2806996" cy="731820"/>
              </a:xfrm>
              <a:prstGeom prst="rect">
                <a:avLst/>
              </a:prstGeom>
              <a:solidFill>
                <a:srgbClr val="F5F5FA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600">
                  <a:latin typeface="Helvetica Light" panose="020B0403020202020204"/>
                </a:endParaRPr>
              </a:p>
            </p:txBody>
          </p:sp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09576A57-CBCF-6146-AE48-FFF05FCB0210}"/>
                  </a:ext>
                </a:extLst>
              </p:cNvPr>
              <p:cNvSpPr txBox="1"/>
              <p:nvPr/>
            </p:nvSpPr>
            <p:spPr>
              <a:xfrm>
                <a:off x="4744660" y="2452289"/>
                <a:ext cx="249202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CN" sz="1400" dirty="0">
                    <a:solidFill>
                      <a:srgbClr val="383C57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4a – </a:t>
                </a:r>
                <a:r>
                  <a:rPr kumimoji="1" lang="zh-CN" altLang="en-US" sz="1400" dirty="0">
                    <a:solidFill>
                      <a:srgbClr val="383C57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撤销证书</a:t>
                </a:r>
              </a:p>
            </p:txBody>
          </p:sp>
          <p:cxnSp>
            <p:nvCxnSpPr>
              <p:cNvPr id="24" name="直线箭头连接符 23">
                <a:extLst>
                  <a:ext uri="{FF2B5EF4-FFF2-40B4-BE49-F238E27FC236}">
                    <a16:creationId xmlns:a16="http://schemas.microsoft.com/office/drawing/2014/main" id="{55D7527C-5D7B-BD40-B7B4-CD808FFB9BD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90672" y="3365083"/>
                <a:ext cx="2985648" cy="0"/>
              </a:xfrm>
              <a:prstGeom prst="straightConnector1">
                <a:avLst/>
              </a:prstGeom>
              <a:ln w="25400">
                <a:solidFill>
                  <a:srgbClr val="737794"/>
                </a:solidFill>
                <a:headEnd type="triangl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038A3CE4-BADC-E149-8C4B-0E49662DFB72}"/>
                  </a:ext>
                </a:extLst>
              </p:cNvPr>
              <p:cNvSpPr txBox="1"/>
              <p:nvPr/>
            </p:nvSpPr>
            <p:spPr>
              <a:xfrm>
                <a:off x="6385184" y="3085752"/>
                <a:ext cx="689377" cy="279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sz="1200" dirty="0">
                    <a:solidFill>
                      <a:srgbClr val="5E6280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OK</a:t>
                </a:r>
                <a:endParaRPr kumimoji="1" lang="zh-CN" altLang="en-US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</p:grp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B4C6D99A-CF1C-FD4B-83E4-5C8B009C0980}"/>
                </a:ext>
              </a:extLst>
            </p:cNvPr>
            <p:cNvSpPr/>
            <p:nvPr/>
          </p:nvSpPr>
          <p:spPr>
            <a:xfrm>
              <a:off x="9055285" y="2904729"/>
              <a:ext cx="2801753" cy="730172"/>
            </a:xfrm>
            <a:prstGeom prst="rect">
              <a:avLst/>
            </a:prstGeom>
            <a:solidFill>
              <a:srgbClr val="F5F5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elvetica Light" panose="020B0403020202020204"/>
              </a:endParaRP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698DF9D7-1D9A-8745-9B6D-859D04976FBE}"/>
                </a:ext>
              </a:extLst>
            </p:cNvPr>
            <p:cNvSpPr txBox="1"/>
            <p:nvPr/>
          </p:nvSpPr>
          <p:spPr>
            <a:xfrm>
              <a:off x="9210149" y="3115926"/>
              <a:ext cx="24920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4b – </a:t>
              </a:r>
              <a:r>
                <a:rPr kumimoji="1" lang="zh-CN" altLang="en-US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撤销证书和更新</a:t>
              </a:r>
              <a:r>
                <a:rPr kumimoji="1" lang="en-US" altLang="zh-CN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CRL</a:t>
              </a:r>
              <a:endParaRPr kumimoji="1" lang="zh-CN" altLang="en-US" sz="1400" dirty="0">
                <a:solidFill>
                  <a:srgbClr val="383C5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483048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7F03408-C254-9349-8719-01C6FB230FB7}"/>
              </a:ext>
            </a:extLst>
          </p:cNvPr>
          <p:cNvSpPr txBox="1"/>
          <p:nvPr/>
        </p:nvSpPr>
        <p:spPr>
          <a:xfrm>
            <a:off x="0" y="-22802"/>
            <a:ext cx="28472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secret_communication.png</a:t>
            </a:r>
            <a:endParaRPr kumimoji="1" lang="zh-CN" altLang="en-US" dirty="0"/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A6F5C26E-8E92-8341-9686-7AE5355C7E8C}"/>
              </a:ext>
            </a:extLst>
          </p:cNvPr>
          <p:cNvGrpSpPr/>
          <p:nvPr/>
        </p:nvGrpSpPr>
        <p:grpSpPr>
          <a:xfrm>
            <a:off x="2567608" y="692150"/>
            <a:ext cx="9081293" cy="5432517"/>
            <a:chOff x="119336" y="735620"/>
            <a:chExt cx="9081293" cy="5432517"/>
          </a:xfrm>
        </p:grpSpPr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E1DA3FE6-5068-EA47-8517-E8166877B007}"/>
                </a:ext>
              </a:extLst>
            </p:cNvPr>
            <p:cNvGrpSpPr/>
            <p:nvPr/>
          </p:nvGrpSpPr>
          <p:grpSpPr>
            <a:xfrm>
              <a:off x="122644" y="735620"/>
              <a:ext cx="2806996" cy="5432517"/>
              <a:chOff x="174924" y="533568"/>
              <a:chExt cx="2806996" cy="5432517"/>
            </a:xfrm>
          </p:grpSpPr>
          <p:grpSp>
            <p:nvGrpSpPr>
              <p:cNvPr id="33" name="组合 32">
                <a:extLst>
                  <a:ext uri="{FF2B5EF4-FFF2-40B4-BE49-F238E27FC236}">
                    <a16:creationId xmlns:a16="http://schemas.microsoft.com/office/drawing/2014/main" id="{99DCB1F8-F3F2-AB47-8423-5BC2BE57C539}"/>
                  </a:ext>
                </a:extLst>
              </p:cNvPr>
              <p:cNvGrpSpPr/>
              <p:nvPr/>
            </p:nvGrpSpPr>
            <p:grpSpPr>
              <a:xfrm>
                <a:off x="174924" y="533568"/>
                <a:ext cx="2806996" cy="730172"/>
                <a:chOff x="174924" y="533568"/>
                <a:chExt cx="2806996" cy="730172"/>
              </a:xfrm>
            </p:grpSpPr>
            <p:sp>
              <p:nvSpPr>
                <p:cNvPr id="35" name="矩形 34">
                  <a:extLst>
                    <a:ext uri="{FF2B5EF4-FFF2-40B4-BE49-F238E27FC236}">
                      <a16:creationId xmlns:a16="http://schemas.microsoft.com/office/drawing/2014/main" id="{E7C57486-8693-7E48-93B6-66326C02C911}"/>
                    </a:ext>
                  </a:extLst>
                </p:cNvPr>
                <p:cNvSpPr/>
                <p:nvPr/>
              </p:nvSpPr>
              <p:spPr>
                <a:xfrm>
                  <a:off x="174924" y="533568"/>
                  <a:ext cx="2806996" cy="730172"/>
                </a:xfrm>
                <a:prstGeom prst="rect">
                  <a:avLst/>
                </a:prstGeom>
                <a:solidFill>
                  <a:srgbClr val="383C57"/>
                </a:solidFill>
                <a:ln w="190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 sz="1600"/>
                </a:p>
              </p:txBody>
            </p:sp>
            <p:sp>
              <p:nvSpPr>
                <p:cNvPr id="36" name="文本框 35">
                  <a:extLst>
                    <a:ext uri="{FF2B5EF4-FFF2-40B4-BE49-F238E27FC236}">
                      <a16:creationId xmlns:a16="http://schemas.microsoft.com/office/drawing/2014/main" id="{4C04ADAB-E07F-EC49-A886-157828A724C3}"/>
                    </a:ext>
                  </a:extLst>
                </p:cNvPr>
                <p:cNvSpPr txBox="1"/>
                <p:nvPr/>
              </p:nvSpPr>
              <p:spPr>
                <a:xfrm>
                  <a:off x="1511517" y="729377"/>
                  <a:ext cx="984941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en-US" altLang="zh-CN" sz="1600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Device</a:t>
                  </a:r>
                  <a:endParaRPr kumimoji="1" lang="zh-CN" altLang="en-US" sz="16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cxnSp>
            <p:nvCxnSpPr>
              <p:cNvPr id="34" name="直线箭头连接符 33">
                <a:extLst>
                  <a:ext uri="{FF2B5EF4-FFF2-40B4-BE49-F238E27FC236}">
                    <a16:creationId xmlns:a16="http://schemas.microsoft.com/office/drawing/2014/main" id="{9FB4808B-5B21-9942-88EB-52604BCC091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78422" y="1412834"/>
                <a:ext cx="0" cy="4553251"/>
              </a:xfrm>
              <a:prstGeom prst="straightConnector1">
                <a:avLst/>
              </a:prstGeom>
              <a:ln w="25400">
                <a:solidFill>
                  <a:srgbClr val="737794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id="{71E0CD25-FEA2-BB4F-A011-DB922E00819D}"/>
                </a:ext>
              </a:extLst>
            </p:cNvPr>
            <p:cNvGrpSpPr/>
            <p:nvPr/>
          </p:nvGrpSpPr>
          <p:grpSpPr>
            <a:xfrm>
              <a:off x="6393633" y="735620"/>
              <a:ext cx="2806996" cy="5432517"/>
              <a:chOff x="3866570" y="765175"/>
              <a:chExt cx="2806996" cy="5432517"/>
            </a:xfrm>
          </p:grpSpPr>
          <p:grpSp>
            <p:nvGrpSpPr>
              <p:cNvPr id="8" name="组合 7">
                <a:extLst>
                  <a:ext uri="{FF2B5EF4-FFF2-40B4-BE49-F238E27FC236}">
                    <a16:creationId xmlns:a16="http://schemas.microsoft.com/office/drawing/2014/main" id="{69D9E05D-B086-B94F-A3B1-2A5E5FF12367}"/>
                  </a:ext>
                </a:extLst>
              </p:cNvPr>
              <p:cNvGrpSpPr/>
              <p:nvPr/>
            </p:nvGrpSpPr>
            <p:grpSpPr>
              <a:xfrm>
                <a:off x="3866570" y="765175"/>
                <a:ext cx="2806996" cy="730172"/>
                <a:chOff x="3907353" y="533568"/>
                <a:chExt cx="2806996" cy="730172"/>
              </a:xfrm>
            </p:grpSpPr>
            <p:sp>
              <p:nvSpPr>
                <p:cNvPr id="30" name="矩形 29">
                  <a:extLst>
                    <a:ext uri="{FF2B5EF4-FFF2-40B4-BE49-F238E27FC236}">
                      <a16:creationId xmlns:a16="http://schemas.microsoft.com/office/drawing/2014/main" id="{7A1FBE86-472C-0147-BAF7-2C84B4A86A6C}"/>
                    </a:ext>
                  </a:extLst>
                </p:cNvPr>
                <p:cNvSpPr/>
                <p:nvPr/>
              </p:nvSpPr>
              <p:spPr>
                <a:xfrm>
                  <a:off x="3907353" y="533568"/>
                  <a:ext cx="2806996" cy="730172"/>
                </a:xfrm>
                <a:prstGeom prst="rect">
                  <a:avLst/>
                </a:prstGeom>
                <a:solidFill>
                  <a:srgbClr val="383C57"/>
                </a:solidFill>
                <a:ln w="190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 sz="1600"/>
                </a:p>
              </p:txBody>
            </p:sp>
            <p:sp>
              <p:nvSpPr>
                <p:cNvPr id="31" name="文本框 30">
                  <a:extLst>
                    <a:ext uri="{FF2B5EF4-FFF2-40B4-BE49-F238E27FC236}">
                      <a16:creationId xmlns:a16="http://schemas.microsoft.com/office/drawing/2014/main" id="{A5D0FDBD-3E86-0943-AA7B-25DA3082AFAB}"/>
                    </a:ext>
                  </a:extLst>
                </p:cNvPr>
                <p:cNvSpPr txBox="1"/>
                <p:nvPr/>
              </p:nvSpPr>
              <p:spPr>
                <a:xfrm>
                  <a:off x="5127480" y="729377"/>
                  <a:ext cx="956845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en-US" altLang="zh-CN" sz="1600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IoT</a:t>
                  </a:r>
                  <a:r>
                    <a:rPr kumimoji="1" lang="zh-CN" altLang="en-US" sz="1600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 </a:t>
                  </a:r>
                  <a:r>
                    <a:rPr kumimoji="1" lang="en-US" altLang="zh-CN" sz="1600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Hub</a:t>
                  </a:r>
                  <a:endParaRPr kumimoji="1" lang="zh-CN" altLang="en-US" sz="16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pic>
              <p:nvPicPr>
                <p:cNvPr id="32" name="图形 31">
                  <a:extLst>
                    <a:ext uri="{FF2B5EF4-FFF2-40B4-BE49-F238E27FC236}">
                      <a16:creationId xmlns:a16="http://schemas.microsoft.com/office/drawing/2014/main" id="{4665A9C7-6EDB-CE4F-864D-08B18C14D8F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96DAC541-7B7A-43D3-8B79-37D633B846F1}">
                      <asvg:svgBlip xmlns=""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722433" y="771578"/>
                  <a:ext cx="324000" cy="249231"/>
                </a:xfrm>
                <a:prstGeom prst="rect">
                  <a:avLst/>
                </a:prstGeom>
              </p:spPr>
            </p:pic>
          </p:grpSp>
          <p:cxnSp>
            <p:nvCxnSpPr>
              <p:cNvPr id="9" name="直线箭头连接符 8">
                <a:extLst>
                  <a:ext uri="{FF2B5EF4-FFF2-40B4-BE49-F238E27FC236}">
                    <a16:creationId xmlns:a16="http://schemas.microsoft.com/office/drawing/2014/main" id="{C11F2184-B290-A742-AB6A-AF8BC03F7D0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70068" y="1644441"/>
                <a:ext cx="0" cy="4553251"/>
              </a:xfrm>
              <a:prstGeom prst="straightConnector1">
                <a:avLst/>
              </a:prstGeom>
              <a:ln w="25400">
                <a:solidFill>
                  <a:srgbClr val="737794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B64B8D35-67AC-224D-B0BD-70D25ED0C2E6}"/>
                </a:ext>
              </a:extLst>
            </p:cNvPr>
            <p:cNvSpPr/>
            <p:nvPr/>
          </p:nvSpPr>
          <p:spPr>
            <a:xfrm>
              <a:off x="119336" y="2528541"/>
              <a:ext cx="2810304" cy="734730"/>
            </a:xfrm>
            <a:prstGeom prst="rect">
              <a:avLst/>
            </a:prstGeom>
            <a:solidFill>
              <a:srgbClr val="F5F5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elvetica Light" panose="020B0403020202020204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9BB9E78C-A144-2F49-AA18-4E7E1E77415F}"/>
                </a:ext>
              </a:extLst>
            </p:cNvPr>
            <p:cNvSpPr txBox="1"/>
            <p:nvPr/>
          </p:nvSpPr>
          <p:spPr>
            <a:xfrm>
              <a:off x="400544" y="2761183"/>
              <a:ext cx="204363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b – </a:t>
              </a:r>
              <a:r>
                <a:rPr kumimoji="1" lang="zh-CN" altLang="en-US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预配</a:t>
              </a:r>
            </a:p>
          </p:txBody>
        </p:sp>
        <p:cxnSp>
          <p:nvCxnSpPr>
            <p:cNvPr id="13" name="直线箭头连接符 12">
              <a:extLst>
                <a:ext uri="{FF2B5EF4-FFF2-40B4-BE49-F238E27FC236}">
                  <a16:creationId xmlns:a16="http://schemas.microsoft.com/office/drawing/2014/main" id="{2BF35DB1-54E3-1942-BC94-7D4261C94A1C}"/>
                </a:ext>
              </a:extLst>
            </p:cNvPr>
            <p:cNvCxnSpPr>
              <a:cxnSpLocks/>
            </p:cNvCxnSpPr>
            <p:nvPr/>
          </p:nvCxnSpPr>
          <p:spPr>
            <a:xfrm>
              <a:off x="1526140" y="4942164"/>
              <a:ext cx="4774387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34874EB7-A677-4D49-95B3-F80542F67CCA}"/>
                </a:ext>
              </a:extLst>
            </p:cNvPr>
            <p:cNvSpPr txBox="1"/>
            <p:nvPr/>
          </p:nvSpPr>
          <p:spPr>
            <a:xfrm>
              <a:off x="3699253" y="4660775"/>
              <a:ext cx="124416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MQTT(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数据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)</a:t>
              </a:r>
              <a:endParaRPr kumimoji="1" lang="zh-CN" altLang="en-US" sz="1200" dirty="0">
                <a:solidFill>
                  <a:srgbClr val="5E628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0326B78D-0D72-234A-9F94-E4388E4C3634}"/>
                </a:ext>
              </a:extLst>
            </p:cNvPr>
            <p:cNvSpPr/>
            <p:nvPr/>
          </p:nvSpPr>
          <p:spPr>
            <a:xfrm>
              <a:off x="6393633" y="1837332"/>
              <a:ext cx="2806995" cy="731820"/>
            </a:xfrm>
            <a:prstGeom prst="rect">
              <a:avLst/>
            </a:prstGeom>
            <a:solidFill>
              <a:srgbClr val="F5F5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elvetica Light" panose="020B0403020202020204"/>
              </a:endParaRP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137F7980-AE6E-3041-8031-2C161A8EA80E}"/>
                </a:ext>
              </a:extLst>
            </p:cNvPr>
            <p:cNvSpPr txBox="1"/>
            <p:nvPr/>
          </p:nvSpPr>
          <p:spPr>
            <a:xfrm>
              <a:off x="6577592" y="2041103"/>
              <a:ext cx="204363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a – </a:t>
              </a:r>
              <a:r>
                <a:rPr kumimoji="1" lang="zh-CN" altLang="en-US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创建设备</a:t>
              </a: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78EFA971-4639-AB49-8638-00B32D70B00F}"/>
                </a:ext>
              </a:extLst>
            </p:cNvPr>
            <p:cNvSpPr/>
            <p:nvPr/>
          </p:nvSpPr>
          <p:spPr>
            <a:xfrm>
              <a:off x="119336" y="3929234"/>
              <a:ext cx="2810304" cy="706307"/>
            </a:xfrm>
            <a:prstGeom prst="rect">
              <a:avLst/>
            </a:prstGeom>
            <a:solidFill>
              <a:srgbClr val="F5F5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elvetica Light" panose="020B0403020202020204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BB2F666F-83FC-1742-8485-9206114B21C4}"/>
                </a:ext>
              </a:extLst>
            </p:cNvPr>
            <p:cNvSpPr txBox="1"/>
            <p:nvPr/>
          </p:nvSpPr>
          <p:spPr>
            <a:xfrm>
              <a:off x="400544" y="4129335"/>
              <a:ext cx="204363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d – </a:t>
              </a:r>
              <a:r>
                <a:rPr kumimoji="1" lang="zh-CN" altLang="en-US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设备数据</a:t>
              </a: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C05DEF14-4617-C540-9C88-DDEFADEAF3C2}"/>
                </a:ext>
              </a:extLst>
            </p:cNvPr>
            <p:cNvSpPr/>
            <p:nvPr/>
          </p:nvSpPr>
          <p:spPr>
            <a:xfrm>
              <a:off x="6393633" y="4576624"/>
              <a:ext cx="2806995" cy="727060"/>
            </a:xfrm>
            <a:prstGeom prst="rect">
              <a:avLst/>
            </a:prstGeom>
            <a:solidFill>
              <a:srgbClr val="F5F5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elvetica Light" panose="020B0403020202020204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5F523DC8-AB0B-4C46-9555-BB685096A722}"/>
                </a:ext>
              </a:extLst>
            </p:cNvPr>
            <p:cNvSpPr txBox="1"/>
            <p:nvPr/>
          </p:nvSpPr>
          <p:spPr>
            <a:xfrm>
              <a:off x="6573131" y="4783885"/>
              <a:ext cx="261849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e – </a:t>
              </a:r>
              <a:r>
                <a:rPr kumimoji="1" lang="zh-CN" altLang="en-US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配置或者控制信号</a:t>
              </a:r>
            </a:p>
          </p:txBody>
        </p:sp>
        <p:cxnSp>
          <p:nvCxnSpPr>
            <p:cNvPr id="23" name="直线箭头连接符 22">
              <a:extLst>
                <a:ext uri="{FF2B5EF4-FFF2-40B4-BE49-F238E27FC236}">
                  <a16:creationId xmlns:a16="http://schemas.microsoft.com/office/drawing/2014/main" id="{12F064AD-1F81-084F-997D-0A8D0E40AE9B}"/>
                </a:ext>
              </a:extLst>
            </p:cNvPr>
            <p:cNvCxnSpPr>
              <a:cxnSpLocks/>
            </p:cNvCxnSpPr>
            <p:nvPr/>
          </p:nvCxnSpPr>
          <p:spPr>
            <a:xfrm>
              <a:off x="3060167" y="4254023"/>
              <a:ext cx="4728905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E18E079A-E27B-9047-89E0-4D39BA903EA3}"/>
                </a:ext>
              </a:extLst>
            </p:cNvPr>
            <p:cNvSpPr txBox="1"/>
            <p:nvPr/>
          </p:nvSpPr>
          <p:spPr>
            <a:xfrm>
              <a:off x="4669587" y="3972975"/>
              <a:ext cx="129431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MQTT(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数据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)</a:t>
              </a:r>
              <a:endParaRPr kumimoji="1" lang="zh-CN" altLang="en-US" sz="1200" dirty="0">
                <a:solidFill>
                  <a:srgbClr val="5E628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38" name="矩形 37">
              <a:extLst>
                <a:ext uri="{FF2B5EF4-FFF2-40B4-BE49-F238E27FC236}">
                  <a16:creationId xmlns:a16="http://schemas.microsoft.com/office/drawing/2014/main" id="{27C9BBE3-60C0-DF48-B7C1-B1F71F6AD940}"/>
                </a:ext>
              </a:extLst>
            </p:cNvPr>
            <p:cNvSpPr/>
            <p:nvPr/>
          </p:nvSpPr>
          <p:spPr>
            <a:xfrm>
              <a:off x="119336" y="5287837"/>
              <a:ext cx="2810304" cy="747667"/>
            </a:xfrm>
            <a:prstGeom prst="rect">
              <a:avLst/>
            </a:prstGeom>
            <a:solidFill>
              <a:srgbClr val="F5F5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elvetica Light" panose="020B0403020202020204"/>
              </a:endParaRP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5B96218B-3AFB-DF40-BC8F-3A792980A8A6}"/>
                </a:ext>
              </a:extLst>
            </p:cNvPr>
            <p:cNvSpPr txBox="1"/>
            <p:nvPr/>
          </p:nvSpPr>
          <p:spPr>
            <a:xfrm>
              <a:off x="400542" y="5497487"/>
              <a:ext cx="204363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f – </a:t>
              </a:r>
              <a:r>
                <a:rPr kumimoji="1" lang="zh-CN" altLang="en-US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执行命令</a:t>
              </a:r>
            </a:p>
          </p:txBody>
        </p: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5214418B-0538-1C4D-85C2-6181FD107186}"/>
                </a:ext>
              </a:extLst>
            </p:cNvPr>
            <p:cNvSpPr/>
            <p:nvPr/>
          </p:nvSpPr>
          <p:spPr>
            <a:xfrm>
              <a:off x="6393633" y="3154269"/>
              <a:ext cx="2806995" cy="731820"/>
            </a:xfrm>
            <a:prstGeom prst="rect">
              <a:avLst/>
            </a:prstGeom>
            <a:solidFill>
              <a:srgbClr val="F5F5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elvetica Light" panose="020B0403020202020204"/>
              </a:endParaRPr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9D18769B-4F16-6342-BD10-161A2183731A}"/>
                </a:ext>
              </a:extLst>
            </p:cNvPr>
            <p:cNvSpPr txBox="1"/>
            <p:nvPr/>
          </p:nvSpPr>
          <p:spPr>
            <a:xfrm>
              <a:off x="6577592" y="3387582"/>
              <a:ext cx="204363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c – </a:t>
              </a:r>
              <a:r>
                <a:rPr kumimoji="1" lang="zh-CN" altLang="en-US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验证设备</a:t>
              </a:r>
            </a:p>
          </p:txBody>
        </p:sp>
        <p:cxnSp>
          <p:nvCxnSpPr>
            <p:cNvPr id="42" name="直线箭头连接符 41">
              <a:extLst>
                <a:ext uri="{FF2B5EF4-FFF2-40B4-BE49-F238E27FC236}">
                  <a16:creationId xmlns:a16="http://schemas.microsoft.com/office/drawing/2014/main" id="{90186B32-8127-D547-85F8-397BF1A9191D}"/>
                </a:ext>
              </a:extLst>
            </p:cNvPr>
            <p:cNvCxnSpPr>
              <a:cxnSpLocks/>
            </p:cNvCxnSpPr>
            <p:nvPr/>
          </p:nvCxnSpPr>
          <p:spPr>
            <a:xfrm>
              <a:off x="1547073" y="2203155"/>
              <a:ext cx="4753454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BEBFB099-7A9E-8745-98F8-1E22049422F0}"/>
                </a:ext>
              </a:extLst>
            </p:cNvPr>
            <p:cNvSpPr txBox="1"/>
            <p:nvPr/>
          </p:nvSpPr>
          <p:spPr>
            <a:xfrm>
              <a:off x="3677922" y="1933986"/>
              <a:ext cx="122883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钥匙和密码</a:t>
              </a:r>
            </a:p>
          </p:txBody>
        </p:sp>
        <p:cxnSp>
          <p:nvCxnSpPr>
            <p:cNvPr id="44" name="直线箭头连接符 43">
              <a:extLst>
                <a:ext uri="{FF2B5EF4-FFF2-40B4-BE49-F238E27FC236}">
                  <a16:creationId xmlns:a16="http://schemas.microsoft.com/office/drawing/2014/main" id="{78B051E0-A8F4-2B41-BFCC-311BA63C8AAB}"/>
                </a:ext>
              </a:extLst>
            </p:cNvPr>
            <p:cNvCxnSpPr>
              <a:cxnSpLocks/>
            </p:cNvCxnSpPr>
            <p:nvPr/>
          </p:nvCxnSpPr>
          <p:spPr>
            <a:xfrm>
              <a:off x="3060167" y="2871989"/>
              <a:ext cx="4736964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0F4141B2-D207-1444-A5DC-D164B01A1687}"/>
                </a:ext>
              </a:extLst>
            </p:cNvPr>
            <p:cNvSpPr txBox="1"/>
            <p:nvPr/>
          </p:nvSpPr>
          <p:spPr>
            <a:xfrm>
              <a:off x="3603987" y="2558920"/>
              <a:ext cx="3604726" cy="3213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2040"/>
                </a:lnSpc>
              </a:pPr>
              <a:r>
                <a:rPr kumimoji="1" lang="zh-CN" altLang="en-US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登录。</a:t>
              </a:r>
              <a:r>
                <a:rPr kumimoji="1" lang="zh-CN" altLang="en-US" sz="10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三元组</a:t>
              </a:r>
              <a:r>
                <a:rPr kumimoji="1" lang="en-US" altLang="zh-CN" sz="1000" dirty="0" err="1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productKey</a:t>
              </a:r>
              <a:r>
                <a:rPr kumimoji="1" lang="en-US" altLang="zh-CN" sz="10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,</a:t>
              </a:r>
              <a:r>
                <a:rPr kumimoji="1" lang="zh-CN" altLang="en-US" sz="10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 </a:t>
              </a:r>
              <a:r>
                <a:rPr kumimoji="1" lang="en-US" altLang="zh-CN" sz="1000" dirty="0" err="1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deviceKey</a:t>
              </a:r>
              <a:r>
                <a:rPr kumimoji="1" lang="en-US" altLang="zh-CN" sz="10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,</a:t>
              </a:r>
              <a:r>
                <a:rPr kumimoji="1" lang="zh-CN" altLang="en-US" sz="10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 </a:t>
              </a:r>
              <a:r>
                <a:rPr kumimoji="1" lang="en-US" altLang="zh-CN" sz="1000" dirty="0" err="1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deviceSecret</a:t>
              </a:r>
              <a:endParaRPr kumimoji="1" lang="zh-CN" altLang="en-US" sz="1000" dirty="0">
                <a:solidFill>
                  <a:srgbClr val="5E628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cxnSp>
          <p:nvCxnSpPr>
            <p:cNvPr id="46" name="直线箭头连接符 45">
              <a:extLst>
                <a:ext uri="{FF2B5EF4-FFF2-40B4-BE49-F238E27FC236}">
                  <a16:creationId xmlns:a16="http://schemas.microsoft.com/office/drawing/2014/main" id="{18762B54-564B-FE41-985E-91EF1B6F0849}"/>
                </a:ext>
              </a:extLst>
            </p:cNvPr>
            <p:cNvCxnSpPr>
              <a:cxnSpLocks/>
            </p:cNvCxnSpPr>
            <p:nvPr/>
          </p:nvCxnSpPr>
          <p:spPr>
            <a:xfrm>
              <a:off x="1547073" y="3541471"/>
              <a:ext cx="4753454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B06F74EC-BD29-A94B-AB2C-91CF82544F30}"/>
                </a:ext>
              </a:extLst>
            </p:cNvPr>
            <p:cNvSpPr txBox="1"/>
            <p:nvPr/>
          </p:nvSpPr>
          <p:spPr>
            <a:xfrm>
              <a:off x="3809108" y="3272060"/>
              <a:ext cx="9691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成功</a:t>
              </a:r>
            </a:p>
          </p:txBody>
        </p:sp>
        <p:pic>
          <p:nvPicPr>
            <p:cNvPr id="49" name="图形 48">
              <a:extLst>
                <a:ext uri="{FF2B5EF4-FFF2-40B4-BE49-F238E27FC236}">
                  <a16:creationId xmlns:a16="http://schemas.microsoft.com/office/drawing/2014/main" id="{1E108C0A-83A5-F140-8B6D-84ADCB37E0C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=""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036030" y="951173"/>
              <a:ext cx="331277" cy="2760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259639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>
            <a:extLst>
              <a:ext uri="{FF2B5EF4-FFF2-40B4-BE49-F238E27FC236}">
                <a16:creationId xmlns:a16="http://schemas.microsoft.com/office/drawing/2014/main" id="{78B37C4C-7DF8-E44B-B18F-447FBECC8E05}"/>
              </a:ext>
            </a:extLst>
          </p:cNvPr>
          <p:cNvSpPr txBox="1"/>
          <p:nvPr/>
        </p:nvSpPr>
        <p:spPr>
          <a:xfrm>
            <a:off x="337781" y="189781"/>
            <a:ext cx="2592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trike="sngStrike" dirty="0"/>
              <a:t>connection_scenario_2.2</a:t>
            </a:r>
            <a:endParaRPr kumimoji="1" lang="zh-CN" altLang="en-US" strike="sngStrike" dirty="0"/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FC2630A8-0886-8B46-B1DC-E6E3A0563AF9}"/>
              </a:ext>
            </a:extLst>
          </p:cNvPr>
          <p:cNvGrpSpPr/>
          <p:nvPr/>
        </p:nvGrpSpPr>
        <p:grpSpPr>
          <a:xfrm>
            <a:off x="-168696" y="2420888"/>
            <a:ext cx="14646095" cy="1138485"/>
            <a:chOff x="-1930234" y="4702465"/>
            <a:chExt cx="14646095" cy="1138485"/>
          </a:xfrm>
        </p:grpSpPr>
        <p:pic>
          <p:nvPicPr>
            <p:cNvPr id="25" name="图形 89">
              <a:extLst>
                <a:ext uri="{FF2B5EF4-FFF2-40B4-BE49-F238E27FC236}">
                  <a16:creationId xmlns:a16="http://schemas.microsoft.com/office/drawing/2014/main" id="{14C9F967-3CE4-664B-97A9-77D83EFCA5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530384" y="4702465"/>
              <a:ext cx="310711" cy="310711"/>
            </a:xfrm>
            <a:prstGeom prst="rect">
              <a:avLst/>
            </a:prstGeom>
          </p:spPr>
        </p:pic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EDC71B1F-85DA-5945-86FD-04976BEA2FF0}"/>
                </a:ext>
              </a:extLst>
            </p:cNvPr>
            <p:cNvSpPr/>
            <p:nvPr/>
          </p:nvSpPr>
          <p:spPr>
            <a:xfrm>
              <a:off x="-1364441" y="4828853"/>
              <a:ext cx="2041826" cy="1008000"/>
            </a:xfrm>
            <a:prstGeom prst="rect">
              <a:avLst/>
            </a:prstGeom>
            <a:noFill/>
            <a:ln w="12700">
              <a:solidFill>
                <a:srgbClr val="A2A5B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sp>
          <p:nvSpPr>
            <p:cNvPr id="38" name="矩形 37">
              <a:extLst>
                <a:ext uri="{FF2B5EF4-FFF2-40B4-BE49-F238E27FC236}">
                  <a16:creationId xmlns:a16="http://schemas.microsoft.com/office/drawing/2014/main" id="{501C25B6-B9E3-7040-BFC1-AA52B15D1FD3}"/>
                </a:ext>
              </a:extLst>
            </p:cNvPr>
            <p:cNvSpPr/>
            <p:nvPr/>
          </p:nvSpPr>
          <p:spPr>
            <a:xfrm>
              <a:off x="2719935" y="4828853"/>
              <a:ext cx="2041826" cy="1008000"/>
            </a:xfrm>
            <a:prstGeom prst="rect">
              <a:avLst/>
            </a:prstGeom>
            <a:solidFill>
              <a:srgbClr val="F5F5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586056DD-3F62-8447-9480-A92C10133A4B}"/>
                </a:ext>
              </a:extLst>
            </p:cNvPr>
            <p:cNvSpPr txBox="1"/>
            <p:nvPr/>
          </p:nvSpPr>
          <p:spPr>
            <a:xfrm>
              <a:off x="2978566" y="5085184"/>
              <a:ext cx="152456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1400" dirty="0">
                  <a:solidFill>
                    <a:srgbClr val="383B55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rPr>
                <a:t>设备注册</a:t>
              </a:r>
              <a:endParaRPr kumimoji="1" lang="en-US" altLang="zh-CN" sz="1400" dirty="0">
                <a:solidFill>
                  <a:srgbClr val="383B55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  <a:p>
              <a:pPr algn="ctr"/>
              <a:r>
                <a:rPr kumimoji="1" lang="zh-CN" altLang="en-US" sz="1400" dirty="0">
                  <a:solidFill>
                    <a:srgbClr val="383B55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rPr>
                <a:t>（静态）</a:t>
              </a:r>
            </a:p>
          </p:txBody>
        </p:sp>
        <p:cxnSp>
          <p:nvCxnSpPr>
            <p:cNvPr id="40" name="直线箭头连接符 39">
              <a:extLst>
                <a:ext uri="{FF2B5EF4-FFF2-40B4-BE49-F238E27FC236}">
                  <a16:creationId xmlns:a16="http://schemas.microsoft.com/office/drawing/2014/main" id="{C7183999-3DA0-2048-B641-9AB5F46E52AE}"/>
                </a:ext>
              </a:extLst>
            </p:cNvPr>
            <p:cNvCxnSpPr>
              <a:cxnSpLocks/>
            </p:cNvCxnSpPr>
            <p:nvPr/>
          </p:nvCxnSpPr>
          <p:spPr>
            <a:xfrm>
              <a:off x="902703" y="5333729"/>
              <a:ext cx="1520889" cy="0"/>
            </a:xfrm>
            <a:prstGeom prst="straightConnector1">
              <a:avLst/>
            </a:prstGeom>
            <a:ln w="25400">
              <a:solidFill>
                <a:srgbClr val="A2A5B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DCBD41DB-8DAA-F84C-A279-7BC9DBF8B147}"/>
                </a:ext>
              </a:extLst>
            </p:cNvPr>
            <p:cNvSpPr txBox="1"/>
            <p:nvPr/>
          </p:nvSpPr>
          <p:spPr>
            <a:xfrm>
              <a:off x="-1332880" y="5170565"/>
              <a:ext cx="1861425" cy="3245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80"/>
                </a:lnSpc>
              </a:pPr>
              <a:r>
                <a:rPr kumimoji="1" lang="zh-CN" altLang="en-US" sz="1400" dirty="0">
                  <a:solidFill>
                    <a:srgbClr val="383B55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rPr>
                <a:t>设备</a:t>
              </a:r>
            </a:p>
          </p:txBody>
        </p:sp>
        <p:sp>
          <p:nvSpPr>
            <p:cNvPr id="48" name="矩形 47">
              <a:extLst>
                <a:ext uri="{FF2B5EF4-FFF2-40B4-BE49-F238E27FC236}">
                  <a16:creationId xmlns:a16="http://schemas.microsoft.com/office/drawing/2014/main" id="{BC59DE0B-CC12-9A4A-8F16-EFA6B76DB2BC}"/>
                </a:ext>
              </a:extLst>
            </p:cNvPr>
            <p:cNvSpPr/>
            <p:nvPr/>
          </p:nvSpPr>
          <p:spPr>
            <a:xfrm>
              <a:off x="6696985" y="4828853"/>
              <a:ext cx="2041826" cy="1008000"/>
            </a:xfrm>
            <a:prstGeom prst="rect">
              <a:avLst/>
            </a:prstGeom>
            <a:solidFill>
              <a:srgbClr val="F5F5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899EF571-35E2-B74D-A3EF-6E5464E1CE9D}"/>
                </a:ext>
              </a:extLst>
            </p:cNvPr>
            <p:cNvSpPr txBox="1"/>
            <p:nvPr/>
          </p:nvSpPr>
          <p:spPr>
            <a:xfrm>
              <a:off x="7047225" y="5169730"/>
              <a:ext cx="134134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1400" dirty="0">
                  <a:solidFill>
                    <a:srgbClr val="383B55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rPr>
                <a:t>设备上线</a:t>
              </a:r>
            </a:p>
          </p:txBody>
        </p:sp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C05B68A7-7E1A-5146-A5F4-D56380A12020}"/>
                </a:ext>
              </a:extLst>
            </p:cNvPr>
            <p:cNvSpPr/>
            <p:nvPr/>
          </p:nvSpPr>
          <p:spPr>
            <a:xfrm>
              <a:off x="10674035" y="4832950"/>
              <a:ext cx="2041826" cy="1008000"/>
            </a:xfrm>
            <a:prstGeom prst="rect">
              <a:avLst/>
            </a:prstGeom>
            <a:solidFill>
              <a:srgbClr val="F5F5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sp>
          <p:nvSpPr>
            <p:cNvPr id="52" name="文本框 51">
              <a:extLst>
                <a:ext uri="{FF2B5EF4-FFF2-40B4-BE49-F238E27FC236}">
                  <a16:creationId xmlns:a16="http://schemas.microsoft.com/office/drawing/2014/main" id="{5F1BDE43-B522-D140-84CA-0B7F685F4A78}"/>
                </a:ext>
              </a:extLst>
            </p:cNvPr>
            <p:cNvSpPr txBox="1"/>
            <p:nvPr/>
          </p:nvSpPr>
          <p:spPr>
            <a:xfrm>
              <a:off x="11024275" y="5173827"/>
              <a:ext cx="134134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1400" dirty="0">
                  <a:solidFill>
                    <a:srgbClr val="383B55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rPr>
                <a:t>上报数据</a:t>
              </a:r>
            </a:p>
          </p:txBody>
        </p:sp>
        <p:sp>
          <p:nvSpPr>
            <p:cNvPr id="57" name="文本框 56">
              <a:extLst>
                <a:ext uri="{FF2B5EF4-FFF2-40B4-BE49-F238E27FC236}">
                  <a16:creationId xmlns:a16="http://schemas.microsoft.com/office/drawing/2014/main" id="{BFF05CFA-12C9-CB4E-8F1E-28F6DD6AF522}"/>
                </a:ext>
              </a:extLst>
            </p:cNvPr>
            <p:cNvSpPr txBox="1"/>
            <p:nvPr/>
          </p:nvSpPr>
          <p:spPr>
            <a:xfrm>
              <a:off x="1038999" y="5017698"/>
              <a:ext cx="126188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200" dirty="0">
                  <a:solidFill>
                    <a:srgbClr val="5E6280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rPr>
                <a:t>上报设备三元组</a:t>
              </a:r>
              <a:endParaRPr kumimoji="1" lang="en-US" altLang="zh-CN" sz="1200" dirty="0">
                <a:solidFill>
                  <a:srgbClr val="5E6280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EA021B06-E4B0-2240-B040-A5805480FDB7}"/>
                </a:ext>
              </a:extLst>
            </p:cNvPr>
            <p:cNvGrpSpPr/>
            <p:nvPr/>
          </p:nvGrpSpPr>
          <p:grpSpPr>
            <a:xfrm>
              <a:off x="-1930234" y="5200508"/>
              <a:ext cx="423514" cy="276999"/>
              <a:chOff x="3772673" y="5034057"/>
              <a:chExt cx="423514" cy="276999"/>
            </a:xfrm>
          </p:grpSpPr>
          <p:pic>
            <p:nvPicPr>
              <p:cNvPr id="30" name="图形 29">
                <a:extLst>
                  <a:ext uri="{FF2B5EF4-FFF2-40B4-BE49-F238E27FC236}">
                    <a16:creationId xmlns:a16="http://schemas.microsoft.com/office/drawing/2014/main" id="{EC8B2E00-1A89-D548-9969-784151B1ACC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=""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3837224" y="5034256"/>
                <a:ext cx="300579" cy="273742"/>
              </a:xfrm>
              <a:prstGeom prst="rect">
                <a:avLst/>
              </a:prstGeom>
            </p:spPr>
          </p:pic>
          <p:sp>
            <p:nvSpPr>
              <p:cNvPr id="31" name="文本框 30">
                <a:extLst>
                  <a:ext uri="{FF2B5EF4-FFF2-40B4-BE49-F238E27FC236}">
                    <a16:creationId xmlns:a16="http://schemas.microsoft.com/office/drawing/2014/main" id="{CA00FBAF-C054-B243-BAC2-3F928089E9F3}"/>
                  </a:ext>
                </a:extLst>
              </p:cNvPr>
              <p:cNvSpPr txBox="1"/>
              <p:nvPr/>
            </p:nvSpPr>
            <p:spPr>
              <a:xfrm>
                <a:off x="3772673" y="5034057"/>
                <a:ext cx="423514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CN" sz="1200" dirty="0">
                    <a:solidFill>
                      <a:schemeClr val="bg1"/>
                    </a:solidFill>
                    <a:latin typeface="Hiragino Sans GB W3" panose="020B0300000000000000" pitchFamily="34" charset="-128"/>
                    <a:ea typeface="Hiragino Sans GB W3" panose="020B0300000000000000" pitchFamily="34" charset="-128"/>
                  </a:rPr>
                  <a:t>1.1</a:t>
                </a:r>
                <a:endParaRPr kumimoji="1" lang="zh-CN" altLang="en-US" sz="1200" dirty="0">
                  <a:solidFill>
                    <a:schemeClr val="bg1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endParaRPr>
              </a:p>
            </p:txBody>
          </p:sp>
        </p:grpSp>
        <p:cxnSp>
          <p:nvCxnSpPr>
            <p:cNvPr id="71" name="直线箭头连接符 70">
              <a:extLst>
                <a:ext uri="{FF2B5EF4-FFF2-40B4-BE49-F238E27FC236}">
                  <a16:creationId xmlns:a16="http://schemas.microsoft.com/office/drawing/2014/main" id="{CA6E135B-334D-DB45-B548-6CEA913A8EFB}"/>
                </a:ext>
              </a:extLst>
            </p:cNvPr>
            <p:cNvCxnSpPr>
              <a:cxnSpLocks/>
            </p:cNvCxnSpPr>
            <p:nvPr/>
          </p:nvCxnSpPr>
          <p:spPr>
            <a:xfrm>
              <a:off x="4943872" y="5333729"/>
              <a:ext cx="1520889" cy="0"/>
            </a:xfrm>
            <a:prstGeom prst="straightConnector1">
              <a:avLst/>
            </a:prstGeom>
            <a:ln w="25400">
              <a:solidFill>
                <a:srgbClr val="A2A5B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线箭头连接符 71">
              <a:extLst>
                <a:ext uri="{FF2B5EF4-FFF2-40B4-BE49-F238E27FC236}">
                  <a16:creationId xmlns:a16="http://schemas.microsoft.com/office/drawing/2014/main" id="{0E7F1BEB-80AA-994A-A6E0-817BA6A4DDF8}"/>
                </a:ext>
              </a:extLst>
            </p:cNvPr>
            <p:cNvCxnSpPr>
              <a:cxnSpLocks/>
            </p:cNvCxnSpPr>
            <p:nvPr/>
          </p:nvCxnSpPr>
          <p:spPr>
            <a:xfrm>
              <a:off x="8925438" y="5333729"/>
              <a:ext cx="1520889" cy="0"/>
            </a:xfrm>
            <a:prstGeom prst="straightConnector1">
              <a:avLst/>
            </a:prstGeom>
            <a:ln w="25400">
              <a:solidFill>
                <a:srgbClr val="A2A5B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9BF47896-6023-7B4C-BD00-78061D10B71C}"/>
              </a:ext>
            </a:extLst>
          </p:cNvPr>
          <p:cNvSpPr txBox="1"/>
          <p:nvPr/>
        </p:nvSpPr>
        <p:spPr>
          <a:xfrm>
            <a:off x="3492708" y="374754"/>
            <a:ext cx="25923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connection_scenario_1.1</a:t>
            </a:r>
            <a:endParaRPr kumimoji="1" lang="zh-CN" altLang="en-US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83678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文本框 28">
            <a:extLst>
              <a:ext uri="{FF2B5EF4-FFF2-40B4-BE49-F238E27FC236}">
                <a16:creationId xmlns:a16="http://schemas.microsoft.com/office/drawing/2014/main" id="{D41D91BD-F293-F940-A693-54E7F2DAD90C}"/>
              </a:ext>
            </a:extLst>
          </p:cNvPr>
          <p:cNvSpPr txBox="1"/>
          <p:nvPr/>
        </p:nvSpPr>
        <p:spPr>
          <a:xfrm>
            <a:off x="263537" y="88301"/>
            <a:ext cx="2592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trike="sngStrike" dirty="0"/>
              <a:t>connection_scenario_2.3</a:t>
            </a:r>
            <a:endParaRPr kumimoji="1" lang="zh-CN" altLang="en-US" strike="sngStrike" dirty="0"/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B18705B9-B7A6-DC40-BB94-7091EDCE9336}"/>
              </a:ext>
            </a:extLst>
          </p:cNvPr>
          <p:cNvGrpSpPr/>
          <p:nvPr/>
        </p:nvGrpSpPr>
        <p:grpSpPr>
          <a:xfrm>
            <a:off x="-1608856" y="2132856"/>
            <a:ext cx="14646095" cy="1369173"/>
            <a:chOff x="-1539692" y="692696"/>
            <a:chExt cx="14646095" cy="1369173"/>
          </a:xfrm>
        </p:grpSpPr>
        <p:sp>
          <p:nvSpPr>
            <p:cNvPr id="62" name="文本框 61">
              <a:extLst>
                <a:ext uri="{FF2B5EF4-FFF2-40B4-BE49-F238E27FC236}">
                  <a16:creationId xmlns:a16="http://schemas.microsoft.com/office/drawing/2014/main" id="{72FA4A94-1B1B-224C-9FFD-2743BD5E6D6B}"/>
                </a:ext>
              </a:extLst>
            </p:cNvPr>
            <p:cNvSpPr txBox="1"/>
            <p:nvPr/>
          </p:nvSpPr>
          <p:spPr>
            <a:xfrm>
              <a:off x="5361577" y="1007735"/>
              <a:ext cx="1672209" cy="5770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28600" indent="-228600">
                <a:buAutoNum type="arabicPeriod"/>
              </a:pPr>
              <a:r>
                <a:rPr kumimoji="1" lang="en-US" altLang="zh-CN" sz="1050" dirty="0">
                  <a:solidFill>
                    <a:srgbClr val="5E6280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rPr>
                <a:t>IoT</a:t>
              </a:r>
              <a:r>
                <a:rPr kumimoji="1" lang="zh-CN" altLang="en-US" sz="1050" dirty="0">
                  <a:solidFill>
                    <a:srgbClr val="5E6280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rPr>
                <a:t> </a:t>
              </a:r>
              <a:r>
                <a:rPr kumimoji="1" lang="en-US" altLang="zh-CN" sz="1050" dirty="0">
                  <a:solidFill>
                    <a:srgbClr val="5E6280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rPr>
                <a:t>Hub</a:t>
              </a:r>
              <a:r>
                <a:rPr kumimoji="1" lang="zh-CN" altLang="en-US" sz="1050" dirty="0">
                  <a:solidFill>
                    <a:srgbClr val="5E6280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rPr>
                <a:t>仅返回一次</a:t>
              </a:r>
              <a:r>
                <a:rPr kumimoji="1" lang="en-US" altLang="zh-CN" sz="1050" dirty="0" err="1">
                  <a:solidFill>
                    <a:srgbClr val="FFC000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rPr>
                <a:t>deviceSecret</a:t>
              </a:r>
              <a:endParaRPr kumimoji="1" lang="en-US" altLang="zh-CN" sz="1050" dirty="0">
                <a:solidFill>
                  <a:srgbClr val="FFC000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  <a:p>
              <a:pPr marL="228600" indent="-228600">
                <a:buAutoNum type="arabicPeriod"/>
              </a:pPr>
              <a:r>
                <a:rPr kumimoji="1" lang="zh-CN" altLang="en-US" sz="1050" dirty="0">
                  <a:solidFill>
                    <a:srgbClr val="5E6280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rPr>
                <a:t>设备上报三元组</a:t>
              </a:r>
              <a:endParaRPr kumimoji="1" lang="en-US" altLang="zh-CN" sz="1050" dirty="0">
                <a:solidFill>
                  <a:srgbClr val="5E6280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1DAA72F8-EC94-7340-88A0-3D251FF4E0CF}"/>
                </a:ext>
              </a:extLst>
            </p:cNvPr>
            <p:cNvGrpSpPr/>
            <p:nvPr/>
          </p:nvGrpSpPr>
          <p:grpSpPr>
            <a:xfrm>
              <a:off x="-1539692" y="692696"/>
              <a:ext cx="14646095" cy="1369173"/>
              <a:chOff x="-1539692" y="692696"/>
              <a:chExt cx="14646095" cy="1369173"/>
            </a:xfrm>
          </p:grpSpPr>
          <p:pic>
            <p:nvPicPr>
              <p:cNvPr id="23" name="图形 26">
                <a:extLst>
                  <a:ext uri="{FF2B5EF4-FFF2-40B4-BE49-F238E27FC236}">
                    <a16:creationId xmlns:a16="http://schemas.microsoft.com/office/drawing/2014/main" id="{65DC14AD-2DEB-484F-9ED8-BB470045515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=""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942544" y="697729"/>
                <a:ext cx="250538" cy="300645"/>
              </a:xfrm>
              <a:prstGeom prst="rect">
                <a:avLst/>
              </a:prstGeom>
            </p:spPr>
          </p:pic>
          <p:pic>
            <p:nvPicPr>
              <p:cNvPr id="74" name="图形 89">
                <a:extLst>
                  <a:ext uri="{FF2B5EF4-FFF2-40B4-BE49-F238E27FC236}">
                    <a16:creationId xmlns:a16="http://schemas.microsoft.com/office/drawing/2014/main" id="{78B694B2-11DC-964C-A829-811E57753CB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=""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5939502" y="692696"/>
                <a:ext cx="310711" cy="310711"/>
              </a:xfrm>
              <a:prstGeom prst="rect">
                <a:avLst/>
              </a:prstGeom>
            </p:spPr>
          </p:pic>
          <p:sp>
            <p:nvSpPr>
              <p:cNvPr id="75" name="矩形 74">
                <a:extLst>
                  <a:ext uri="{FF2B5EF4-FFF2-40B4-BE49-F238E27FC236}">
                    <a16:creationId xmlns:a16="http://schemas.microsoft.com/office/drawing/2014/main" id="{8454ABEB-7D80-2C4D-B1EA-20E824538FC4}"/>
                  </a:ext>
                </a:extLst>
              </p:cNvPr>
              <p:cNvSpPr/>
              <p:nvPr/>
            </p:nvSpPr>
            <p:spPr>
              <a:xfrm>
                <a:off x="-973899" y="1049772"/>
                <a:ext cx="2041826" cy="1008000"/>
              </a:xfrm>
              <a:prstGeom prst="rect">
                <a:avLst/>
              </a:prstGeom>
              <a:noFill/>
              <a:ln w="12700">
                <a:solidFill>
                  <a:srgbClr val="A2A5B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600">
                  <a:latin typeface="Hiragino Sans GB W3" panose="020B0300000000000000" pitchFamily="34" charset="-128"/>
                  <a:ea typeface="Hiragino Sans GB W3" panose="020B0300000000000000" pitchFamily="34" charset="-128"/>
                </a:endParaRPr>
              </a:p>
            </p:txBody>
          </p:sp>
          <p:sp>
            <p:nvSpPr>
              <p:cNvPr id="76" name="矩形 75">
                <a:extLst>
                  <a:ext uri="{FF2B5EF4-FFF2-40B4-BE49-F238E27FC236}">
                    <a16:creationId xmlns:a16="http://schemas.microsoft.com/office/drawing/2014/main" id="{25176360-E4D8-D84A-8D6C-6B07673C3493}"/>
                  </a:ext>
                </a:extLst>
              </p:cNvPr>
              <p:cNvSpPr/>
              <p:nvPr/>
            </p:nvSpPr>
            <p:spPr>
              <a:xfrm>
                <a:off x="3110477" y="1049772"/>
                <a:ext cx="2041826" cy="1008000"/>
              </a:xfrm>
              <a:prstGeom prst="rect">
                <a:avLst/>
              </a:prstGeom>
              <a:solidFill>
                <a:srgbClr val="F5F5FA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600">
                  <a:latin typeface="Hiragino Sans GB W3" panose="020B0300000000000000" pitchFamily="34" charset="-128"/>
                  <a:ea typeface="Hiragino Sans GB W3" panose="020B0300000000000000" pitchFamily="34" charset="-128"/>
                </a:endParaRPr>
              </a:p>
            </p:txBody>
          </p:sp>
          <p:sp>
            <p:nvSpPr>
              <p:cNvPr id="77" name="文本框 76">
                <a:extLst>
                  <a:ext uri="{FF2B5EF4-FFF2-40B4-BE49-F238E27FC236}">
                    <a16:creationId xmlns:a16="http://schemas.microsoft.com/office/drawing/2014/main" id="{7F0E3F01-9F8D-594A-B0C7-5A0BF38E8F50}"/>
                  </a:ext>
                </a:extLst>
              </p:cNvPr>
              <p:cNvSpPr txBox="1"/>
              <p:nvPr/>
            </p:nvSpPr>
            <p:spPr>
              <a:xfrm>
                <a:off x="3369108" y="1306103"/>
                <a:ext cx="152456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400" dirty="0">
                    <a:solidFill>
                      <a:srgbClr val="383B55"/>
                    </a:solidFill>
                    <a:latin typeface="Hiragino Sans GB W3" panose="020B0300000000000000" pitchFamily="34" charset="-128"/>
                    <a:ea typeface="Hiragino Sans GB W3" panose="020B0300000000000000" pitchFamily="34" charset="-128"/>
                  </a:rPr>
                  <a:t>设备注册</a:t>
                </a:r>
                <a:endParaRPr kumimoji="1" lang="en-US" altLang="zh-CN" sz="1400" dirty="0">
                  <a:solidFill>
                    <a:srgbClr val="383B55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endParaRPr>
              </a:p>
              <a:p>
                <a:pPr algn="ctr"/>
                <a:r>
                  <a:rPr kumimoji="1" lang="zh-CN" altLang="en-US" sz="1400" dirty="0">
                    <a:solidFill>
                      <a:srgbClr val="383B55"/>
                    </a:solidFill>
                    <a:latin typeface="Hiragino Sans GB W3" panose="020B0300000000000000" pitchFamily="34" charset="-128"/>
                    <a:ea typeface="Hiragino Sans GB W3" panose="020B0300000000000000" pitchFamily="34" charset="-128"/>
                  </a:rPr>
                  <a:t>（动态）</a:t>
                </a:r>
              </a:p>
            </p:txBody>
          </p:sp>
          <p:cxnSp>
            <p:nvCxnSpPr>
              <p:cNvPr id="78" name="直线箭头连接符 77">
                <a:extLst>
                  <a:ext uri="{FF2B5EF4-FFF2-40B4-BE49-F238E27FC236}">
                    <a16:creationId xmlns:a16="http://schemas.microsoft.com/office/drawing/2014/main" id="{C1F3F66F-A900-7C48-991B-9564A82CE1D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93245" y="1554648"/>
                <a:ext cx="1520889" cy="0"/>
              </a:xfrm>
              <a:prstGeom prst="straightConnector1">
                <a:avLst/>
              </a:prstGeom>
              <a:ln w="25400">
                <a:solidFill>
                  <a:srgbClr val="A2A5B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9" name="文本框 78">
                <a:extLst>
                  <a:ext uri="{FF2B5EF4-FFF2-40B4-BE49-F238E27FC236}">
                    <a16:creationId xmlns:a16="http://schemas.microsoft.com/office/drawing/2014/main" id="{D01F0984-D5CC-D442-B261-06EF44FFEC2F}"/>
                  </a:ext>
                </a:extLst>
              </p:cNvPr>
              <p:cNvSpPr txBox="1"/>
              <p:nvPr/>
            </p:nvSpPr>
            <p:spPr>
              <a:xfrm>
                <a:off x="-883699" y="1405425"/>
                <a:ext cx="1861425" cy="3245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ts val="1880"/>
                  </a:lnSpc>
                </a:pPr>
                <a:r>
                  <a:rPr kumimoji="1" lang="zh-CN" altLang="en-US" sz="1400" dirty="0">
                    <a:solidFill>
                      <a:srgbClr val="383B55"/>
                    </a:solidFill>
                    <a:latin typeface="Hiragino Sans GB W3" panose="020B0300000000000000" pitchFamily="34" charset="-128"/>
                    <a:ea typeface="Hiragino Sans GB W3" panose="020B0300000000000000" pitchFamily="34" charset="-128"/>
                  </a:rPr>
                  <a:t>设备</a:t>
                </a:r>
              </a:p>
            </p:txBody>
          </p:sp>
          <p:sp>
            <p:nvSpPr>
              <p:cNvPr id="80" name="矩形 79">
                <a:extLst>
                  <a:ext uri="{FF2B5EF4-FFF2-40B4-BE49-F238E27FC236}">
                    <a16:creationId xmlns:a16="http://schemas.microsoft.com/office/drawing/2014/main" id="{686D0D23-6774-2A45-878E-E4B0A8531137}"/>
                  </a:ext>
                </a:extLst>
              </p:cNvPr>
              <p:cNvSpPr/>
              <p:nvPr/>
            </p:nvSpPr>
            <p:spPr>
              <a:xfrm>
                <a:off x="7087527" y="1049772"/>
                <a:ext cx="2041826" cy="1008000"/>
              </a:xfrm>
              <a:prstGeom prst="rect">
                <a:avLst/>
              </a:prstGeom>
              <a:solidFill>
                <a:srgbClr val="F5F5FA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600">
                  <a:latin typeface="Hiragino Sans GB W3" panose="020B0300000000000000" pitchFamily="34" charset="-128"/>
                  <a:ea typeface="Hiragino Sans GB W3" panose="020B0300000000000000" pitchFamily="34" charset="-128"/>
                </a:endParaRPr>
              </a:p>
            </p:txBody>
          </p:sp>
          <p:sp>
            <p:nvSpPr>
              <p:cNvPr id="81" name="文本框 80">
                <a:extLst>
                  <a:ext uri="{FF2B5EF4-FFF2-40B4-BE49-F238E27FC236}">
                    <a16:creationId xmlns:a16="http://schemas.microsoft.com/office/drawing/2014/main" id="{45A7D7CD-0DEC-F243-B1D1-8790BC40F164}"/>
                  </a:ext>
                </a:extLst>
              </p:cNvPr>
              <p:cNvSpPr txBox="1"/>
              <p:nvPr/>
            </p:nvSpPr>
            <p:spPr>
              <a:xfrm>
                <a:off x="7437767" y="1390649"/>
                <a:ext cx="134134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400" dirty="0">
                    <a:solidFill>
                      <a:srgbClr val="383B55"/>
                    </a:solidFill>
                    <a:latin typeface="Hiragino Sans GB W3" panose="020B0300000000000000" pitchFamily="34" charset="-128"/>
                    <a:ea typeface="Hiragino Sans GB W3" panose="020B0300000000000000" pitchFamily="34" charset="-128"/>
                  </a:rPr>
                  <a:t>设备上线</a:t>
                </a:r>
              </a:p>
            </p:txBody>
          </p:sp>
          <p:sp>
            <p:nvSpPr>
              <p:cNvPr id="82" name="矩形 81">
                <a:extLst>
                  <a:ext uri="{FF2B5EF4-FFF2-40B4-BE49-F238E27FC236}">
                    <a16:creationId xmlns:a16="http://schemas.microsoft.com/office/drawing/2014/main" id="{AE6D504E-E15A-BF4F-B2BC-5F00B4BABF1E}"/>
                  </a:ext>
                </a:extLst>
              </p:cNvPr>
              <p:cNvSpPr/>
              <p:nvPr/>
            </p:nvSpPr>
            <p:spPr>
              <a:xfrm>
                <a:off x="11064577" y="1053869"/>
                <a:ext cx="2041826" cy="1008000"/>
              </a:xfrm>
              <a:prstGeom prst="rect">
                <a:avLst/>
              </a:prstGeom>
              <a:solidFill>
                <a:srgbClr val="F5F5FA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600">
                  <a:latin typeface="Hiragino Sans GB W3" panose="020B0300000000000000" pitchFamily="34" charset="-128"/>
                  <a:ea typeface="Hiragino Sans GB W3" panose="020B0300000000000000" pitchFamily="34" charset="-128"/>
                </a:endParaRPr>
              </a:p>
            </p:txBody>
          </p:sp>
          <p:sp>
            <p:nvSpPr>
              <p:cNvPr id="83" name="文本框 82">
                <a:extLst>
                  <a:ext uri="{FF2B5EF4-FFF2-40B4-BE49-F238E27FC236}">
                    <a16:creationId xmlns:a16="http://schemas.microsoft.com/office/drawing/2014/main" id="{2347F353-C48F-BE43-B9FE-988122D9EB07}"/>
                  </a:ext>
                </a:extLst>
              </p:cNvPr>
              <p:cNvSpPr txBox="1"/>
              <p:nvPr/>
            </p:nvSpPr>
            <p:spPr>
              <a:xfrm>
                <a:off x="11414817" y="1394746"/>
                <a:ext cx="134134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400" dirty="0">
                    <a:solidFill>
                      <a:srgbClr val="383B55"/>
                    </a:solidFill>
                    <a:latin typeface="Hiragino Sans GB W3" panose="020B0300000000000000" pitchFamily="34" charset="-128"/>
                    <a:ea typeface="Hiragino Sans GB W3" panose="020B0300000000000000" pitchFamily="34" charset="-128"/>
                  </a:rPr>
                  <a:t>上报数据</a:t>
                </a:r>
              </a:p>
            </p:txBody>
          </p:sp>
          <p:sp>
            <p:nvSpPr>
              <p:cNvPr id="85" name="文本框 84">
                <a:extLst>
                  <a:ext uri="{FF2B5EF4-FFF2-40B4-BE49-F238E27FC236}">
                    <a16:creationId xmlns:a16="http://schemas.microsoft.com/office/drawing/2014/main" id="{D28B9A8A-4DF2-4747-A710-3D4C65BCAF72}"/>
                  </a:ext>
                </a:extLst>
              </p:cNvPr>
              <p:cNvSpPr txBox="1"/>
              <p:nvPr/>
            </p:nvSpPr>
            <p:spPr>
              <a:xfrm>
                <a:off x="1250038" y="1132886"/>
                <a:ext cx="1636987" cy="57708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zh-CN" altLang="en-US" sz="1050" dirty="0">
                    <a:solidFill>
                      <a:srgbClr val="5E6280"/>
                    </a:solidFill>
                    <a:latin typeface="Hiragino Sans GB W3" panose="020B0300000000000000" pitchFamily="34" charset="-128"/>
                    <a:ea typeface="Hiragino Sans GB W3" panose="020B0300000000000000" pitchFamily="34" charset="-128"/>
                  </a:rPr>
                  <a:t>设备上报</a:t>
                </a:r>
                <a:r>
                  <a:rPr kumimoji="1" lang="en-US" altLang="zh-CN" sz="1050" dirty="0" err="1">
                    <a:solidFill>
                      <a:srgbClr val="FFC000"/>
                    </a:solidFill>
                    <a:latin typeface="Hiragino Sans GB W3" panose="020B0300000000000000" pitchFamily="34" charset="-128"/>
                    <a:ea typeface="Hiragino Sans GB W3" panose="020B0300000000000000" pitchFamily="34" charset="-128"/>
                  </a:rPr>
                  <a:t>productKey</a:t>
                </a:r>
                <a:r>
                  <a:rPr kumimoji="1" lang="zh-CN" altLang="en-US" sz="1050" dirty="0">
                    <a:solidFill>
                      <a:srgbClr val="5E6280"/>
                    </a:solidFill>
                    <a:latin typeface="Hiragino Sans GB W3" panose="020B0300000000000000" pitchFamily="34" charset="-128"/>
                    <a:ea typeface="Hiragino Sans GB W3" panose="020B0300000000000000" pitchFamily="34" charset="-128"/>
                  </a:rPr>
                  <a:t>，</a:t>
                </a:r>
                <a:endParaRPr kumimoji="1" lang="en-US" altLang="zh-CN" sz="1050" dirty="0">
                  <a:solidFill>
                    <a:srgbClr val="5E6280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endParaRPr>
              </a:p>
              <a:p>
                <a:r>
                  <a:rPr kumimoji="1" lang="en-US" altLang="zh-CN" sz="1050" dirty="0" err="1">
                    <a:solidFill>
                      <a:srgbClr val="FFC000"/>
                    </a:solidFill>
                    <a:latin typeface="Hiragino Sans GB W3" panose="020B0300000000000000" pitchFamily="34" charset="-128"/>
                    <a:ea typeface="Hiragino Sans GB W3" panose="020B0300000000000000" pitchFamily="34" charset="-128"/>
                  </a:rPr>
                  <a:t>productSecret</a:t>
                </a:r>
                <a:endParaRPr kumimoji="1" lang="en-US" altLang="zh-CN" sz="1050" dirty="0">
                  <a:solidFill>
                    <a:srgbClr val="FFC000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endParaRPr>
              </a:p>
              <a:p>
                <a:endParaRPr kumimoji="1" lang="en-US" altLang="zh-CN" sz="1050" dirty="0">
                  <a:solidFill>
                    <a:srgbClr val="5E6280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endParaRPr>
              </a:p>
            </p:txBody>
          </p:sp>
          <p:grpSp>
            <p:nvGrpSpPr>
              <p:cNvPr id="86" name="组合 85">
                <a:extLst>
                  <a:ext uri="{FF2B5EF4-FFF2-40B4-BE49-F238E27FC236}">
                    <a16:creationId xmlns:a16="http://schemas.microsoft.com/office/drawing/2014/main" id="{F079B01E-DA4F-9944-8A36-5B8DCAA833C0}"/>
                  </a:ext>
                </a:extLst>
              </p:cNvPr>
              <p:cNvGrpSpPr/>
              <p:nvPr/>
            </p:nvGrpSpPr>
            <p:grpSpPr>
              <a:xfrm>
                <a:off x="-1539692" y="1421427"/>
                <a:ext cx="423514" cy="276999"/>
                <a:chOff x="3772673" y="5034057"/>
                <a:chExt cx="423514" cy="276999"/>
              </a:xfrm>
            </p:grpSpPr>
            <p:pic>
              <p:nvPicPr>
                <p:cNvPr id="89" name="图形 88">
                  <a:extLst>
                    <a:ext uri="{FF2B5EF4-FFF2-40B4-BE49-F238E27FC236}">
                      <a16:creationId xmlns:a16="http://schemas.microsoft.com/office/drawing/2014/main" id="{29BB4F19-56A4-7040-9F4B-9202F259500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96DAC541-7B7A-43D3-8B79-37D633B846F1}">
                      <asvg:svgBlip xmlns="" xmlns:asvg="http://schemas.microsoft.com/office/drawing/2016/SVG/main" r:embed="rId7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837224" y="5034256"/>
                  <a:ext cx="300579" cy="273742"/>
                </a:xfrm>
                <a:prstGeom prst="rect">
                  <a:avLst/>
                </a:prstGeom>
              </p:spPr>
            </p:pic>
            <p:sp>
              <p:nvSpPr>
                <p:cNvPr id="90" name="文本框 89">
                  <a:extLst>
                    <a:ext uri="{FF2B5EF4-FFF2-40B4-BE49-F238E27FC236}">
                      <a16:creationId xmlns:a16="http://schemas.microsoft.com/office/drawing/2014/main" id="{9D98E1E8-C986-3A42-81AA-7294E9B384FB}"/>
                    </a:ext>
                  </a:extLst>
                </p:cNvPr>
                <p:cNvSpPr txBox="1"/>
                <p:nvPr/>
              </p:nvSpPr>
              <p:spPr>
                <a:xfrm>
                  <a:off x="3772673" y="5034057"/>
                  <a:ext cx="423514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zh-CN" sz="1200" dirty="0">
                      <a:solidFill>
                        <a:schemeClr val="bg1"/>
                      </a:solidFill>
                      <a:latin typeface="Hiragino Sans GB W3" panose="020B0300000000000000" pitchFamily="34" charset="-128"/>
                      <a:ea typeface="Hiragino Sans GB W3" panose="020B0300000000000000" pitchFamily="34" charset="-128"/>
                    </a:rPr>
                    <a:t>1.2</a:t>
                  </a:r>
                  <a:endParaRPr kumimoji="1" lang="zh-CN" altLang="en-US" sz="1200" dirty="0">
                    <a:solidFill>
                      <a:schemeClr val="bg1"/>
                    </a:solidFill>
                    <a:latin typeface="Hiragino Sans GB W3" panose="020B0300000000000000" pitchFamily="34" charset="-128"/>
                    <a:ea typeface="Hiragino Sans GB W3" panose="020B0300000000000000" pitchFamily="34" charset="-128"/>
                  </a:endParaRPr>
                </a:p>
              </p:txBody>
            </p:sp>
          </p:grpSp>
          <p:cxnSp>
            <p:nvCxnSpPr>
              <p:cNvPr id="87" name="直线箭头连接符 86">
                <a:extLst>
                  <a:ext uri="{FF2B5EF4-FFF2-40B4-BE49-F238E27FC236}">
                    <a16:creationId xmlns:a16="http://schemas.microsoft.com/office/drawing/2014/main" id="{860EEE99-0E0C-6143-90E4-4066CBA8E52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334414" y="1554648"/>
                <a:ext cx="1520889" cy="0"/>
              </a:xfrm>
              <a:prstGeom prst="straightConnector1">
                <a:avLst/>
              </a:prstGeom>
              <a:ln w="25400">
                <a:solidFill>
                  <a:srgbClr val="A2A5B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直线箭头连接符 87">
                <a:extLst>
                  <a:ext uri="{FF2B5EF4-FFF2-40B4-BE49-F238E27FC236}">
                    <a16:creationId xmlns:a16="http://schemas.microsoft.com/office/drawing/2014/main" id="{1CDFDBF0-064C-CE45-AB7F-59A212D857A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315980" y="1554648"/>
                <a:ext cx="1520889" cy="0"/>
              </a:xfrm>
              <a:prstGeom prst="straightConnector1">
                <a:avLst/>
              </a:prstGeom>
              <a:ln w="25400">
                <a:solidFill>
                  <a:srgbClr val="A2A5B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62F6095F-C5B8-F54A-8F19-04716D866592}"/>
              </a:ext>
            </a:extLst>
          </p:cNvPr>
          <p:cNvSpPr txBox="1"/>
          <p:nvPr/>
        </p:nvSpPr>
        <p:spPr>
          <a:xfrm>
            <a:off x="3672590" y="314793"/>
            <a:ext cx="2592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connection_scenario_1.2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737457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文本框 26">
            <a:extLst>
              <a:ext uri="{FF2B5EF4-FFF2-40B4-BE49-F238E27FC236}">
                <a16:creationId xmlns:a16="http://schemas.microsoft.com/office/drawing/2014/main" id="{77A9F824-6E9D-0A43-A8C9-76508C4B45C6}"/>
              </a:ext>
            </a:extLst>
          </p:cNvPr>
          <p:cNvSpPr txBox="1"/>
          <p:nvPr/>
        </p:nvSpPr>
        <p:spPr>
          <a:xfrm>
            <a:off x="263537" y="0"/>
            <a:ext cx="2592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trike="sngStrike" dirty="0"/>
              <a:t>connection_scenario_2.1</a:t>
            </a:r>
            <a:endParaRPr kumimoji="1" lang="zh-CN" altLang="en-US" strike="sngStrike" dirty="0"/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B5291A99-1271-744F-A362-0D9C59FCB23A}"/>
              </a:ext>
            </a:extLst>
          </p:cNvPr>
          <p:cNvGrpSpPr/>
          <p:nvPr/>
        </p:nvGrpSpPr>
        <p:grpSpPr>
          <a:xfrm>
            <a:off x="-3409056" y="2276872"/>
            <a:ext cx="16857273" cy="1369173"/>
            <a:chOff x="-3748026" y="369332"/>
            <a:chExt cx="16857273" cy="1369173"/>
          </a:xfrm>
        </p:grpSpPr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BE86EF2C-3E58-9949-8DA0-F0D41A277F1A}"/>
                </a:ext>
              </a:extLst>
            </p:cNvPr>
            <p:cNvSpPr txBox="1"/>
            <p:nvPr/>
          </p:nvSpPr>
          <p:spPr>
            <a:xfrm>
              <a:off x="5364421" y="684371"/>
              <a:ext cx="1672209" cy="5770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28600" indent="-228600">
                <a:buAutoNum type="arabicPeriod"/>
              </a:pPr>
              <a:r>
                <a:rPr kumimoji="1" lang="en-US" altLang="zh-CN" sz="1050" dirty="0">
                  <a:solidFill>
                    <a:srgbClr val="5E6280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rPr>
                <a:t>IoT</a:t>
              </a:r>
              <a:r>
                <a:rPr kumimoji="1" lang="zh-CN" altLang="en-US" sz="1050" dirty="0">
                  <a:solidFill>
                    <a:srgbClr val="5E6280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rPr>
                <a:t> </a:t>
              </a:r>
              <a:r>
                <a:rPr kumimoji="1" lang="en-US" altLang="zh-CN" sz="1050" dirty="0">
                  <a:solidFill>
                    <a:srgbClr val="5E6280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rPr>
                <a:t>Hub</a:t>
              </a:r>
              <a:r>
                <a:rPr kumimoji="1" lang="zh-CN" altLang="en-US" sz="1050" dirty="0">
                  <a:solidFill>
                    <a:srgbClr val="5E6280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rPr>
                <a:t>返回一次</a:t>
              </a:r>
              <a:r>
                <a:rPr kumimoji="1" lang="en-US" altLang="zh-CN" sz="1050" dirty="0" err="1">
                  <a:solidFill>
                    <a:srgbClr val="FFC000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rPr>
                <a:t>deviceSecret</a:t>
              </a:r>
              <a:endParaRPr kumimoji="1" lang="en-US" altLang="zh-CN" sz="1050" dirty="0">
                <a:solidFill>
                  <a:srgbClr val="FFC000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  <a:p>
              <a:pPr marL="228600" indent="-228600">
                <a:buAutoNum type="arabicPeriod"/>
              </a:pPr>
              <a:r>
                <a:rPr kumimoji="1" lang="zh-CN" altLang="en-US" sz="1050" dirty="0">
                  <a:solidFill>
                    <a:srgbClr val="5E6280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rPr>
                <a:t>设备上报三元组</a:t>
              </a:r>
              <a:endParaRPr kumimoji="1" lang="en-US" altLang="zh-CN" sz="1050" dirty="0">
                <a:solidFill>
                  <a:srgbClr val="5E6280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pic>
          <p:nvPicPr>
            <p:cNvPr id="42" name="图形 89">
              <a:extLst>
                <a:ext uri="{FF2B5EF4-FFF2-40B4-BE49-F238E27FC236}">
                  <a16:creationId xmlns:a16="http://schemas.microsoft.com/office/drawing/2014/main" id="{86F97841-07B6-2946-8BE6-953F452CAB1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942346" y="369332"/>
              <a:ext cx="310711" cy="310711"/>
            </a:xfrm>
            <a:prstGeom prst="rect">
              <a:avLst/>
            </a:prstGeom>
          </p:spPr>
        </p:pic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6142949C-913C-D947-BB1D-1C870CF98917}"/>
                </a:ext>
              </a:extLst>
            </p:cNvPr>
            <p:cNvSpPr/>
            <p:nvPr/>
          </p:nvSpPr>
          <p:spPr>
            <a:xfrm>
              <a:off x="-3098104" y="729982"/>
              <a:ext cx="2041826" cy="1008000"/>
            </a:xfrm>
            <a:prstGeom prst="rect">
              <a:avLst/>
            </a:prstGeom>
            <a:noFill/>
            <a:ln w="12700">
              <a:solidFill>
                <a:srgbClr val="A2A5B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sp>
          <p:nvSpPr>
            <p:cNvPr id="44" name="矩形 43">
              <a:extLst>
                <a:ext uri="{FF2B5EF4-FFF2-40B4-BE49-F238E27FC236}">
                  <a16:creationId xmlns:a16="http://schemas.microsoft.com/office/drawing/2014/main" id="{CE4926D5-F556-D549-A06C-DB18BC57116C}"/>
                </a:ext>
              </a:extLst>
            </p:cNvPr>
            <p:cNvSpPr/>
            <p:nvPr/>
          </p:nvSpPr>
          <p:spPr>
            <a:xfrm>
              <a:off x="3113321" y="726408"/>
              <a:ext cx="2041826" cy="1008000"/>
            </a:xfrm>
            <a:prstGeom prst="rect">
              <a:avLst/>
            </a:prstGeom>
            <a:solidFill>
              <a:srgbClr val="F5F5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70ED7C41-DB11-9844-91D7-BA3CA0B460A2}"/>
                </a:ext>
              </a:extLst>
            </p:cNvPr>
            <p:cNvSpPr txBox="1"/>
            <p:nvPr/>
          </p:nvSpPr>
          <p:spPr>
            <a:xfrm>
              <a:off x="3371952" y="982739"/>
              <a:ext cx="152456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1400" dirty="0">
                  <a:solidFill>
                    <a:srgbClr val="383B55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rPr>
                <a:t>设备注册</a:t>
              </a:r>
              <a:endParaRPr kumimoji="1" lang="en-US" altLang="zh-CN" sz="1400" dirty="0">
                <a:solidFill>
                  <a:srgbClr val="383B55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  <a:p>
              <a:pPr algn="ctr"/>
              <a:r>
                <a:rPr kumimoji="1" lang="zh-CN" altLang="en-US" sz="1400" dirty="0">
                  <a:solidFill>
                    <a:srgbClr val="383B55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rPr>
                <a:t>（动态）</a:t>
              </a:r>
            </a:p>
          </p:txBody>
        </p:sp>
        <p:cxnSp>
          <p:nvCxnSpPr>
            <p:cNvPr id="48" name="直线箭头连接符 47">
              <a:extLst>
                <a:ext uri="{FF2B5EF4-FFF2-40B4-BE49-F238E27FC236}">
                  <a16:creationId xmlns:a16="http://schemas.microsoft.com/office/drawing/2014/main" id="{CF95C1F5-9619-D346-B2FE-A89CD25CCEE5}"/>
                </a:ext>
              </a:extLst>
            </p:cNvPr>
            <p:cNvCxnSpPr>
              <a:cxnSpLocks/>
            </p:cNvCxnSpPr>
            <p:nvPr/>
          </p:nvCxnSpPr>
          <p:spPr>
            <a:xfrm>
              <a:off x="1199456" y="1231284"/>
              <a:ext cx="1719388" cy="0"/>
            </a:xfrm>
            <a:prstGeom prst="straightConnector1">
              <a:avLst/>
            </a:prstGeom>
            <a:ln w="25400">
              <a:solidFill>
                <a:srgbClr val="A2A5B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FFBF2AA0-E563-9541-AAD5-90B95E27B75D}"/>
                </a:ext>
              </a:extLst>
            </p:cNvPr>
            <p:cNvSpPr txBox="1"/>
            <p:nvPr/>
          </p:nvSpPr>
          <p:spPr>
            <a:xfrm>
              <a:off x="-3009312" y="1099164"/>
              <a:ext cx="1861425" cy="3245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80"/>
                </a:lnSpc>
              </a:pPr>
              <a:r>
                <a:rPr kumimoji="1" lang="zh-CN" altLang="en-US" sz="1400" dirty="0">
                  <a:solidFill>
                    <a:srgbClr val="383B55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rPr>
                <a:t>设备</a:t>
              </a:r>
            </a:p>
          </p:txBody>
        </p:sp>
        <p:sp>
          <p:nvSpPr>
            <p:cNvPr id="50" name="矩形 49">
              <a:extLst>
                <a:ext uri="{FF2B5EF4-FFF2-40B4-BE49-F238E27FC236}">
                  <a16:creationId xmlns:a16="http://schemas.microsoft.com/office/drawing/2014/main" id="{A7065683-A046-A84E-B20B-2485E4088B87}"/>
                </a:ext>
              </a:extLst>
            </p:cNvPr>
            <p:cNvSpPr/>
            <p:nvPr/>
          </p:nvSpPr>
          <p:spPr>
            <a:xfrm>
              <a:off x="7090371" y="726408"/>
              <a:ext cx="2041826" cy="1008000"/>
            </a:xfrm>
            <a:prstGeom prst="rect">
              <a:avLst/>
            </a:prstGeom>
            <a:solidFill>
              <a:srgbClr val="F5F5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sp>
          <p:nvSpPr>
            <p:cNvPr id="51" name="文本框 50">
              <a:extLst>
                <a:ext uri="{FF2B5EF4-FFF2-40B4-BE49-F238E27FC236}">
                  <a16:creationId xmlns:a16="http://schemas.microsoft.com/office/drawing/2014/main" id="{FEFCD626-F6DB-E44D-9523-898A9948AE7B}"/>
                </a:ext>
              </a:extLst>
            </p:cNvPr>
            <p:cNvSpPr txBox="1"/>
            <p:nvPr/>
          </p:nvSpPr>
          <p:spPr>
            <a:xfrm>
              <a:off x="7440611" y="1067285"/>
              <a:ext cx="134134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1400" dirty="0">
                  <a:solidFill>
                    <a:srgbClr val="383B55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rPr>
                <a:t>设备上线</a:t>
              </a:r>
            </a:p>
          </p:txBody>
        </p:sp>
        <p:sp>
          <p:nvSpPr>
            <p:cNvPr id="52" name="矩形 51">
              <a:extLst>
                <a:ext uri="{FF2B5EF4-FFF2-40B4-BE49-F238E27FC236}">
                  <a16:creationId xmlns:a16="http://schemas.microsoft.com/office/drawing/2014/main" id="{7A58F9EC-A2D3-F346-8E1F-1B469574CBBF}"/>
                </a:ext>
              </a:extLst>
            </p:cNvPr>
            <p:cNvSpPr/>
            <p:nvPr/>
          </p:nvSpPr>
          <p:spPr>
            <a:xfrm>
              <a:off x="11067421" y="730505"/>
              <a:ext cx="2041826" cy="1008000"/>
            </a:xfrm>
            <a:prstGeom prst="rect">
              <a:avLst/>
            </a:prstGeom>
            <a:solidFill>
              <a:srgbClr val="F5F5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sp>
          <p:nvSpPr>
            <p:cNvPr id="53" name="文本框 52">
              <a:extLst>
                <a:ext uri="{FF2B5EF4-FFF2-40B4-BE49-F238E27FC236}">
                  <a16:creationId xmlns:a16="http://schemas.microsoft.com/office/drawing/2014/main" id="{5435D923-46AD-5940-9CA4-8938A2F51F54}"/>
                </a:ext>
              </a:extLst>
            </p:cNvPr>
            <p:cNvSpPr txBox="1"/>
            <p:nvPr/>
          </p:nvSpPr>
          <p:spPr>
            <a:xfrm>
              <a:off x="11417661" y="1071382"/>
              <a:ext cx="134134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1400" dirty="0">
                  <a:solidFill>
                    <a:srgbClr val="383B55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rPr>
                <a:t>上报数据</a:t>
              </a:r>
            </a:p>
          </p:txBody>
        </p:sp>
        <p:grpSp>
          <p:nvGrpSpPr>
            <p:cNvPr id="56" name="组合 55">
              <a:extLst>
                <a:ext uri="{FF2B5EF4-FFF2-40B4-BE49-F238E27FC236}">
                  <a16:creationId xmlns:a16="http://schemas.microsoft.com/office/drawing/2014/main" id="{2D5545BD-A41B-E748-AD6A-912CBAD3A095}"/>
                </a:ext>
              </a:extLst>
            </p:cNvPr>
            <p:cNvGrpSpPr/>
            <p:nvPr/>
          </p:nvGrpSpPr>
          <p:grpSpPr>
            <a:xfrm>
              <a:off x="-3748026" y="1098063"/>
              <a:ext cx="423514" cy="276999"/>
              <a:chOff x="3772673" y="5034057"/>
              <a:chExt cx="423514" cy="276999"/>
            </a:xfrm>
          </p:grpSpPr>
          <p:pic>
            <p:nvPicPr>
              <p:cNvPr id="59" name="图形 58">
                <a:extLst>
                  <a:ext uri="{FF2B5EF4-FFF2-40B4-BE49-F238E27FC236}">
                    <a16:creationId xmlns:a16="http://schemas.microsoft.com/office/drawing/2014/main" id="{5ADDA50C-6D12-C24D-808A-28592E468CC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=""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3837224" y="5034256"/>
                <a:ext cx="300579" cy="273742"/>
              </a:xfrm>
              <a:prstGeom prst="rect">
                <a:avLst/>
              </a:prstGeom>
            </p:spPr>
          </p:pic>
          <p:sp>
            <p:nvSpPr>
              <p:cNvPr id="60" name="文本框 59">
                <a:extLst>
                  <a:ext uri="{FF2B5EF4-FFF2-40B4-BE49-F238E27FC236}">
                    <a16:creationId xmlns:a16="http://schemas.microsoft.com/office/drawing/2014/main" id="{8B2DB1C1-F4F2-0F4C-91B1-FBE20C731C92}"/>
                  </a:ext>
                </a:extLst>
              </p:cNvPr>
              <p:cNvSpPr txBox="1"/>
              <p:nvPr/>
            </p:nvSpPr>
            <p:spPr>
              <a:xfrm>
                <a:off x="3772673" y="5034057"/>
                <a:ext cx="423514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CN" sz="1200" dirty="0">
                    <a:solidFill>
                      <a:schemeClr val="bg1"/>
                    </a:solidFill>
                    <a:latin typeface="Hiragino Sans GB W3" panose="020B0300000000000000" pitchFamily="34" charset="-128"/>
                    <a:ea typeface="Hiragino Sans GB W3" panose="020B0300000000000000" pitchFamily="34" charset="-128"/>
                  </a:rPr>
                  <a:t>1.3</a:t>
                </a:r>
                <a:endParaRPr kumimoji="1" lang="zh-CN" altLang="en-US" sz="1200" dirty="0">
                  <a:solidFill>
                    <a:schemeClr val="bg1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endParaRPr>
              </a:p>
            </p:txBody>
          </p:sp>
        </p:grpSp>
        <p:cxnSp>
          <p:nvCxnSpPr>
            <p:cNvPr id="57" name="直线箭头连接符 56">
              <a:extLst>
                <a:ext uri="{FF2B5EF4-FFF2-40B4-BE49-F238E27FC236}">
                  <a16:creationId xmlns:a16="http://schemas.microsoft.com/office/drawing/2014/main" id="{04D200AD-DE2C-9346-9F53-0C0672705D35}"/>
                </a:ext>
              </a:extLst>
            </p:cNvPr>
            <p:cNvCxnSpPr>
              <a:cxnSpLocks/>
            </p:cNvCxnSpPr>
            <p:nvPr/>
          </p:nvCxnSpPr>
          <p:spPr>
            <a:xfrm>
              <a:off x="5337258" y="1231284"/>
              <a:ext cx="1520889" cy="0"/>
            </a:xfrm>
            <a:prstGeom prst="straightConnector1">
              <a:avLst/>
            </a:prstGeom>
            <a:ln w="25400">
              <a:solidFill>
                <a:srgbClr val="A2A5B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线箭头连接符 57">
              <a:extLst>
                <a:ext uri="{FF2B5EF4-FFF2-40B4-BE49-F238E27FC236}">
                  <a16:creationId xmlns:a16="http://schemas.microsoft.com/office/drawing/2014/main" id="{D0684B7A-C261-0848-89FB-B40D0B011235}"/>
                </a:ext>
              </a:extLst>
            </p:cNvPr>
            <p:cNvCxnSpPr>
              <a:cxnSpLocks/>
            </p:cNvCxnSpPr>
            <p:nvPr/>
          </p:nvCxnSpPr>
          <p:spPr>
            <a:xfrm>
              <a:off x="9318824" y="1231284"/>
              <a:ext cx="1520889" cy="0"/>
            </a:xfrm>
            <a:prstGeom prst="straightConnector1">
              <a:avLst/>
            </a:prstGeom>
            <a:ln w="25400">
              <a:solidFill>
                <a:srgbClr val="A2A5B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9" name="文本框 98">
              <a:extLst>
                <a:ext uri="{FF2B5EF4-FFF2-40B4-BE49-F238E27FC236}">
                  <a16:creationId xmlns:a16="http://schemas.microsoft.com/office/drawing/2014/main" id="{BA46F911-81EC-774C-8684-4924B68915A8}"/>
                </a:ext>
              </a:extLst>
            </p:cNvPr>
            <p:cNvSpPr txBox="1"/>
            <p:nvPr/>
          </p:nvSpPr>
          <p:spPr>
            <a:xfrm>
              <a:off x="-797647" y="1076519"/>
              <a:ext cx="146244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1400" dirty="0">
                  <a:solidFill>
                    <a:srgbClr val="383B55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rPr>
                <a:t>可插拔采集芯片</a:t>
              </a:r>
            </a:p>
          </p:txBody>
        </p:sp>
        <p:sp>
          <p:nvSpPr>
            <p:cNvPr id="103" name="文本框 102">
              <a:extLst>
                <a:ext uri="{FF2B5EF4-FFF2-40B4-BE49-F238E27FC236}">
                  <a16:creationId xmlns:a16="http://schemas.microsoft.com/office/drawing/2014/main" id="{66497C12-B569-4B4C-A42E-565C76CB1C9A}"/>
                </a:ext>
              </a:extLst>
            </p:cNvPr>
            <p:cNvSpPr txBox="1"/>
            <p:nvPr/>
          </p:nvSpPr>
          <p:spPr>
            <a:xfrm>
              <a:off x="1199456" y="602598"/>
              <a:ext cx="171938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200" dirty="0">
                  <a:solidFill>
                    <a:srgbClr val="5E6280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rPr>
                <a:t>使用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rPr>
                <a:t>restful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rPr>
                <a:t>接口动态注册子设备，接口返回子设备三元组</a:t>
              </a:r>
              <a:endParaRPr kumimoji="1" lang="en-US" altLang="zh-CN" sz="1200" dirty="0">
                <a:solidFill>
                  <a:srgbClr val="5E6280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sp>
          <p:nvSpPr>
            <p:cNvPr id="106" name="矩形 105">
              <a:extLst>
                <a:ext uri="{FF2B5EF4-FFF2-40B4-BE49-F238E27FC236}">
                  <a16:creationId xmlns:a16="http://schemas.microsoft.com/office/drawing/2014/main" id="{7CFBD8B9-F616-7C42-9D34-29F535408BD2}"/>
                </a:ext>
              </a:extLst>
            </p:cNvPr>
            <p:cNvSpPr/>
            <p:nvPr/>
          </p:nvSpPr>
          <p:spPr>
            <a:xfrm>
              <a:off x="-1053739" y="729982"/>
              <a:ext cx="2041826" cy="1008000"/>
            </a:xfrm>
            <a:prstGeom prst="rect">
              <a:avLst/>
            </a:prstGeom>
            <a:noFill/>
            <a:ln w="12700">
              <a:solidFill>
                <a:srgbClr val="A2A5B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3460EB82-152C-BE43-ADAE-50529D14FF4A}"/>
              </a:ext>
            </a:extLst>
          </p:cNvPr>
          <p:cNvSpPr txBox="1"/>
          <p:nvPr/>
        </p:nvSpPr>
        <p:spPr>
          <a:xfrm>
            <a:off x="3297836" y="584616"/>
            <a:ext cx="2592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connection_scenario_1.3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689349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文本框 78">
            <a:extLst>
              <a:ext uri="{FF2B5EF4-FFF2-40B4-BE49-F238E27FC236}">
                <a16:creationId xmlns:a16="http://schemas.microsoft.com/office/drawing/2014/main" id="{C75F687D-E301-9C49-A2B3-48D5CC37097E}"/>
              </a:ext>
            </a:extLst>
          </p:cNvPr>
          <p:cNvSpPr txBox="1"/>
          <p:nvPr/>
        </p:nvSpPr>
        <p:spPr>
          <a:xfrm>
            <a:off x="572450" y="90571"/>
            <a:ext cx="2592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trike="sngStrike" dirty="0"/>
              <a:t>connection_scenario_1.1</a:t>
            </a:r>
            <a:endParaRPr kumimoji="1" lang="zh-CN" altLang="en-US" strike="sngStrike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FEFB1E4-DE9F-E842-A08E-6B80751BCC5F}"/>
              </a:ext>
            </a:extLst>
          </p:cNvPr>
          <p:cNvSpPr txBox="1"/>
          <p:nvPr/>
        </p:nvSpPr>
        <p:spPr>
          <a:xfrm>
            <a:off x="3507698" y="329784"/>
            <a:ext cx="25923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connection_scenario_2.2</a:t>
            </a:r>
            <a:endParaRPr kumimoji="1" lang="zh-CN" altLang="en-US" dirty="0"/>
          </a:p>
          <a:p>
            <a:endParaRPr kumimoji="1" lang="zh-CN" altLang="en-US" dirty="0"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D1E27A33-AFDA-9641-A9C6-446BB339EDBE}"/>
              </a:ext>
            </a:extLst>
          </p:cNvPr>
          <p:cNvGrpSpPr/>
          <p:nvPr/>
        </p:nvGrpSpPr>
        <p:grpSpPr>
          <a:xfrm>
            <a:off x="-1392832" y="2636912"/>
            <a:ext cx="14444926" cy="2108591"/>
            <a:chOff x="-1392832" y="2636912"/>
            <a:chExt cx="14444926" cy="2108591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E2776546-3F8F-3C47-AB46-A53A6FC4D447}"/>
                </a:ext>
              </a:extLst>
            </p:cNvPr>
            <p:cNvGrpSpPr/>
            <p:nvPr/>
          </p:nvGrpSpPr>
          <p:grpSpPr>
            <a:xfrm>
              <a:off x="-1392832" y="2636912"/>
              <a:ext cx="14444926" cy="2108591"/>
              <a:chOff x="-1308278" y="3584155"/>
              <a:chExt cx="14444926" cy="2108591"/>
            </a:xfrm>
          </p:grpSpPr>
          <p:sp>
            <p:nvSpPr>
              <p:cNvPr id="38" name="矩形 37">
                <a:extLst>
                  <a:ext uri="{FF2B5EF4-FFF2-40B4-BE49-F238E27FC236}">
                    <a16:creationId xmlns:a16="http://schemas.microsoft.com/office/drawing/2014/main" id="{B46CA921-77DF-D94D-8BDA-904B5784D467}"/>
                  </a:ext>
                </a:extLst>
              </p:cNvPr>
              <p:cNvSpPr/>
              <p:nvPr/>
            </p:nvSpPr>
            <p:spPr>
              <a:xfrm>
                <a:off x="-672752" y="3584155"/>
                <a:ext cx="2041826" cy="1008000"/>
              </a:xfrm>
              <a:prstGeom prst="rect">
                <a:avLst/>
              </a:prstGeom>
              <a:noFill/>
              <a:ln w="12700">
                <a:solidFill>
                  <a:srgbClr val="A2A5B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600">
                  <a:latin typeface="Hiragino Sans GB W3" panose="020B0300000000000000" pitchFamily="34" charset="-128"/>
                  <a:ea typeface="Hiragino Sans GB W3" panose="020B0300000000000000" pitchFamily="34" charset="-128"/>
                </a:endParaRPr>
              </a:p>
            </p:txBody>
          </p:sp>
          <p:sp>
            <p:nvSpPr>
              <p:cNvPr id="39" name="文本框 38">
                <a:extLst>
                  <a:ext uri="{FF2B5EF4-FFF2-40B4-BE49-F238E27FC236}">
                    <a16:creationId xmlns:a16="http://schemas.microsoft.com/office/drawing/2014/main" id="{9028DF6B-1A63-5649-A126-ADC48763C19E}"/>
                  </a:ext>
                </a:extLst>
              </p:cNvPr>
              <p:cNvSpPr txBox="1"/>
              <p:nvPr/>
            </p:nvSpPr>
            <p:spPr>
              <a:xfrm>
                <a:off x="-435403" y="3934266"/>
                <a:ext cx="152456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400" dirty="0">
                    <a:solidFill>
                      <a:srgbClr val="383B55"/>
                    </a:solidFill>
                    <a:latin typeface="Hiragino Sans GB W3" panose="020B0300000000000000" pitchFamily="34" charset="-128"/>
                    <a:ea typeface="Hiragino Sans GB W3" panose="020B0300000000000000" pitchFamily="34" charset="-128"/>
                  </a:rPr>
                  <a:t>子设备</a:t>
                </a:r>
              </a:p>
            </p:txBody>
          </p:sp>
          <p:sp>
            <p:nvSpPr>
              <p:cNvPr id="64" name="矩形 63">
                <a:extLst>
                  <a:ext uri="{FF2B5EF4-FFF2-40B4-BE49-F238E27FC236}">
                    <a16:creationId xmlns:a16="http://schemas.microsoft.com/office/drawing/2014/main" id="{60233A15-7A59-A947-9499-4C5FAB3EDB98}"/>
                  </a:ext>
                </a:extLst>
              </p:cNvPr>
              <p:cNvSpPr/>
              <p:nvPr/>
            </p:nvSpPr>
            <p:spPr>
              <a:xfrm>
                <a:off x="5213726" y="3584155"/>
                <a:ext cx="2041826" cy="1008000"/>
              </a:xfrm>
              <a:prstGeom prst="rect">
                <a:avLst/>
              </a:prstGeom>
              <a:solidFill>
                <a:srgbClr val="7CDAF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600">
                  <a:latin typeface="Hiragino Sans GB W3" panose="020B0300000000000000" pitchFamily="34" charset="-128"/>
                  <a:ea typeface="Hiragino Sans GB W3" panose="020B0300000000000000" pitchFamily="34" charset="-128"/>
                </a:endParaRPr>
              </a:p>
            </p:txBody>
          </p:sp>
          <p:sp>
            <p:nvSpPr>
              <p:cNvPr id="65" name="文本框 64">
                <a:extLst>
                  <a:ext uri="{FF2B5EF4-FFF2-40B4-BE49-F238E27FC236}">
                    <a16:creationId xmlns:a16="http://schemas.microsoft.com/office/drawing/2014/main" id="{A40E1A83-CDFF-AA44-81F5-EA86223A188C}"/>
                  </a:ext>
                </a:extLst>
              </p:cNvPr>
              <p:cNvSpPr txBox="1"/>
              <p:nvPr/>
            </p:nvSpPr>
            <p:spPr>
              <a:xfrm>
                <a:off x="5563966" y="3925032"/>
                <a:ext cx="134134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400" dirty="0">
                    <a:solidFill>
                      <a:srgbClr val="383B55"/>
                    </a:solidFill>
                    <a:latin typeface="Hiragino Sans GB W3" panose="020B0300000000000000" pitchFamily="34" charset="-128"/>
                    <a:ea typeface="Hiragino Sans GB W3" panose="020B0300000000000000" pitchFamily="34" charset="-128"/>
                  </a:rPr>
                  <a:t>添加拓扑关系</a:t>
                </a:r>
              </a:p>
            </p:txBody>
          </p:sp>
          <p:sp>
            <p:nvSpPr>
              <p:cNvPr id="68" name="矩形 67">
                <a:extLst>
                  <a:ext uri="{FF2B5EF4-FFF2-40B4-BE49-F238E27FC236}">
                    <a16:creationId xmlns:a16="http://schemas.microsoft.com/office/drawing/2014/main" id="{7485952C-9996-F140-AD5C-DB8D73F13927}"/>
                  </a:ext>
                </a:extLst>
              </p:cNvPr>
              <p:cNvSpPr/>
              <p:nvPr/>
            </p:nvSpPr>
            <p:spPr>
              <a:xfrm>
                <a:off x="8154274" y="3584155"/>
                <a:ext cx="2041826" cy="1008000"/>
              </a:xfrm>
              <a:prstGeom prst="rect">
                <a:avLst/>
              </a:prstGeom>
              <a:solidFill>
                <a:srgbClr val="F5F5FA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600">
                  <a:latin typeface="Hiragino Sans GB W3" panose="020B0300000000000000" pitchFamily="34" charset="-128"/>
                  <a:ea typeface="Hiragino Sans GB W3" panose="020B0300000000000000" pitchFamily="34" charset="-128"/>
                </a:endParaRPr>
              </a:p>
            </p:txBody>
          </p:sp>
          <p:sp>
            <p:nvSpPr>
              <p:cNvPr id="69" name="文本框 68">
                <a:extLst>
                  <a:ext uri="{FF2B5EF4-FFF2-40B4-BE49-F238E27FC236}">
                    <a16:creationId xmlns:a16="http://schemas.microsoft.com/office/drawing/2014/main" id="{AC666C93-14C5-DD42-9A82-B061444E7CE7}"/>
                  </a:ext>
                </a:extLst>
              </p:cNvPr>
              <p:cNvSpPr txBox="1"/>
              <p:nvPr/>
            </p:nvSpPr>
            <p:spPr>
              <a:xfrm>
                <a:off x="8504514" y="3925032"/>
                <a:ext cx="134134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400" dirty="0">
                    <a:solidFill>
                      <a:srgbClr val="383B55"/>
                    </a:solidFill>
                    <a:latin typeface="Hiragino Sans GB W3" panose="020B0300000000000000" pitchFamily="34" charset="-128"/>
                    <a:ea typeface="Hiragino Sans GB W3" panose="020B0300000000000000" pitchFamily="34" charset="-128"/>
                  </a:rPr>
                  <a:t>设备上线</a:t>
                </a:r>
              </a:p>
            </p:txBody>
          </p:sp>
          <p:cxnSp>
            <p:nvCxnSpPr>
              <p:cNvPr id="70" name="直线箭头连接符 69">
                <a:extLst>
                  <a:ext uri="{FF2B5EF4-FFF2-40B4-BE49-F238E27FC236}">
                    <a16:creationId xmlns:a16="http://schemas.microsoft.com/office/drawing/2014/main" id="{08224164-2E09-F543-91F5-9151C6A93D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456057" y="4082647"/>
                <a:ext cx="465993" cy="0"/>
              </a:xfrm>
              <a:prstGeom prst="straightConnector1">
                <a:avLst/>
              </a:prstGeom>
              <a:ln w="25400">
                <a:solidFill>
                  <a:srgbClr val="A2A5B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1" name="矩形 70">
                <a:extLst>
                  <a:ext uri="{FF2B5EF4-FFF2-40B4-BE49-F238E27FC236}">
                    <a16:creationId xmlns:a16="http://schemas.microsoft.com/office/drawing/2014/main" id="{CBA75FFE-B237-EA42-95E1-F4F4E99294CC}"/>
                  </a:ext>
                </a:extLst>
              </p:cNvPr>
              <p:cNvSpPr/>
              <p:nvPr/>
            </p:nvSpPr>
            <p:spPr>
              <a:xfrm>
                <a:off x="11094822" y="3584155"/>
                <a:ext cx="2041826" cy="1008000"/>
              </a:xfrm>
              <a:prstGeom prst="rect">
                <a:avLst/>
              </a:prstGeom>
              <a:solidFill>
                <a:srgbClr val="F5F5FA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600">
                  <a:latin typeface="Hiragino Sans GB W3" panose="020B0300000000000000" pitchFamily="34" charset="-128"/>
                  <a:ea typeface="Hiragino Sans GB W3" panose="020B0300000000000000" pitchFamily="34" charset="-128"/>
                </a:endParaRPr>
              </a:p>
            </p:txBody>
          </p:sp>
          <p:sp>
            <p:nvSpPr>
              <p:cNvPr id="72" name="文本框 71">
                <a:extLst>
                  <a:ext uri="{FF2B5EF4-FFF2-40B4-BE49-F238E27FC236}">
                    <a16:creationId xmlns:a16="http://schemas.microsoft.com/office/drawing/2014/main" id="{53057720-E8E8-074F-B6E1-718EF76AC9C7}"/>
                  </a:ext>
                </a:extLst>
              </p:cNvPr>
              <p:cNvSpPr txBox="1"/>
              <p:nvPr/>
            </p:nvSpPr>
            <p:spPr>
              <a:xfrm>
                <a:off x="11445062" y="3925032"/>
                <a:ext cx="134134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400" dirty="0">
                    <a:solidFill>
                      <a:srgbClr val="383B55"/>
                    </a:solidFill>
                    <a:latin typeface="Hiragino Sans GB W3" panose="020B0300000000000000" pitchFamily="34" charset="-128"/>
                    <a:ea typeface="Hiragino Sans GB W3" panose="020B0300000000000000" pitchFamily="34" charset="-128"/>
                  </a:rPr>
                  <a:t>上报数据</a:t>
                </a:r>
              </a:p>
            </p:txBody>
          </p:sp>
          <p:cxnSp>
            <p:nvCxnSpPr>
              <p:cNvPr id="73" name="直线箭头连接符 72">
                <a:extLst>
                  <a:ext uri="{FF2B5EF4-FFF2-40B4-BE49-F238E27FC236}">
                    <a16:creationId xmlns:a16="http://schemas.microsoft.com/office/drawing/2014/main" id="{DDA2DD3B-DF72-784A-A9FC-8CA7CC39936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396605" y="4088155"/>
                <a:ext cx="465993" cy="0"/>
              </a:xfrm>
              <a:prstGeom prst="straightConnector1">
                <a:avLst/>
              </a:prstGeom>
              <a:ln w="25400">
                <a:solidFill>
                  <a:srgbClr val="A2A5B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4" name="文本框 73">
                <a:extLst>
                  <a:ext uri="{FF2B5EF4-FFF2-40B4-BE49-F238E27FC236}">
                    <a16:creationId xmlns:a16="http://schemas.microsoft.com/office/drawing/2014/main" id="{66D00B9F-4A4D-2A49-A777-6F9F834F2A95}"/>
                  </a:ext>
                </a:extLst>
              </p:cNvPr>
              <p:cNvSpPr txBox="1"/>
              <p:nvPr/>
            </p:nvSpPr>
            <p:spPr>
              <a:xfrm>
                <a:off x="3761129" y="4754027"/>
                <a:ext cx="2383611" cy="9387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kumimoji="1" lang="zh-CN" altLang="en-US" sz="1100" dirty="0">
                    <a:solidFill>
                      <a:srgbClr val="5E6280"/>
                    </a:solidFill>
                    <a:latin typeface="Hiragino Sans GB W3" panose="020B0300000000000000" pitchFamily="34" charset="-128"/>
                    <a:ea typeface="Hiragino Sans GB W3" panose="020B0300000000000000" pitchFamily="34" charset="-128"/>
                  </a:rPr>
                  <a:t>使用</a:t>
                </a:r>
                <a:r>
                  <a:rPr kumimoji="1" lang="en-US" altLang="zh-CN" sz="1100" dirty="0">
                    <a:solidFill>
                      <a:srgbClr val="5E6280"/>
                    </a:solidFill>
                    <a:latin typeface="Hiragino Sans GB W3" panose="020B0300000000000000" pitchFamily="34" charset="-128"/>
                    <a:ea typeface="Hiragino Sans GB W3" panose="020B0300000000000000" pitchFamily="34" charset="-128"/>
                  </a:rPr>
                  <a:t>restful</a:t>
                </a:r>
                <a:r>
                  <a:rPr kumimoji="1" lang="zh-CN" altLang="en-US" sz="1100" dirty="0">
                    <a:solidFill>
                      <a:srgbClr val="5E6280"/>
                    </a:solidFill>
                    <a:latin typeface="Hiragino Sans GB W3" panose="020B0300000000000000" pitchFamily="34" charset="-128"/>
                    <a:ea typeface="Hiragino Sans GB W3" panose="020B0300000000000000" pitchFamily="34" charset="-128"/>
                  </a:rPr>
                  <a:t>接口动态注册子设备，接口返回子设备三元组；</a:t>
                </a:r>
                <a:endParaRPr kumimoji="1" lang="en-US" altLang="zh-CN" sz="1100" dirty="0">
                  <a:solidFill>
                    <a:srgbClr val="5E6280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endParaRP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kumimoji="1" lang="zh-CN" altLang="en-US" sz="1100" dirty="0">
                    <a:solidFill>
                      <a:srgbClr val="5E6280"/>
                    </a:solidFill>
                    <a:latin typeface="Hiragino Sans GB W3" panose="020B0300000000000000" pitchFamily="34" charset="-128"/>
                    <a:ea typeface="Hiragino Sans GB W3" panose="020B0300000000000000" pitchFamily="34" charset="-128"/>
                  </a:rPr>
                  <a:t>子设备由网关代理上线，上报子设备三元组</a:t>
                </a:r>
                <a:endParaRPr kumimoji="1" lang="en-US" altLang="zh-CN" sz="1100" dirty="0">
                  <a:solidFill>
                    <a:srgbClr val="5E6280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endParaRPr>
              </a:p>
              <a:p>
                <a:endParaRPr kumimoji="1" lang="en-US" altLang="zh-CN" sz="1100" dirty="0">
                  <a:solidFill>
                    <a:srgbClr val="5E6280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endParaRPr>
              </a:p>
            </p:txBody>
          </p:sp>
          <p:grpSp>
            <p:nvGrpSpPr>
              <p:cNvPr id="9" name="组合 8">
                <a:extLst>
                  <a:ext uri="{FF2B5EF4-FFF2-40B4-BE49-F238E27FC236}">
                    <a16:creationId xmlns:a16="http://schemas.microsoft.com/office/drawing/2014/main" id="{3D8D0406-5D99-3D4A-A1A1-37A80987A229}"/>
                  </a:ext>
                </a:extLst>
              </p:cNvPr>
              <p:cNvGrpSpPr/>
              <p:nvPr/>
            </p:nvGrpSpPr>
            <p:grpSpPr>
              <a:xfrm>
                <a:off x="2266800" y="3587450"/>
                <a:ext cx="2041826" cy="1008000"/>
                <a:chOff x="2266800" y="3587450"/>
                <a:chExt cx="2041826" cy="1008000"/>
              </a:xfrm>
            </p:grpSpPr>
            <p:sp>
              <p:nvSpPr>
                <p:cNvPr id="56" name="矩形 55">
                  <a:extLst>
                    <a:ext uri="{FF2B5EF4-FFF2-40B4-BE49-F238E27FC236}">
                      <a16:creationId xmlns:a16="http://schemas.microsoft.com/office/drawing/2014/main" id="{A26B0A92-8B04-C049-AF86-F1E8FF251860}"/>
                    </a:ext>
                  </a:extLst>
                </p:cNvPr>
                <p:cNvSpPr/>
                <p:nvPr/>
              </p:nvSpPr>
              <p:spPr>
                <a:xfrm>
                  <a:off x="2266800" y="3587450"/>
                  <a:ext cx="2041826" cy="1008000"/>
                </a:xfrm>
                <a:prstGeom prst="rect">
                  <a:avLst/>
                </a:prstGeom>
                <a:noFill/>
                <a:ln w="12700">
                  <a:solidFill>
                    <a:srgbClr val="A2A5B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 sz="1600" dirty="0">
                    <a:latin typeface="Hiragino Sans GB W3" panose="020B0300000000000000" pitchFamily="34" charset="-128"/>
                    <a:ea typeface="Hiragino Sans GB W3" panose="020B0300000000000000" pitchFamily="34" charset="-128"/>
                  </a:endParaRPr>
                </a:p>
              </p:txBody>
            </p:sp>
            <p:sp>
              <p:nvSpPr>
                <p:cNvPr id="57" name="文本框 56">
                  <a:extLst>
                    <a:ext uri="{FF2B5EF4-FFF2-40B4-BE49-F238E27FC236}">
                      <a16:creationId xmlns:a16="http://schemas.microsoft.com/office/drawing/2014/main" id="{FC6E50F8-6015-C641-8A42-CA14BC3F89A6}"/>
                    </a:ext>
                  </a:extLst>
                </p:cNvPr>
                <p:cNvSpPr txBox="1"/>
                <p:nvPr/>
              </p:nvSpPr>
              <p:spPr>
                <a:xfrm>
                  <a:off x="2716532" y="3941028"/>
                  <a:ext cx="1133311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kumimoji="1" lang="en-US" altLang="zh-CN" sz="1400" dirty="0">
                      <a:solidFill>
                        <a:srgbClr val="393C57"/>
                      </a:solidFill>
                      <a:latin typeface="Hiragino Sans GB W3" panose="020B0300000000000000" pitchFamily="34" charset="-128"/>
                      <a:ea typeface="Hiragino Sans GB W3" panose="020B0300000000000000" pitchFamily="34" charset="-128"/>
                    </a:rPr>
                    <a:t>Edge</a:t>
                  </a:r>
                  <a:r>
                    <a:rPr kumimoji="1" lang="zh-CN" altLang="en-US" sz="1400" dirty="0">
                      <a:solidFill>
                        <a:srgbClr val="383B55"/>
                      </a:solidFill>
                      <a:latin typeface="Hiragino Sans GB W3" panose="020B0300000000000000" pitchFamily="34" charset="-128"/>
                      <a:ea typeface="Hiragino Sans GB W3" panose="020B0300000000000000" pitchFamily="34" charset="-128"/>
                    </a:rPr>
                    <a:t>网关</a:t>
                  </a:r>
                  <a:endParaRPr kumimoji="1" lang="en-US" altLang="zh-CN" sz="1400" dirty="0">
                    <a:solidFill>
                      <a:srgbClr val="383B55"/>
                    </a:solidFill>
                    <a:latin typeface="Hiragino Sans GB W3" panose="020B0300000000000000" pitchFamily="34" charset="-128"/>
                    <a:ea typeface="Hiragino Sans GB W3" panose="020B0300000000000000" pitchFamily="34" charset="-128"/>
                  </a:endParaRPr>
                </a:p>
              </p:txBody>
            </p:sp>
          </p:grpSp>
          <p:sp>
            <p:nvSpPr>
              <p:cNvPr id="78" name="文本框 77">
                <a:extLst>
                  <a:ext uri="{FF2B5EF4-FFF2-40B4-BE49-F238E27FC236}">
                    <a16:creationId xmlns:a16="http://schemas.microsoft.com/office/drawing/2014/main" id="{A8EC1F39-7B16-F942-804B-FFC0E9E698CF}"/>
                  </a:ext>
                </a:extLst>
              </p:cNvPr>
              <p:cNvSpPr txBox="1"/>
              <p:nvPr/>
            </p:nvSpPr>
            <p:spPr>
              <a:xfrm>
                <a:off x="3808847" y="5164889"/>
                <a:ext cx="18473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kumimoji="1" lang="en-US" altLang="zh-CN" sz="1100" dirty="0">
                  <a:solidFill>
                    <a:srgbClr val="5E6280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endParaRPr>
              </a:p>
            </p:txBody>
          </p:sp>
          <p:grpSp>
            <p:nvGrpSpPr>
              <p:cNvPr id="7" name="组合 6">
                <a:extLst>
                  <a:ext uri="{FF2B5EF4-FFF2-40B4-BE49-F238E27FC236}">
                    <a16:creationId xmlns:a16="http://schemas.microsoft.com/office/drawing/2014/main" id="{771BAE29-6C1F-7241-A45A-1A8FEAB9EEE1}"/>
                  </a:ext>
                </a:extLst>
              </p:cNvPr>
              <p:cNvGrpSpPr/>
              <p:nvPr/>
            </p:nvGrpSpPr>
            <p:grpSpPr>
              <a:xfrm>
                <a:off x="-1308278" y="3924288"/>
                <a:ext cx="423514" cy="276999"/>
                <a:chOff x="-148214" y="2522369"/>
                <a:chExt cx="423514" cy="276999"/>
              </a:xfrm>
            </p:grpSpPr>
            <p:pic>
              <p:nvPicPr>
                <p:cNvPr id="27" name="图形 26">
                  <a:extLst>
                    <a:ext uri="{FF2B5EF4-FFF2-40B4-BE49-F238E27FC236}">
                      <a16:creationId xmlns:a16="http://schemas.microsoft.com/office/drawing/2014/main" id="{3A815134-0EB9-2442-9FC7-BC95A80720B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96DAC541-7B7A-43D3-8B79-37D633B846F1}">
                      <asvg:svgBlip xmlns=""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-78288" y="2525076"/>
                  <a:ext cx="300579" cy="273742"/>
                </a:xfrm>
                <a:prstGeom prst="rect">
                  <a:avLst/>
                </a:prstGeom>
              </p:spPr>
            </p:pic>
            <p:sp>
              <p:nvSpPr>
                <p:cNvPr id="28" name="文本框 27">
                  <a:extLst>
                    <a:ext uri="{FF2B5EF4-FFF2-40B4-BE49-F238E27FC236}">
                      <a16:creationId xmlns:a16="http://schemas.microsoft.com/office/drawing/2014/main" id="{A3116374-DFCE-8E4C-A3C6-E3897C5DF7A0}"/>
                    </a:ext>
                  </a:extLst>
                </p:cNvPr>
                <p:cNvSpPr txBox="1"/>
                <p:nvPr/>
              </p:nvSpPr>
              <p:spPr>
                <a:xfrm>
                  <a:off x="-148214" y="2522369"/>
                  <a:ext cx="423514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zh-CN" sz="1200" dirty="0">
                      <a:solidFill>
                        <a:schemeClr val="bg1"/>
                      </a:solidFill>
                      <a:latin typeface="Hiragino Sans GB W3" panose="020B0300000000000000" pitchFamily="34" charset="-128"/>
                      <a:ea typeface="Hiragino Sans GB W3" panose="020B0300000000000000" pitchFamily="34" charset="-128"/>
                    </a:rPr>
                    <a:t>2.2</a:t>
                  </a:r>
                  <a:endParaRPr kumimoji="1" lang="zh-CN" altLang="en-US" sz="1200" dirty="0">
                    <a:solidFill>
                      <a:schemeClr val="bg1"/>
                    </a:solidFill>
                    <a:latin typeface="Hiragino Sans GB W3" panose="020B0300000000000000" pitchFamily="34" charset="-128"/>
                    <a:ea typeface="Hiragino Sans GB W3" panose="020B0300000000000000" pitchFamily="34" charset="-128"/>
                  </a:endParaRPr>
                </a:p>
              </p:txBody>
            </p:sp>
          </p:grpSp>
          <p:cxnSp>
            <p:nvCxnSpPr>
              <p:cNvPr id="80" name="直线箭头连接符 79">
                <a:extLst>
                  <a:ext uri="{FF2B5EF4-FFF2-40B4-BE49-F238E27FC236}">
                    <a16:creationId xmlns:a16="http://schemas.microsoft.com/office/drawing/2014/main" id="{1A0282A2-AE6B-4642-BFE2-B20D01F75D8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97559" y="4082647"/>
                <a:ext cx="465993" cy="0"/>
              </a:xfrm>
              <a:prstGeom prst="straightConnector1">
                <a:avLst/>
              </a:prstGeom>
              <a:ln w="25400">
                <a:solidFill>
                  <a:srgbClr val="A2A5B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9" name="直线箭头连接符 28">
              <a:extLst>
                <a:ext uri="{FF2B5EF4-FFF2-40B4-BE49-F238E27FC236}">
                  <a16:creationId xmlns:a16="http://schemas.microsoft.com/office/drawing/2014/main" id="{BE0F2117-CC87-9E48-B7AA-E75B8F151F3A}"/>
                </a:ext>
              </a:extLst>
            </p:cNvPr>
            <p:cNvCxnSpPr>
              <a:cxnSpLocks/>
            </p:cNvCxnSpPr>
            <p:nvPr/>
          </p:nvCxnSpPr>
          <p:spPr>
            <a:xfrm>
              <a:off x="4439816" y="3135404"/>
              <a:ext cx="465993" cy="0"/>
            </a:xfrm>
            <a:prstGeom prst="straightConnector1">
              <a:avLst/>
            </a:prstGeom>
            <a:ln w="25400">
              <a:solidFill>
                <a:srgbClr val="A2A5B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线箭头连接符 29">
              <a:extLst>
                <a:ext uri="{FF2B5EF4-FFF2-40B4-BE49-F238E27FC236}">
                  <a16:creationId xmlns:a16="http://schemas.microsoft.com/office/drawing/2014/main" id="{38B95E62-3F73-A846-9964-D42BC5C1002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73433" y="3209986"/>
              <a:ext cx="0" cy="596798"/>
            </a:xfrm>
            <a:prstGeom prst="straightConnector1">
              <a:avLst/>
            </a:prstGeom>
            <a:ln w="15875">
              <a:solidFill>
                <a:srgbClr val="A2A5BC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651396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文本框 76">
            <a:extLst>
              <a:ext uri="{FF2B5EF4-FFF2-40B4-BE49-F238E27FC236}">
                <a16:creationId xmlns:a16="http://schemas.microsoft.com/office/drawing/2014/main" id="{04D640A2-68D8-F744-AD6E-9025603EC574}"/>
              </a:ext>
            </a:extLst>
          </p:cNvPr>
          <p:cNvSpPr txBox="1"/>
          <p:nvPr/>
        </p:nvSpPr>
        <p:spPr>
          <a:xfrm>
            <a:off x="246753" y="181413"/>
            <a:ext cx="2592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trike="sngStrike" dirty="0"/>
              <a:t>connection_scenario_1.2</a:t>
            </a:r>
            <a:endParaRPr kumimoji="1" lang="zh-CN" altLang="en-US" strike="sngStrike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2297DA4-5198-A248-B068-89B468D17346}"/>
              </a:ext>
            </a:extLst>
          </p:cNvPr>
          <p:cNvSpPr txBox="1"/>
          <p:nvPr/>
        </p:nvSpPr>
        <p:spPr>
          <a:xfrm>
            <a:off x="3846786" y="378372"/>
            <a:ext cx="2592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connection_scenario_2.1</a:t>
            </a:r>
            <a:endParaRPr kumimoji="1" lang="zh-CN" altLang="en-US" dirty="0"/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F7EA1C5B-4D5E-6045-82EB-6D07F0B957D9}"/>
              </a:ext>
            </a:extLst>
          </p:cNvPr>
          <p:cNvGrpSpPr/>
          <p:nvPr/>
        </p:nvGrpSpPr>
        <p:grpSpPr>
          <a:xfrm>
            <a:off x="-1104800" y="2420888"/>
            <a:ext cx="14407232" cy="1678564"/>
            <a:chOff x="-1104800" y="2420888"/>
            <a:chExt cx="14407232" cy="1678564"/>
          </a:xfrm>
        </p:grpSpPr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9E91A085-707D-7B41-9979-B9BEC8AEC64B}"/>
                </a:ext>
              </a:extLst>
            </p:cNvPr>
            <p:cNvGrpSpPr/>
            <p:nvPr/>
          </p:nvGrpSpPr>
          <p:grpSpPr>
            <a:xfrm>
              <a:off x="-1104800" y="2420888"/>
              <a:ext cx="14407232" cy="1678564"/>
              <a:chOff x="-1126568" y="2420888"/>
              <a:chExt cx="14407232" cy="1678564"/>
            </a:xfrm>
          </p:grpSpPr>
          <p:sp>
            <p:nvSpPr>
              <p:cNvPr id="31" name="矩形 30">
                <a:extLst>
                  <a:ext uri="{FF2B5EF4-FFF2-40B4-BE49-F238E27FC236}">
                    <a16:creationId xmlns:a16="http://schemas.microsoft.com/office/drawing/2014/main" id="{B237F2D7-1CE6-C245-91EB-06939032095E}"/>
                  </a:ext>
                </a:extLst>
              </p:cNvPr>
              <p:cNvSpPr/>
              <p:nvPr/>
            </p:nvSpPr>
            <p:spPr>
              <a:xfrm>
                <a:off x="-528736" y="2420888"/>
                <a:ext cx="2041826" cy="1008000"/>
              </a:xfrm>
              <a:prstGeom prst="rect">
                <a:avLst/>
              </a:prstGeom>
              <a:noFill/>
              <a:ln w="12700">
                <a:solidFill>
                  <a:srgbClr val="A2A5B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60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32" name="文本框 31">
                <a:extLst>
                  <a:ext uri="{FF2B5EF4-FFF2-40B4-BE49-F238E27FC236}">
                    <a16:creationId xmlns:a16="http://schemas.microsoft.com/office/drawing/2014/main" id="{5FFFF1B7-02E7-054E-B4ED-602D8405BB6C}"/>
                  </a:ext>
                </a:extLst>
              </p:cNvPr>
              <p:cNvSpPr txBox="1"/>
              <p:nvPr/>
            </p:nvSpPr>
            <p:spPr>
              <a:xfrm>
                <a:off x="-300803" y="2745825"/>
                <a:ext cx="152456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400" dirty="0">
                    <a:solidFill>
                      <a:srgbClr val="383B55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子设备</a:t>
                </a:r>
              </a:p>
            </p:txBody>
          </p:sp>
          <p:sp>
            <p:nvSpPr>
              <p:cNvPr id="47" name="矩形 46">
                <a:extLst>
                  <a:ext uri="{FF2B5EF4-FFF2-40B4-BE49-F238E27FC236}">
                    <a16:creationId xmlns:a16="http://schemas.microsoft.com/office/drawing/2014/main" id="{BDF9CD34-E5FE-3343-B553-CFF9E8568BE7}"/>
                  </a:ext>
                </a:extLst>
              </p:cNvPr>
              <p:cNvSpPr/>
              <p:nvPr/>
            </p:nvSpPr>
            <p:spPr>
              <a:xfrm>
                <a:off x="5357742" y="2420888"/>
                <a:ext cx="2041826" cy="1008000"/>
              </a:xfrm>
              <a:prstGeom prst="rect">
                <a:avLst/>
              </a:prstGeom>
              <a:solidFill>
                <a:srgbClr val="7CDAF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60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48" name="文本框 47">
                <a:extLst>
                  <a:ext uri="{FF2B5EF4-FFF2-40B4-BE49-F238E27FC236}">
                    <a16:creationId xmlns:a16="http://schemas.microsoft.com/office/drawing/2014/main" id="{F0ADE03E-863B-5B4E-BC8C-2F3F734145AB}"/>
                  </a:ext>
                </a:extLst>
              </p:cNvPr>
              <p:cNvSpPr txBox="1"/>
              <p:nvPr/>
            </p:nvSpPr>
            <p:spPr>
              <a:xfrm>
                <a:off x="5707982" y="2761765"/>
                <a:ext cx="134134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400" dirty="0">
                    <a:solidFill>
                      <a:srgbClr val="383B55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添加拓扑关系</a:t>
                </a:r>
              </a:p>
            </p:txBody>
          </p:sp>
          <p:sp>
            <p:nvSpPr>
              <p:cNvPr id="60" name="矩形 59">
                <a:extLst>
                  <a:ext uri="{FF2B5EF4-FFF2-40B4-BE49-F238E27FC236}">
                    <a16:creationId xmlns:a16="http://schemas.microsoft.com/office/drawing/2014/main" id="{626384BC-438F-5C45-9F10-A07516BEE2DE}"/>
                  </a:ext>
                </a:extLst>
              </p:cNvPr>
              <p:cNvSpPr/>
              <p:nvPr/>
            </p:nvSpPr>
            <p:spPr>
              <a:xfrm>
                <a:off x="8298290" y="2420888"/>
                <a:ext cx="2041826" cy="1008000"/>
              </a:xfrm>
              <a:prstGeom prst="rect">
                <a:avLst/>
              </a:prstGeom>
              <a:solidFill>
                <a:srgbClr val="F5F5FA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60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67" name="文本框 66">
                <a:extLst>
                  <a:ext uri="{FF2B5EF4-FFF2-40B4-BE49-F238E27FC236}">
                    <a16:creationId xmlns:a16="http://schemas.microsoft.com/office/drawing/2014/main" id="{944B0D73-2FD6-5647-834F-624A6FBDAD1A}"/>
                  </a:ext>
                </a:extLst>
              </p:cNvPr>
              <p:cNvSpPr txBox="1"/>
              <p:nvPr/>
            </p:nvSpPr>
            <p:spPr>
              <a:xfrm>
                <a:off x="8648530" y="2761765"/>
                <a:ext cx="134134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400" dirty="0">
                    <a:solidFill>
                      <a:srgbClr val="383B55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设备上线</a:t>
                </a:r>
              </a:p>
            </p:txBody>
          </p:sp>
          <p:cxnSp>
            <p:nvCxnSpPr>
              <p:cNvPr id="68" name="直线箭头连接符 67">
                <a:extLst>
                  <a:ext uri="{FF2B5EF4-FFF2-40B4-BE49-F238E27FC236}">
                    <a16:creationId xmlns:a16="http://schemas.microsoft.com/office/drawing/2014/main" id="{91CE09CE-11DB-7244-A352-A77FF8B2336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600073" y="2924722"/>
                <a:ext cx="465993" cy="0"/>
              </a:xfrm>
              <a:prstGeom prst="straightConnector1">
                <a:avLst/>
              </a:prstGeom>
              <a:ln w="25400">
                <a:solidFill>
                  <a:srgbClr val="A2A5B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9" name="矩形 68">
                <a:extLst>
                  <a:ext uri="{FF2B5EF4-FFF2-40B4-BE49-F238E27FC236}">
                    <a16:creationId xmlns:a16="http://schemas.microsoft.com/office/drawing/2014/main" id="{7029D571-D905-0F47-839C-A9CD6B2659D3}"/>
                  </a:ext>
                </a:extLst>
              </p:cNvPr>
              <p:cNvSpPr/>
              <p:nvPr/>
            </p:nvSpPr>
            <p:spPr>
              <a:xfrm>
                <a:off x="11238838" y="2420888"/>
                <a:ext cx="2041826" cy="1008000"/>
              </a:xfrm>
              <a:prstGeom prst="rect">
                <a:avLst/>
              </a:prstGeom>
              <a:solidFill>
                <a:srgbClr val="F5F5FA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60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70" name="文本框 69">
                <a:extLst>
                  <a:ext uri="{FF2B5EF4-FFF2-40B4-BE49-F238E27FC236}">
                    <a16:creationId xmlns:a16="http://schemas.microsoft.com/office/drawing/2014/main" id="{109AE74B-A251-E54F-BADC-67286E6CF66E}"/>
                  </a:ext>
                </a:extLst>
              </p:cNvPr>
              <p:cNvSpPr txBox="1"/>
              <p:nvPr/>
            </p:nvSpPr>
            <p:spPr>
              <a:xfrm>
                <a:off x="11589078" y="2761765"/>
                <a:ext cx="134134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400" dirty="0">
                    <a:solidFill>
                      <a:srgbClr val="383B55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上报数据</a:t>
                </a:r>
              </a:p>
            </p:txBody>
          </p:sp>
          <p:cxnSp>
            <p:nvCxnSpPr>
              <p:cNvPr id="71" name="直线箭头连接符 70">
                <a:extLst>
                  <a:ext uri="{FF2B5EF4-FFF2-40B4-BE49-F238E27FC236}">
                    <a16:creationId xmlns:a16="http://schemas.microsoft.com/office/drawing/2014/main" id="{A770E6FA-CC8E-D749-845B-63AD54A898D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540621" y="2924888"/>
                <a:ext cx="465993" cy="0"/>
              </a:xfrm>
              <a:prstGeom prst="straightConnector1">
                <a:avLst/>
              </a:prstGeom>
              <a:ln w="25400">
                <a:solidFill>
                  <a:srgbClr val="A2A5B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9" name="组合 8">
                <a:extLst>
                  <a:ext uri="{FF2B5EF4-FFF2-40B4-BE49-F238E27FC236}">
                    <a16:creationId xmlns:a16="http://schemas.microsoft.com/office/drawing/2014/main" id="{097431FC-FF54-7B44-AFAA-634CCF592BF2}"/>
                  </a:ext>
                </a:extLst>
              </p:cNvPr>
              <p:cNvGrpSpPr/>
              <p:nvPr/>
            </p:nvGrpSpPr>
            <p:grpSpPr>
              <a:xfrm>
                <a:off x="2370010" y="2421524"/>
                <a:ext cx="2041826" cy="1008000"/>
                <a:chOff x="2544991" y="2420888"/>
                <a:chExt cx="2041826" cy="1008000"/>
              </a:xfrm>
            </p:grpSpPr>
            <p:sp>
              <p:nvSpPr>
                <p:cNvPr id="40" name="矩形 39">
                  <a:extLst>
                    <a:ext uri="{FF2B5EF4-FFF2-40B4-BE49-F238E27FC236}">
                      <a16:creationId xmlns:a16="http://schemas.microsoft.com/office/drawing/2014/main" id="{DDC7BFC4-9E93-444F-BB24-1144A625C206}"/>
                    </a:ext>
                  </a:extLst>
                </p:cNvPr>
                <p:cNvSpPr/>
                <p:nvPr/>
              </p:nvSpPr>
              <p:spPr>
                <a:xfrm>
                  <a:off x="2544991" y="2420888"/>
                  <a:ext cx="2041826" cy="1008000"/>
                </a:xfrm>
                <a:prstGeom prst="rect">
                  <a:avLst/>
                </a:prstGeom>
                <a:noFill/>
                <a:ln w="12700">
                  <a:solidFill>
                    <a:srgbClr val="A2A5B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 sz="1600">
                    <a:latin typeface="Microsoft YaHei" panose="020B0503020204020204" pitchFamily="34" charset="-122"/>
                    <a:ea typeface="Microsoft YaHei" panose="020B0503020204020204" pitchFamily="34" charset="-122"/>
                  </a:endParaRPr>
                </a:p>
              </p:txBody>
            </p:sp>
            <p:sp>
              <p:nvSpPr>
                <p:cNvPr id="41" name="文本框 40">
                  <a:extLst>
                    <a:ext uri="{FF2B5EF4-FFF2-40B4-BE49-F238E27FC236}">
                      <a16:creationId xmlns:a16="http://schemas.microsoft.com/office/drawing/2014/main" id="{B450CB98-EC61-694E-B8F3-035F48E2EB06}"/>
                    </a:ext>
                  </a:extLst>
                </p:cNvPr>
                <p:cNvSpPr txBox="1"/>
                <p:nvPr/>
              </p:nvSpPr>
              <p:spPr>
                <a:xfrm>
                  <a:off x="2901512" y="2770197"/>
                  <a:ext cx="1254782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kumimoji="1" lang="en-US" altLang="zh-CN" sz="1400" dirty="0">
                      <a:solidFill>
                        <a:srgbClr val="383B55"/>
                      </a:solidFill>
                      <a:latin typeface="Microsoft YaHei" panose="020B0503020204020204" pitchFamily="34" charset="-122"/>
                      <a:ea typeface="Microsoft YaHei" panose="020B0503020204020204" pitchFamily="34" charset="-122"/>
                    </a:rPr>
                    <a:t>Edge</a:t>
                  </a:r>
                  <a:r>
                    <a:rPr kumimoji="1" lang="zh-CN" altLang="en-US" sz="1400" dirty="0">
                      <a:solidFill>
                        <a:srgbClr val="383B55"/>
                      </a:solidFill>
                      <a:latin typeface="Microsoft YaHei" panose="020B0503020204020204" pitchFamily="34" charset="-122"/>
                      <a:ea typeface="Microsoft YaHei" panose="020B0503020204020204" pitchFamily="34" charset="-122"/>
                    </a:rPr>
                    <a:t>网关 </a:t>
                  </a:r>
                </a:p>
              </p:txBody>
            </p:sp>
          </p:grpSp>
          <p:sp>
            <p:nvSpPr>
              <p:cNvPr id="74" name="文本框 73">
                <a:extLst>
                  <a:ext uri="{FF2B5EF4-FFF2-40B4-BE49-F238E27FC236}">
                    <a16:creationId xmlns:a16="http://schemas.microsoft.com/office/drawing/2014/main" id="{FAEADA37-384F-7A4E-8DC3-41FE275205BE}"/>
                  </a:ext>
                </a:extLst>
              </p:cNvPr>
              <p:cNvSpPr txBox="1"/>
              <p:nvPr/>
            </p:nvSpPr>
            <p:spPr>
              <a:xfrm>
                <a:off x="4067046" y="3668565"/>
                <a:ext cx="2581392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zh-CN" altLang="en-US" sz="1100" dirty="0">
                    <a:solidFill>
                      <a:srgbClr val="5E6280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子设备由网关代理上线，</a:t>
                </a:r>
                <a:endParaRPr kumimoji="1" lang="en-US" altLang="zh-CN" sz="11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r>
                  <a:rPr kumimoji="1" lang="zh-CN" altLang="en-US" sz="1100" dirty="0">
                    <a:solidFill>
                      <a:srgbClr val="5E6280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上报子设备三元组</a:t>
                </a:r>
                <a:endParaRPr kumimoji="1" lang="en-US" altLang="zh-CN" sz="11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grpSp>
            <p:nvGrpSpPr>
              <p:cNvPr id="8" name="组合 7">
                <a:extLst>
                  <a:ext uri="{FF2B5EF4-FFF2-40B4-BE49-F238E27FC236}">
                    <a16:creationId xmlns:a16="http://schemas.microsoft.com/office/drawing/2014/main" id="{0C43C331-0AD5-BD4E-B1BA-795E4A15863C}"/>
                  </a:ext>
                </a:extLst>
              </p:cNvPr>
              <p:cNvGrpSpPr/>
              <p:nvPr/>
            </p:nvGrpSpPr>
            <p:grpSpPr>
              <a:xfrm>
                <a:off x="-1126568" y="2777153"/>
                <a:ext cx="401072" cy="276999"/>
                <a:chOff x="-12081" y="4245764"/>
                <a:chExt cx="401072" cy="276999"/>
              </a:xfrm>
            </p:grpSpPr>
            <p:pic>
              <p:nvPicPr>
                <p:cNvPr id="26" name="图形 25">
                  <a:extLst>
                    <a:ext uri="{FF2B5EF4-FFF2-40B4-BE49-F238E27FC236}">
                      <a16:creationId xmlns:a16="http://schemas.microsoft.com/office/drawing/2014/main" id="{0BF5619F-15E5-304A-A3AF-BE1E5380C80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96DAC541-7B7A-43D3-8B79-37D633B846F1}">
                      <asvg:svgBlip xmlns=""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5728" y="4248471"/>
                  <a:ext cx="300579" cy="273742"/>
                </a:xfrm>
                <a:prstGeom prst="rect">
                  <a:avLst/>
                </a:prstGeom>
              </p:spPr>
            </p:pic>
            <p:sp>
              <p:nvSpPr>
                <p:cNvPr id="29" name="文本框 28">
                  <a:extLst>
                    <a:ext uri="{FF2B5EF4-FFF2-40B4-BE49-F238E27FC236}">
                      <a16:creationId xmlns:a16="http://schemas.microsoft.com/office/drawing/2014/main" id="{281AA659-0C47-C24C-BE4B-CEECE8239E04}"/>
                    </a:ext>
                  </a:extLst>
                </p:cNvPr>
                <p:cNvSpPr txBox="1"/>
                <p:nvPr/>
              </p:nvSpPr>
              <p:spPr>
                <a:xfrm>
                  <a:off x="-12081" y="4245764"/>
                  <a:ext cx="401072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zh-CN" sz="1200" dirty="0">
                      <a:solidFill>
                        <a:schemeClr val="bg1"/>
                      </a:solidFill>
                      <a:latin typeface="Microsoft YaHei" panose="020B0503020204020204" pitchFamily="34" charset="-122"/>
                      <a:ea typeface="Microsoft YaHei" panose="020B0503020204020204" pitchFamily="34" charset="-122"/>
                    </a:rPr>
                    <a:t>2.1</a:t>
                  </a:r>
                  <a:endParaRPr kumimoji="1" lang="zh-CN" altLang="en-US" sz="1200" dirty="0">
                    <a:solidFill>
                      <a:schemeClr val="bg1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endParaRPr>
                </a:p>
              </p:txBody>
            </p:sp>
          </p:grpSp>
          <p:cxnSp>
            <p:nvCxnSpPr>
              <p:cNvPr id="78" name="直线箭头连接符 77">
                <a:extLst>
                  <a:ext uri="{FF2B5EF4-FFF2-40B4-BE49-F238E27FC236}">
                    <a16:creationId xmlns:a16="http://schemas.microsoft.com/office/drawing/2014/main" id="{03099674-5C73-E141-8CA9-E5BC86F003D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03512" y="2924777"/>
                <a:ext cx="465993" cy="0"/>
              </a:xfrm>
              <a:prstGeom prst="straightConnector1">
                <a:avLst/>
              </a:prstGeom>
              <a:ln w="25400">
                <a:solidFill>
                  <a:srgbClr val="A2A5B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7" name="直线箭头连接符 26">
              <a:extLst>
                <a:ext uri="{FF2B5EF4-FFF2-40B4-BE49-F238E27FC236}">
                  <a16:creationId xmlns:a16="http://schemas.microsoft.com/office/drawing/2014/main" id="{6D2B24C5-33C5-9240-BCBB-EE056A365F53}"/>
                </a:ext>
              </a:extLst>
            </p:cNvPr>
            <p:cNvCxnSpPr>
              <a:cxnSpLocks/>
            </p:cNvCxnSpPr>
            <p:nvPr/>
          </p:nvCxnSpPr>
          <p:spPr>
            <a:xfrm>
              <a:off x="4655840" y="2942610"/>
              <a:ext cx="465993" cy="0"/>
            </a:xfrm>
            <a:prstGeom prst="straightConnector1">
              <a:avLst/>
            </a:prstGeom>
            <a:ln w="25400">
              <a:solidFill>
                <a:srgbClr val="A2A5B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线箭头连接符 27">
              <a:extLst>
                <a:ext uri="{FF2B5EF4-FFF2-40B4-BE49-F238E27FC236}">
                  <a16:creationId xmlns:a16="http://schemas.microsoft.com/office/drawing/2014/main" id="{07D75643-94F3-2949-BBE0-1D66798CA92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871864" y="3053602"/>
              <a:ext cx="0" cy="596798"/>
            </a:xfrm>
            <a:prstGeom prst="straightConnector1">
              <a:avLst/>
            </a:prstGeom>
            <a:ln w="15875">
              <a:solidFill>
                <a:srgbClr val="A2A5BC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579025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533EA13B-1FC4-E142-99D4-3A0B1F714F81}"/>
              </a:ext>
            </a:extLst>
          </p:cNvPr>
          <p:cNvSpPr txBox="1"/>
          <p:nvPr/>
        </p:nvSpPr>
        <p:spPr>
          <a:xfrm>
            <a:off x="1034321" y="554636"/>
            <a:ext cx="3233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ota_lifecycle_management.png</a:t>
            </a:r>
            <a:endParaRPr kumimoji="1" lang="zh-CN" altLang="en-US" dirty="0"/>
          </a:p>
        </p:txBody>
      </p:sp>
      <p:grpSp>
        <p:nvGrpSpPr>
          <p:cNvPr id="109" name="组合 108">
            <a:extLst>
              <a:ext uri="{FF2B5EF4-FFF2-40B4-BE49-F238E27FC236}">
                <a16:creationId xmlns:a16="http://schemas.microsoft.com/office/drawing/2014/main" id="{EA60803C-ABAF-1E4A-BB91-000103B300D2}"/>
              </a:ext>
            </a:extLst>
          </p:cNvPr>
          <p:cNvGrpSpPr/>
          <p:nvPr/>
        </p:nvGrpSpPr>
        <p:grpSpPr>
          <a:xfrm>
            <a:off x="-1964633" y="1764451"/>
            <a:ext cx="16695941" cy="4427198"/>
            <a:chOff x="-1964633" y="1764451"/>
            <a:chExt cx="16695941" cy="4427198"/>
          </a:xfrm>
        </p:grpSpPr>
        <p:grpSp>
          <p:nvGrpSpPr>
            <p:cNvPr id="106" name="组合 105">
              <a:extLst>
                <a:ext uri="{FF2B5EF4-FFF2-40B4-BE49-F238E27FC236}">
                  <a16:creationId xmlns:a16="http://schemas.microsoft.com/office/drawing/2014/main" id="{3510A763-0FA6-FE4F-B536-9EB0D955054B}"/>
                </a:ext>
              </a:extLst>
            </p:cNvPr>
            <p:cNvGrpSpPr/>
            <p:nvPr/>
          </p:nvGrpSpPr>
          <p:grpSpPr>
            <a:xfrm>
              <a:off x="-1964633" y="1764451"/>
              <a:ext cx="16695941" cy="4427198"/>
              <a:chOff x="2154394" y="1511274"/>
              <a:chExt cx="16695941" cy="4427198"/>
            </a:xfrm>
          </p:grpSpPr>
          <p:sp>
            <p:nvSpPr>
              <p:cNvPr id="30" name="矩形 29">
                <a:extLst>
                  <a:ext uri="{FF2B5EF4-FFF2-40B4-BE49-F238E27FC236}">
                    <a16:creationId xmlns:a16="http://schemas.microsoft.com/office/drawing/2014/main" id="{1519FA2A-3881-0F40-92B9-D5F8985EA9EF}"/>
                  </a:ext>
                </a:extLst>
              </p:cNvPr>
              <p:cNvSpPr/>
              <p:nvPr/>
            </p:nvSpPr>
            <p:spPr>
              <a:xfrm>
                <a:off x="3991293" y="2114469"/>
                <a:ext cx="2041826" cy="1008000"/>
              </a:xfrm>
              <a:prstGeom prst="rect">
                <a:avLst/>
              </a:prstGeom>
              <a:solidFill>
                <a:srgbClr val="A39DF9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60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31" name="文本框 30">
                <a:extLst>
                  <a:ext uri="{FF2B5EF4-FFF2-40B4-BE49-F238E27FC236}">
                    <a16:creationId xmlns:a16="http://schemas.microsoft.com/office/drawing/2014/main" id="{4920035E-A612-7940-9D3E-5E323D1C90B6}"/>
                  </a:ext>
                </a:extLst>
              </p:cNvPr>
              <p:cNvSpPr txBox="1"/>
              <p:nvPr/>
            </p:nvSpPr>
            <p:spPr>
              <a:xfrm>
                <a:off x="4341533" y="2455346"/>
                <a:ext cx="134134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400" dirty="0">
                    <a:solidFill>
                      <a:srgbClr val="383B55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新增固件</a:t>
                </a:r>
              </a:p>
            </p:txBody>
          </p:sp>
          <p:sp>
            <p:nvSpPr>
              <p:cNvPr id="32" name="矩形 31">
                <a:extLst>
                  <a:ext uri="{FF2B5EF4-FFF2-40B4-BE49-F238E27FC236}">
                    <a16:creationId xmlns:a16="http://schemas.microsoft.com/office/drawing/2014/main" id="{3BE1C9F5-827A-B04F-AC79-6729B423AE2D}"/>
                  </a:ext>
                </a:extLst>
              </p:cNvPr>
              <p:cNvSpPr/>
              <p:nvPr/>
            </p:nvSpPr>
            <p:spPr>
              <a:xfrm>
                <a:off x="6931841" y="2114469"/>
                <a:ext cx="2041826" cy="1008000"/>
              </a:xfrm>
              <a:prstGeom prst="rect">
                <a:avLst/>
              </a:prstGeom>
              <a:solidFill>
                <a:srgbClr val="A39DF9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60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33" name="文本框 32">
                <a:extLst>
                  <a:ext uri="{FF2B5EF4-FFF2-40B4-BE49-F238E27FC236}">
                    <a16:creationId xmlns:a16="http://schemas.microsoft.com/office/drawing/2014/main" id="{D4EA3F9F-C743-F440-BBE5-7DD4C833BB49}"/>
                  </a:ext>
                </a:extLst>
              </p:cNvPr>
              <p:cNvSpPr txBox="1"/>
              <p:nvPr/>
            </p:nvSpPr>
            <p:spPr>
              <a:xfrm>
                <a:off x="7282081" y="2301457"/>
                <a:ext cx="134134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400" dirty="0">
                    <a:solidFill>
                      <a:srgbClr val="383B55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固件存储</a:t>
                </a:r>
              </a:p>
            </p:txBody>
          </p:sp>
          <p:cxnSp>
            <p:nvCxnSpPr>
              <p:cNvPr id="34" name="直线箭头连接符 33">
                <a:extLst>
                  <a:ext uri="{FF2B5EF4-FFF2-40B4-BE49-F238E27FC236}">
                    <a16:creationId xmlns:a16="http://schemas.microsoft.com/office/drawing/2014/main" id="{A84A6B0A-BBB6-F843-8A7C-D4458924685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33624" y="2618469"/>
                <a:ext cx="465993" cy="0"/>
              </a:xfrm>
              <a:prstGeom prst="straightConnector1">
                <a:avLst/>
              </a:prstGeom>
              <a:ln w="25400">
                <a:solidFill>
                  <a:srgbClr val="A2A5B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直线箭头连接符 37">
                <a:extLst>
                  <a:ext uri="{FF2B5EF4-FFF2-40B4-BE49-F238E27FC236}">
                    <a16:creationId xmlns:a16="http://schemas.microsoft.com/office/drawing/2014/main" id="{B73594EB-9CE9-5843-9E21-BB1D4522117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342252" y="2618469"/>
                <a:ext cx="465993" cy="0"/>
              </a:xfrm>
              <a:prstGeom prst="straightConnector1">
                <a:avLst/>
              </a:prstGeom>
              <a:ln w="25400">
                <a:solidFill>
                  <a:srgbClr val="A2A5B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0" name="文本框 39">
                <a:extLst>
                  <a:ext uri="{FF2B5EF4-FFF2-40B4-BE49-F238E27FC236}">
                    <a16:creationId xmlns:a16="http://schemas.microsoft.com/office/drawing/2014/main" id="{DDCE11F0-5230-7E4A-90F9-AFED8803412F}"/>
                  </a:ext>
                </a:extLst>
              </p:cNvPr>
              <p:cNvSpPr txBox="1"/>
              <p:nvPr/>
            </p:nvSpPr>
            <p:spPr>
              <a:xfrm>
                <a:off x="7186886" y="2609234"/>
                <a:ext cx="157776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zh-CN" altLang="en-US" sz="1200" dirty="0">
                    <a:solidFill>
                      <a:srgbClr val="383B55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对象存储并记录</a:t>
                </a:r>
                <a:r>
                  <a:rPr kumimoji="1" lang="en-US" altLang="zh-CN" sz="1200" dirty="0">
                    <a:solidFill>
                      <a:srgbClr val="383B55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url</a:t>
                </a:r>
                <a:r>
                  <a:rPr kumimoji="1" lang="zh-CN" altLang="en-US" sz="1200" dirty="0">
                    <a:solidFill>
                      <a:srgbClr val="383B55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地址</a:t>
                </a:r>
              </a:p>
            </p:txBody>
          </p:sp>
          <p:sp>
            <p:nvSpPr>
              <p:cNvPr id="41" name="矩形 40">
                <a:extLst>
                  <a:ext uri="{FF2B5EF4-FFF2-40B4-BE49-F238E27FC236}">
                    <a16:creationId xmlns:a16="http://schemas.microsoft.com/office/drawing/2014/main" id="{B7095D47-C6B9-8545-907B-982C515910E4}"/>
                  </a:ext>
                </a:extLst>
              </p:cNvPr>
              <p:cNvSpPr/>
              <p:nvPr/>
            </p:nvSpPr>
            <p:spPr>
              <a:xfrm>
                <a:off x="9872389" y="2114469"/>
                <a:ext cx="2041826" cy="1008000"/>
              </a:xfrm>
              <a:prstGeom prst="rect">
                <a:avLst/>
              </a:prstGeom>
              <a:solidFill>
                <a:srgbClr val="A39DF9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60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42" name="文本框 41">
                <a:extLst>
                  <a:ext uri="{FF2B5EF4-FFF2-40B4-BE49-F238E27FC236}">
                    <a16:creationId xmlns:a16="http://schemas.microsoft.com/office/drawing/2014/main" id="{6748D02C-5F41-2A41-BE04-78976B212FE8}"/>
                  </a:ext>
                </a:extLst>
              </p:cNvPr>
              <p:cNvSpPr txBox="1"/>
              <p:nvPr/>
            </p:nvSpPr>
            <p:spPr>
              <a:xfrm>
                <a:off x="10222629" y="2473199"/>
                <a:ext cx="134134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400" dirty="0">
                    <a:solidFill>
                      <a:srgbClr val="383B55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固件验证</a:t>
                </a:r>
              </a:p>
            </p:txBody>
          </p:sp>
          <p:cxnSp>
            <p:nvCxnSpPr>
              <p:cNvPr id="43" name="直线箭头连接符 42">
                <a:extLst>
                  <a:ext uri="{FF2B5EF4-FFF2-40B4-BE49-F238E27FC236}">
                    <a16:creationId xmlns:a16="http://schemas.microsoft.com/office/drawing/2014/main" id="{D77FEA58-3BE3-6E4B-AACE-C5804AFC96C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191625" y="2627088"/>
                <a:ext cx="465993" cy="0"/>
              </a:xfrm>
              <a:prstGeom prst="straightConnector1">
                <a:avLst/>
              </a:prstGeom>
              <a:ln w="25400">
                <a:solidFill>
                  <a:srgbClr val="A2A5B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5" name="矩形 44">
                <a:extLst>
                  <a:ext uri="{FF2B5EF4-FFF2-40B4-BE49-F238E27FC236}">
                    <a16:creationId xmlns:a16="http://schemas.microsoft.com/office/drawing/2014/main" id="{48061C6E-44B4-4B49-9BCF-2BB2323F8A51}"/>
                  </a:ext>
                </a:extLst>
              </p:cNvPr>
              <p:cNvSpPr/>
              <p:nvPr/>
            </p:nvSpPr>
            <p:spPr>
              <a:xfrm>
                <a:off x="12812937" y="2114469"/>
                <a:ext cx="2041826" cy="1008000"/>
              </a:xfrm>
              <a:prstGeom prst="rect">
                <a:avLst/>
              </a:prstGeom>
              <a:solidFill>
                <a:srgbClr val="A39DF9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60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cxnSp>
            <p:nvCxnSpPr>
              <p:cNvPr id="46" name="直线箭头连接符 45">
                <a:extLst>
                  <a:ext uri="{FF2B5EF4-FFF2-40B4-BE49-F238E27FC236}">
                    <a16:creationId xmlns:a16="http://schemas.microsoft.com/office/drawing/2014/main" id="{F6BC688C-BCCA-A84C-A76A-5559342AA63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132173" y="2627088"/>
                <a:ext cx="465993" cy="0"/>
              </a:xfrm>
              <a:prstGeom prst="straightConnector1">
                <a:avLst/>
              </a:prstGeom>
              <a:ln w="25400">
                <a:solidFill>
                  <a:srgbClr val="A2A5B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7" name="矩形 46">
                <a:extLst>
                  <a:ext uri="{FF2B5EF4-FFF2-40B4-BE49-F238E27FC236}">
                    <a16:creationId xmlns:a16="http://schemas.microsoft.com/office/drawing/2014/main" id="{F620ABA0-5A6B-DB4E-9B00-30BAD12EA01F}"/>
                  </a:ext>
                </a:extLst>
              </p:cNvPr>
              <p:cNvSpPr/>
              <p:nvPr/>
            </p:nvSpPr>
            <p:spPr>
              <a:xfrm>
                <a:off x="15756125" y="2114469"/>
                <a:ext cx="2041826" cy="1008000"/>
              </a:xfrm>
              <a:prstGeom prst="rect">
                <a:avLst/>
              </a:prstGeom>
              <a:solidFill>
                <a:srgbClr val="A39DF9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60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cxnSp>
            <p:nvCxnSpPr>
              <p:cNvPr id="48" name="直线箭头连接符 47">
                <a:extLst>
                  <a:ext uri="{FF2B5EF4-FFF2-40B4-BE49-F238E27FC236}">
                    <a16:creationId xmlns:a16="http://schemas.microsoft.com/office/drawing/2014/main" id="{910BDC0E-4C7F-F741-A31D-1969FA82659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075361" y="2627088"/>
                <a:ext cx="465993" cy="0"/>
              </a:xfrm>
              <a:prstGeom prst="straightConnector1">
                <a:avLst/>
              </a:prstGeom>
              <a:ln w="25400">
                <a:solidFill>
                  <a:srgbClr val="A2A5B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9" name="文本框 48">
                <a:extLst>
                  <a:ext uri="{FF2B5EF4-FFF2-40B4-BE49-F238E27FC236}">
                    <a16:creationId xmlns:a16="http://schemas.microsoft.com/office/drawing/2014/main" id="{15751F09-9BF3-1C4F-A62B-766162722695}"/>
                  </a:ext>
                </a:extLst>
              </p:cNvPr>
              <p:cNvSpPr txBox="1"/>
              <p:nvPr/>
            </p:nvSpPr>
            <p:spPr>
              <a:xfrm>
                <a:off x="13163177" y="2473199"/>
                <a:ext cx="134134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400" dirty="0">
                    <a:solidFill>
                      <a:srgbClr val="383B55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批量升级</a:t>
                </a:r>
              </a:p>
            </p:txBody>
          </p:sp>
          <p:sp>
            <p:nvSpPr>
              <p:cNvPr id="50" name="文本框 49">
                <a:extLst>
                  <a:ext uri="{FF2B5EF4-FFF2-40B4-BE49-F238E27FC236}">
                    <a16:creationId xmlns:a16="http://schemas.microsoft.com/office/drawing/2014/main" id="{6CB62962-8422-DE4B-B251-F087EC253C51}"/>
                  </a:ext>
                </a:extLst>
              </p:cNvPr>
              <p:cNvSpPr txBox="1"/>
              <p:nvPr/>
            </p:nvSpPr>
            <p:spPr>
              <a:xfrm>
                <a:off x="16106365" y="2356859"/>
                <a:ext cx="134134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400" dirty="0">
                    <a:solidFill>
                      <a:srgbClr val="383B55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升级进度</a:t>
                </a:r>
                <a:endParaRPr kumimoji="1" lang="en-US" altLang="zh-CN" sz="1400" dirty="0">
                  <a:solidFill>
                    <a:srgbClr val="383B55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pPr algn="ctr"/>
                <a:r>
                  <a:rPr kumimoji="1" lang="zh-CN" altLang="en-US" sz="1400" dirty="0">
                    <a:solidFill>
                      <a:srgbClr val="383B55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版本追溯</a:t>
                </a:r>
              </a:p>
            </p:txBody>
          </p:sp>
          <p:cxnSp>
            <p:nvCxnSpPr>
              <p:cNvPr id="53" name="直线箭头连接符 52">
                <a:extLst>
                  <a:ext uri="{FF2B5EF4-FFF2-40B4-BE49-F238E27FC236}">
                    <a16:creationId xmlns:a16="http://schemas.microsoft.com/office/drawing/2014/main" id="{9A58AC51-9FCD-674B-BE8F-87CDAF94462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132172" y="4954802"/>
                <a:ext cx="465993" cy="0"/>
              </a:xfrm>
              <a:prstGeom prst="straightConnector1">
                <a:avLst/>
              </a:prstGeom>
              <a:ln w="25400">
                <a:solidFill>
                  <a:srgbClr val="A2A5B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4" name="矩形 53">
                <a:extLst>
                  <a:ext uri="{FF2B5EF4-FFF2-40B4-BE49-F238E27FC236}">
                    <a16:creationId xmlns:a16="http://schemas.microsoft.com/office/drawing/2014/main" id="{D1D2E169-A29D-F14F-B540-CE253A9900B4}"/>
                  </a:ext>
                </a:extLst>
              </p:cNvPr>
              <p:cNvSpPr/>
              <p:nvPr/>
            </p:nvSpPr>
            <p:spPr>
              <a:xfrm>
                <a:off x="12812937" y="4442183"/>
                <a:ext cx="2041826" cy="1008000"/>
              </a:xfrm>
              <a:prstGeom prst="rect">
                <a:avLst/>
              </a:prstGeom>
              <a:solidFill>
                <a:srgbClr val="A39DF9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60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56" name="文本框 55">
                <a:extLst>
                  <a:ext uri="{FF2B5EF4-FFF2-40B4-BE49-F238E27FC236}">
                    <a16:creationId xmlns:a16="http://schemas.microsoft.com/office/drawing/2014/main" id="{0B9D2EA5-5486-4E44-AED1-F9C7974EAF68}"/>
                  </a:ext>
                </a:extLst>
              </p:cNvPr>
              <p:cNvSpPr txBox="1"/>
              <p:nvPr/>
            </p:nvSpPr>
            <p:spPr>
              <a:xfrm>
                <a:off x="13140649" y="4651105"/>
                <a:ext cx="134134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400" dirty="0">
                    <a:solidFill>
                      <a:srgbClr val="383B55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固件删除</a:t>
                </a:r>
              </a:p>
            </p:txBody>
          </p:sp>
          <p:sp>
            <p:nvSpPr>
              <p:cNvPr id="57" name="椭圆 56">
                <a:extLst>
                  <a:ext uri="{FF2B5EF4-FFF2-40B4-BE49-F238E27FC236}">
                    <a16:creationId xmlns:a16="http://schemas.microsoft.com/office/drawing/2014/main" id="{C73B081C-BF65-744F-8601-80773CA034B8}"/>
                  </a:ext>
                </a:extLst>
              </p:cNvPr>
              <p:cNvSpPr/>
              <p:nvPr/>
            </p:nvSpPr>
            <p:spPr>
              <a:xfrm>
                <a:off x="2516584" y="2356859"/>
                <a:ext cx="595552" cy="595552"/>
              </a:xfrm>
              <a:prstGeom prst="ellipse">
                <a:avLst/>
              </a:prstGeom>
              <a:noFill/>
              <a:ln w="25400">
                <a:solidFill>
                  <a:srgbClr val="92D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58" name="文本框 57">
                <a:extLst>
                  <a:ext uri="{FF2B5EF4-FFF2-40B4-BE49-F238E27FC236}">
                    <a16:creationId xmlns:a16="http://schemas.microsoft.com/office/drawing/2014/main" id="{E709A211-9C91-F14B-928A-457E7840C8BC}"/>
                  </a:ext>
                </a:extLst>
              </p:cNvPr>
              <p:cNvSpPr txBox="1"/>
              <p:nvPr/>
            </p:nvSpPr>
            <p:spPr>
              <a:xfrm>
                <a:off x="2154394" y="2510205"/>
                <a:ext cx="134134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400" dirty="0">
                    <a:solidFill>
                      <a:srgbClr val="383B55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开始</a:t>
                </a:r>
              </a:p>
            </p:txBody>
          </p:sp>
          <p:sp>
            <p:nvSpPr>
              <p:cNvPr id="59" name="椭圆 58">
                <a:extLst>
                  <a:ext uri="{FF2B5EF4-FFF2-40B4-BE49-F238E27FC236}">
                    <a16:creationId xmlns:a16="http://schemas.microsoft.com/office/drawing/2014/main" id="{004E778D-6499-434D-B5A6-B3E0F4BFAAE9}"/>
                  </a:ext>
                </a:extLst>
              </p:cNvPr>
              <p:cNvSpPr/>
              <p:nvPr/>
            </p:nvSpPr>
            <p:spPr>
              <a:xfrm>
                <a:off x="11386224" y="4689730"/>
                <a:ext cx="595552" cy="595552"/>
              </a:xfrm>
              <a:prstGeom prst="ellipse">
                <a:avLst/>
              </a:prstGeom>
              <a:noFill/>
              <a:ln w="2540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60" name="文本框 59">
                <a:extLst>
                  <a:ext uri="{FF2B5EF4-FFF2-40B4-BE49-F238E27FC236}">
                    <a16:creationId xmlns:a16="http://schemas.microsoft.com/office/drawing/2014/main" id="{602B43B4-A2FE-B343-979F-67459849DB4F}"/>
                  </a:ext>
                </a:extLst>
              </p:cNvPr>
              <p:cNvSpPr txBox="1"/>
              <p:nvPr/>
            </p:nvSpPr>
            <p:spPr>
              <a:xfrm>
                <a:off x="11024034" y="4843076"/>
                <a:ext cx="134134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400" dirty="0">
                    <a:solidFill>
                      <a:srgbClr val="383B55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结束</a:t>
                </a:r>
              </a:p>
            </p:txBody>
          </p:sp>
          <p:cxnSp>
            <p:nvCxnSpPr>
              <p:cNvPr id="62" name="直线箭头连接符 61">
                <a:extLst>
                  <a:ext uri="{FF2B5EF4-FFF2-40B4-BE49-F238E27FC236}">
                    <a16:creationId xmlns:a16="http://schemas.microsoft.com/office/drawing/2014/main" id="{B315903D-A8C7-F14E-9164-23E4A4E12F5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5075361" y="4973366"/>
                <a:ext cx="465993" cy="0"/>
              </a:xfrm>
              <a:prstGeom prst="straightConnector1">
                <a:avLst/>
              </a:prstGeom>
              <a:ln w="25400">
                <a:solidFill>
                  <a:srgbClr val="A2A5B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3" name="菱形 62">
                <a:extLst>
                  <a:ext uri="{FF2B5EF4-FFF2-40B4-BE49-F238E27FC236}">
                    <a16:creationId xmlns:a16="http://schemas.microsoft.com/office/drawing/2014/main" id="{3ED035A0-0DDB-144A-A614-F5FC261256E9}"/>
                  </a:ext>
                </a:extLst>
              </p:cNvPr>
              <p:cNvSpPr/>
              <p:nvPr/>
            </p:nvSpPr>
            <p:spPr>
              <a:xfrm>
                <a:off x="15771292" y="4442183"/>
                <a:ext cx="2040139" cy="1008000"/>
              </a:xfrm>
              <a:prstGeom prst="diamond">
                <a:avLst/>
              </a:prstGeom>
              <a:noFill/>
              <a:ln w="25400">
                <a:solidFill>
                  <a:srgbClr val="0A6EF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65" name="文本框 64">
                <a:extLst>
                  <a:ext uri="{FF2B5EF4-FFF2-40B4-BE49-F238E27FC236}">
                    <a16:creationId xmlns:a16="http://schemas.microsoft.com/office/drawing/2014/main" id="{3B6CD22C-8FED-3044-B001-165E173D24A3}"/>
                  </a:ext>
                </a:extLst>
              </p:cNvPr>
              <p:cNvSpPr txBox="1"/>
              <p:nvPr/>
            </p:nvSpPr>
            <p:spPr>
              <a:xfrm>
                <a:off x="16087663" y="4792294"/>
                <a:ext cx="134134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400" dirty="0">
                    <a:solidFill>
                      <a:srgbClr val="383B55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升级完成？</a:t>
                </a:r>
              </a:p>
            </p:txBody>
          </p:sp>
          <p:sp>
            <p:nvSpPr>
              <p:cNvPr id="66" name="文本框 65">
                <a:extLst>
                  <a:ext uri="{FF2B5EF4-FFF2-40B4-BE49-F238E27FC236}">
                    <a16:creationId xmlns:a16="http://schemas.microsoft.com/office/drawing/2014/main" id="{A4AC2E9D-F054-6040-8E2C-FF45DE94BA73}"/>
                  </a:ext>
                </a:extLst>
              </p:cNvPr>
              <p:cNvSpPr txBox="1"/>
              <p:nvPr/>
            </p:nvSpPr>
            <p:spPr>
              <a:xfrm>
                <a:off x="13115172" y="4912557"/>
                <a:ext cx="157776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zh-CN" altLang="en-US" sz="1200" dirty="0">
                    <a:solidFill>
                      <a:srgbClr val="383B55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升级完成后，用户可选择删除</a:t>
                </a:r>
              </a:p>
            </p:txBody>
          </p:sp>
          <p:cxnSp>
            <p:nvCxnSpPr>
              <p:cNvPr id="68" name="肘形连接符 67">
                <a:extLst>
                  <a:ext uri="{FF2B5EF4-FFF2-40B4-BE49-F238E27FC236}">
                    <a16:creationId xmlns:a16="http://schemas.microsoft.com/office/drawing/2014/main" id="{201F5DEA-35E8-D44C-BDDB-152EB3DC84D4}"/>
                  </a:ext>
                </a:extLst>
              </p:cNvPr>
              <p:cNvCxnSpPr>
                <a:cxnSpLocks/>
                <a:endCxn id="59" idx="4"/>
              </p:cNvCxnSpPr>
              <p:nvPr/>
            </p:nvCxnSpPr>
            <p:spPr>
              <a:xfrm rot="10800000">
                <a:off x="11684000" y="5285283"/>
                <a:ext cx="5141194" cy="281207"/>
              </a:xfrm>
              <a:prstGeom prst="bentConnector2">
                <a:avLst/>
              </a:prstGeom>
              <a:ln w="25400">
                <a:solidFill>
                  <a:srgbClr val="A2A5BC"/>
                </a:solidFill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0" name="文本框 69">
                <a:extLst>
                  <a:ext uri="{FF2B5EF4-FFF2-40B4-BE49-F238E27FC236}">
                    <a16:creationId xmlns:a16="http://schemas.microsoft.com/office/drawing/2014/main" id="{B245CD32-8F70-8948-A3D4-4B6985FF693F}"/>
                  </a:ext>
                </a:extLst>
              </p:cNvPr>
              <p:cNvSpPr txBox="1"/>
              <p:nvPr/>
            </p:nvSpPr>
            <p:spPr>
              <a:xfrm>
                <a:off x="12721844" y="5661473"/>
                <a:ext cx="362716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zh-CN" altLang="en-US" sz="1200" dirty="0">
                    <a:solidFill>
                      <a:srgbClr val="383B55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升级完成后，用户升级完成的任务不做任何处理</a:t>
                </a:r>
              </a:p>
            </p:txBody>
          </p:sp>
          <p:sp>
            <p:nvSpPr>
              <p:cNvPr id="71" name="文本框 70">
                <a:extLst>
                  <a:ext uri="{FF2B5EF4-FFF2-40B4-BE49-F238E27FC236}">
                    <a16:creationId xmlns:a16="http://schemas.microsoft.com/office/drawing/2014/main" id="{960D3CC3-50A6-5B42-BAD3-048718D93F6B}"/>
                  </a:ext>
                </a:extLst>
              </p:cNvPr>
              <p:cNvSpPr txBox="1"/>
              <p:nvPr/>
            </p:nvSpPr>
            <p:spPr>
              <a:xfrm>
                <a:off x="14666742" y="4602777"/>
                <a:ext cx="134134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400" dirty="0">
                    <a:solidFill>
                      <a:srgbClr val="FFC000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是</a:t>
                </a:r>
              </a:p>
            </p:txBody>
          </p:sp>
          <p:cxnSp>
            <p:nvCxnSpPr>
              <p:cNvPr id="73" name="肘形连接符 72">
                <a:extLst>
                  <a:ext uri="{FF2B5EF4-FFF2-40B4-BE49-F238E27FC236}">
                    <a16:creationId xmlns:a16="http://schemas.microsoft.com/office/drawing/2014/main" id="{AB7D73C1-FDA5-8846-8D0D-E3C842D87F2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7952851" y="2618469"/>
                <a:ext cx="13480" cy="2327714"/>
              </a:xfrm>
              <a:prstGeom prst="bentConnector3">
                <a:avLst>
                  <a:gd name="adj1" fmla="val -4836306"/>
                </a:avLst>
              </a:prstGeom>
              <a:ln w="25400">
                <a:solidFill>
                  <a:srgbClr val="A2A5BC"/>
                </a:solidFill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7" name="文本框 76">
                <a:extLst>
                  <a:ext uri="{FF2B5EF4-FFF2-40B4-BE49-F238E27FC236}">
                    <a16:creationId xmlns:a16="http://schemas.microsoft.com/office/drawing/2014/main" id="{E4198FC1-BC13-8841-A867-33E7ECF2BEBD}"/>
                  </a:ext>
                </a:extLst>
              </p:cNvPr>
              <p:cNvSpPr txBox="1"/>
              <p:nvPr/>
            </p:nvSpPr>
            <p:spPr>
              <a:xfrm>
                <a:off x="17508989" y="4602777"/>
                <a:ext cx="134134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400" dirty="0">
                    <a:solidFill>
                      <a:srgbClr val="FFC000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否</a:t>
                </a:r>
              </a:p>
            </p:txBody>
          </p:sp>
          <p:sp>
            <p:nvSpPr>
              <p:cNvPr id="78" name="文本框 77">
                <a:extLst>
                  <a:ext uri="{FF2B5EF4-FFF2-40B4-BE49-F238E27FC236}">
                    <a16:creationId xmlns:a16="http://schemas.microsoft.com/office/drawing/2014/main" id="{A6FBEEAB-6873-2D41-9384-F03172C6E9DD}"/>
                  </a:ext>
                </a:extLst>
              </p:cNvPr>
              <p:cNvSpPr txBox="1"/>
              <p:nvPr/>
            </p:nvSpPr>
            <p:spPr>
              <a:xfrm>
                <a:off x="17537613" y="3521159"/>
                <a:ext cx="131272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zh-CN" altLang="en-US" sz="1200" dirty="0">
                    <a:solidFill>
                      <a:srgbClr val="383B55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查看升级详情</a:t>
                </a:r>
              </a:p>
            </p:txBody>
          </p:sp>
          <p:cxnSp>
            <p:nvCxnSpPr>
              <p:cNvPr id="80" name="肘形连接符 79">
                <a:extLst>
                  <a:ext uri="{FF2B5EF4-FFF2-40B4-BE49-F238E27FC236}">
                    <a16:creationId xmlns:a16="http://schemas.microsoft.com/office/drawing/2014/main" id="{D1750901-B3D8-604F-99E0-02960E7DF0D3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V="1">
                <a:off x="14265427" y="1552382"/>
                <a:ext cx="540000" cy="1440000"/>
              </a:xfrm>
              <a:prstGeom prst="bentConnector3">
                <a:avLst>
                  <a:gd name="adj1" fmla="val 194354"/>
                </a:avLst>
              </a:prstGeom>
              <a:ln w="25400">
                <a:solidFill>
                  <a:srgbClr val="A2A5BC"/>
                </a:solidFill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肘形连接符 86">
                <a:extLst>
                  <a:ext uri="{FF2B5EF4-FFF2-40B4-BE49-F238E27FC236}">
                    <a16:creationId xmlns:a16="http://schemas.microsoft.com/office/drawing/2014/main" id="{9BA5E39C-5556-9F4B-8CD7-BB8FC96C745F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V="1">
                <a:off x="11314849" y="1546762"/>
                <a:ext cx="540000" cy="1440000"/>
              </a:xfrm>
              <a:prstGeom prst="bentConnector3">
                <a:avLst>
                  <a:gd name="adj1" fmla="val 194354"/>
                </a:avLst>
              </a:prstGeom>
              <a:ln w="25400">
                <a:solidFill>
                  <a:srgbClr val="A2A5BC"/>
                </a:solidFill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8" name="文本框 87">
                <a:extLst>
                  <a:ext uri="{FF2B5EF4-FFF2-40B4-BE49-F238E27FC236}">
                    <a16:creationId xmlns:a16="http://schemas.microsoft.com/office/drawing/2014/main" id="{000BD8DE-B8F0-E842-9173-F53A5279EB15}"/>
                  </a:ext>
                </a:extLst>
              </p:cNvPr>
              <p:cNvSpPr txBox="1"/>
              <p:nvPr/>
            </p:nvSpPr>
            <p:spPr>
              <a:xfrm>
                <a:off x="11152406" y="1516769"/>
                <a:ext cx="131272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zh-CN" altLang="en-US" sz="1200" dirty="0">
                    <a:solidFill>
                      <a:srgbClr val="383B55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重新验证</a:t>
                </a:r>
              </a:p>
            </p:txBody>
          </p:sp>
          <p:sp>
            <p:nvSpPr>
              <p:cNvPr id="89" name="文本框 88">
                <a:extLst>
                  <a:ext uri="{FF2B5EF4-FFF2-40B4-BE49-F238E27FC236}">
                    <a16:creationId xmlns:a16="http://schemas.microsoft.com/office/drawing/2014/main" id="{00DB64E4-9D0E-3640-A251-BE2E7FE5097C}"/>
                  </a:ext>
                </a:extLst>
              </p:cNvPr>
              <p:cNvSpPr txBox="1"/>
              <p:nvPr/>
            </p:nvSpPr>
            <p:spPr>
              <a:xfrm>
                <a:off x="14036578" y="1511274"/>
                <a:ext cx="131272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zh-CN" altLang="en-US" sz="1200" dirty="0">
                    <a:solidFill>
                      <a:srgbClr val="383B55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维护升级策略</a:t>
                </a:r>
              </a:p>
            </p:txBody>
          </p:sp>
          <p:cxnSp>
            <p:nvCxnSpPr>
              <p:cNvPr id="91" name="直线箭头连接符 90">
                <a:extLst>
                  <a:ext uri="{FF2B5EF4-FFF2-40B4-BE49-F238E27FC236}">
                    <a16:creationId xmlns:a16="http://schemas.microsoft.com/office/drawing/2014/main" id="{CAACAA92-DAC9-AE4D-A0C7-9443FD6E299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830318" y="3321357"/>
                <a:ext cx="0" cy="881784"/>
              </a:xfrm>
              <a:prstGeom prst="straightConnector1">
                <a:avLst/>
              </a:prstGeom>
              <a:ln w="25400">
                <a:solidFill>
                  <a:srgbClr val="A2A5BC"/>
                </a:solidFill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肘形连接符 93">
                <a:extLst>
                  <a:ext uri="{FF2B5EF4-FFF2-40B4-BE49-F238E27FC236}">
                    <a16:creationId xmlns:a16="http://schemas.microsoft.com/office/drawing/2014/main" id="{F4D15F3E-CEF5-1041-A74A-D76B6F2F4F8A}"/>
                  </a:ext>
                </a:extLst>
              </p:cNvPr>
              <p:cNvCxnSpPr>
                <a:cxnSpLocks/>
                <a:stCxn id="30" idx="2"/>
              </p:cNvCxnSpPr>
              <p:nvPr/>
            </p:nvCxnSpPr>
            <p:spPr>
              <a:xfrm rot="16200000" flipH="1">
                <a:off x="9105406" y="-894161"/>
                <a:ext cx="612000" cy="8798400"/>
              </a:xfrm>
              <a:prstGeom prst="bentConnector2">
                <a:avLst/>
              </a:prstGeom>
              <a:ln w="25400">
                <a:solidFill>
                  <a:srgbClr val="A2A5BC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线连接符 98">
                <a:extLst>
                  <a:ext uri="{FF2B5EF4-FFF2-40B4-BE49-F238E27FC236}">
                    <a16:creationId xmlns:a16="http://schemas.microsoft.com/office/drawing/2014/main" id="{C8A02588-D05D-CC4E-B7FD-429F86BD527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883941" y="3227757"/>
                <a:ext cx="6614" cy="565437"/>
              </a:xfrm>
              <a:prstGeom prst="line">
                <a:avLst/>
              </a:prstGeom>
              <a:ln w="25400">
                <a:solidFill>
                  <a:srgbClr val="A2A5BC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3" name="文本框 102">
                <a:extLst>
                  <a:ext uri="{FF2B5EF4-FFF2-40B4-BE49-F238E27FC236}">
                    <a16:creationId xmlns:a16="http://schemas.microsoft.com/office/drawing/2014/main" id="{EFAA173F-6E2E-EB4D-B450-173F0CAAB97A}"/>
                  </a:ext>
                </a:extLst>
              </p:cNvPr>
              <p:cNvSpPr txBox="1"/>
              <p:nvPr/>
            </p:nvSpPr>
            <p:spPr>
              <a:xfrm>
                <a:off x="5156679" y="3516195"/>
                <a:ext cx="131272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zh-CN" altLang="en-US" sz="1200" dirty="0">
                    <a:solidFill>
                      <a:srgbClr val="383B55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删除新增固件</a:t>
                </a:r>
              </a:p>
            </p:txBody>
          </p:sp>
          <p:sp>
            <p:nvSpPr>
              <p:cNvPr id="104" name="文本框 103">
                <a:extLst>
                  <a:ext uri="{FF2B5EF4-FFF2-40B4-BE49-F238E27FC236}">
                    <a16:creationId xmlns:a16="http://schemas.microsoft.com/office/drawing/2014/main" id="{8B4BA316-1D6B-A74B-8AD4-D096E1B51954}"/>
                  </a:ext>
                </a:extLst>
              </p:cNvPr>
              <p:cNvSpPr txBox="1"/>
              <p:nvPr/>
            </p:nvSpPr>
            <p:spPr>
              <a:xfrm>
                <a:off x="10890554" y="3489073"/>
                <a:ext cx="170761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zh-CN" altLang="en-US" sz="1200" dirty="0">
                    <a:solidFill>
                      <a:srgbClr val="383B55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删除验证未通过的固件</a:t>
                </a:r>
              </a:p>
            </p:txBody>
          </p:sp>
          <p:sp>
            <p:nvSpPr>
              <p:cNvPr id="105" name="文本框 104">
                <a:extLst>
                  <a:ext uri="{FF2B5EF4-FFF2-40B4-BE49-F238E27FC236}">
                    <a16:creationId xmlns:a16="http://schemas.microsoft.com/office/drawing/2014/main" id="{66B155AC-1DE4-6B4C-B5FF-732C11FFD306}"/>
                  </a:ext>
                </a:extLst>
              </p:cNvPr>
              <p:cNvSpPr txBox="1"/>
              <p:nvPr/>
            </p:nvSpPr>
            <p:spPr>
              <a:xfrm>
                <a:off x="13899018" y="3501784"/>
                <a:ext cx="111407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zh-CN" altLang="en-US" sz="1200" dirty="0">
                    <a:solidFill>
                      <a:srgbClr val="383B55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删除存在升级缺陷的固件</a:t>
                </a:r>
              </a:p>
            </p:txBody>
          </p:sp>
        </p:grpSp>
        <p:cxnSp>
          <p:nvCxnSpPr>
            <p:cNvPr id="107" name="直线箭头连接符 106">
              <a:extLst>
                <a:ext uri="{FF2B5EF4-FFF2-40B4-BE49-F238E27FC236}">
                  <a16:creationId xmlns:a16="http://schemas.microsoft.com/office/drawing/2014/main" id="{7BD46040-53A8-3F4D-86B5-4048CE74A558}"/>
                </a:ext>
              </a:extLst>
            </p:cNvPr>
            <p:cNvCxnSpPr>
              <a:cxnSpLocks/>
            </p:cNvCxnSpPr>
            <p:nvPr/>
          </p:nvCxnSpPr>
          <p:spPr>
            <a:xfrm>
              <a:off x="12672334" y="3480934"/>
              <a:ext cx="0" cy="1150459"/>
            </a:xfrm>
            <a:prstGeom prst="straightConnector1">
              <a:avLst/>
            </a:prstGeom>
            <a:ln w="25400">
              <a:solidFill>
                <a:srgbClr val="A2A5BC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385731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29FA4E31-21A3-6249-A3A7-B0FB96340498}"/>
              </a:ext>
            </a:extLst>
          </p:cNvPr>
          <p:cNvSpPr txBox="1"/>
          <p:nvPr/>
        </p:nvSpPr>
        <p:spPr>
          <a:xfrm>
            <a:off x="355600" y="186267"/>
            <a:ext cx="1611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asset_tree.png</a:t>
            </a:r>
            <a:endParaRPr kumimoji="1" lang="zh-CN" altLang="en-US" dirty="0"/>
          </a:p>
        </p:txBody>
      </p:sp>
      <p:grpSp>
        <p:nvGrpSpPr>
          <p:cNvPr id="104" name="组合 103">
            <a:extLst>
              <a:ext uri="{FF2B5EF4-FFF2-40B4-BE49-F238E27FC236}">
                <a16:creationId xmlns:a16="http://schemas.microsoft.com/office/drawing/2014/main" id="{CAD15302-90EF-E74C-B2BC-8F1BB3A5EE7B}"/>
              </a:ext>
            </a:extLst>
          </p:cNvPr>
          <p:cNvGrpSpPr/>
          <p:nvPr/>
        </p:nvGrpSpPr>
        <p:grpSpPr>
          <a:xfrm>
            <a:off x="1078250" y="708090"/>
            <a:ext cx="6414558" cy="4532983"/>
            <a:chOff x="1078250" y="708090"/>
            <a:chExt cx="6414558" cy="4532983"/>
          </a:xfrm>
        </p:grpSpPr>
        <p:grpSp>
          <p:nvGrpSpPr>
            <p:cNvPr id="103" name="组合 102">
              <a:extLst>
                <a:ext uri="{FF2B5EF4-FFF2-40B4-BE49-F238E27FC236}">
                  <a16:creationId xmlns:a16="http://schemas.microsoft.com/office/drawing/2014/main" id="{01262F54-F9B6-7748-A37C-CAB0CCB53983}"/>
                </a:ext>
              </a:extLst>
            </p:cNvPr>
            <p:cNvGrpSpPr/>
            <p:nvPr/>
          </p:nvGrpSpPr>
          <p:grpSpPr>
            <a:xfrm>
              <a:off x="1078250" y="708090"/>
              <a:ext cx="3266788" cy="4532983"/>
              <a:chOff x="1078250" y="708090"/>
              <a:chExt cx="3266788" cy="4532983"/>
            </a:xfrm>
          </p:grpSpPr>
          <p:cxnSp>
            <p:nvCxnSpPr>
              <p:cNvPr id="22" name="直线连接符 21">
                <a:extLst>
                  <a:ext uri="{FF2B5EF4-FFF2-40B4-BE49-F238E27FC236}">
                    <a16:creationId xmlns:a16="http://schemas.microsoft.com/office/drawing/2014/main" id="{1A9CF208-B68E-3E49-A2A5-0149DD22C4D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659992" y="1061482"/>
                <a:ext cx="0" cy="4179591"/>
              </a:xfrm>
              <a:prstGeom prst="line">
                <a:avLst/>
              </a:prstGeom>
              <a:ln w="25400">
                <a:solidFill>
                  <a:srgbClr val="5E628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线连接符 25">
                <a:extLst>
                  <a:ext uri="{FF2B5EF4-FFF2-40B4-BE49-F238E27FC236}">
                    <a16:creationId xmlns:a16="http://schemas.microsoft.com/office/drawing/2014/main" id="{F7B6A052-96D5-0340-9FB2-1D5873C6E0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74036" y="1787463"/>
                <a:ext cx="607921" cy="1"/>
              </a:xfrm>
              <a:prstGeom prst="line">
                <a:avLst/>
              </a:prstGeom>
              <a:ln w="22225">
                <a:solidFill>
                  <a:srgbClr val="5E628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" name="圆角矩形 27">
                <a:extLst>
                  <a:ext uri="{FF2B5EF4-FFF2-40B4-BE49-F238E27FC236}">
                    <a16:creationId xmlns:a16="http://schemas.microsoft.com/office/drawing/2014/main" id="{569277EA-B289-DB4C-9D9B-F7B23DF411D1}"/>
                  </a:ext>
                </a:extLst>
              </p:cNvPr>
              <p:cNvSpPr/>
              <p:nvPr/>
            </p:nvSpPr>
            <p:spPr>
              <a:xfrm>
                <a:off x="1078250" y="708090"/>
                <a:ext cx="1203705" cy="600040"/>
              </a:xfrm>
              <a:prstGeom prst="roundRect">
                <a:avLst>
                  <a:gd name="adj" fmla="val 0"/>
                </a:avLst>
              </a:prstGeom>
              <a:solidFill>
                <a:srgbClr val="5E62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6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Tree</a:t>
                </a:r>
                <a:r>
                  <a:rPr kumimoji="1" lang="zh-CN" altLang="en-US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kumimoji="1" lang="en-US" altLang="zh-CN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</a:t>
                </a:r>
                <a:endParaRPr kumimoji="1" lang="zh-CN" altLang="en-US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64" name="圆角矩形 63">
                <a:extLst>
                  <a:ext uri="{FF2B5EF4-FFF2-40B4-BE49-F238E27FC236}">
                    <a16:creationId xmlns:a16="http://schemas.microsoft.com/office/drawing/2014/main" id="{9C521034-5CDC-AD42-AAAC-238103BA2FEE}"/>
                  </a:ext>
                </a:extLst>
              </p:cNvPr>
              <p:cNvSpPr/>
              <p:nvPr/>
            </p:nvSpPr>
            <p:spPr>
              <a:xfrm>
                <a:off x="2281955" y="1469621"/>
                <a:ext cx="1004452" cy="655511"/>
              </a:xfrm>
              <a:prstGeom prst="roundRect">
                <a:avLst>
                  <a:gd name="adj" fmla="val 0"/>
                </a:avLst>
              </a:prstGeom>
              <a:noFill/>
              <a:ln w="22225">
                <a:solidFill>
                  <a:srgbClr val="73779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66" name="圆角矩形 65">
                <a:extLst>
                  <a:ext uri="{FF2B5EF4-FFF2-40B4-BE49-F238E27FC236}">
                    <a16:creationId xmlns:a16="http://schemas.microsoft.com/office/drawing/2014/main" id="{ACCCF8E2-E8FD-A146-A8AC-71B903109C7B}"/>
                  </a:ext>
                </a:extLst>
              </p:cNvPr>
              <p:cNvSpPr/>
              <p:nvPr/>
            </p:nvSpPr>
            <p:spPr>
              <a:xfrm>
                <a:off x="2366724" y="1778562"/>
                <a:ext cx="821684" cy="282680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bg2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67" name="文本框 66">
                <a:extLst>
                  <a:ext uri="{FF2B5EF4-FFF2-40B4-BE49-F238E27FC236}">
                    <a16:creationId xmlns:a16="http://schemas.microsoft.com/office/drawing/2014/main" id="{C1809C8E-E163-8845-AD4C-C37CC68E13FC}"/>
                  </a:ext>
                </a:extLst>
              </p:cNvPr>
              <p:cNvSpPr txBox="1"/>
              <p:nvPr/>
            </p:nvSpPr>
            <p:spPr>
              <a:xfrm>
                <a:off x="2431703" y="1781445"/>
                <a:ext cx="69172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sz="1200" dirty="0">
                    <a:solidFill>
                      <a:srgbClr val="393C57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Asset</a:t>
                </a:r>
                <a:r>
                  <a:rPr kumimoji="1" lang="zh-CN" altLang="en-US" sz="1200" dirty="0">
                    <a:solidFill>
                      <a:srgbClr val="393C57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kumimoji="1" lang="en-US" altLang="zh-CN" sz="1200" dirty="0">
                    <a:solidFill>
                      <a:srgbClr val="393C57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</a:t>
                </a:r>
                <a:endParaRPr kumimoji="1" lang="zh-CN" altLang="en-US" sz="1200" dirty="0">
                  <a:solidFill>
                    <a:srgbClr val="393C57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68" name="文本框 67">
                <a:extLst>
                  <a:ext uri="{FF2B5EF4-FFF2-40B4-BE49-F238E27FC236}">
                    <a16:creationId xmlns:a16="http://schemas.microsoft.com/office/drawing/2014/main" id="{B2E1D2F9-F481-9145-A250-E8BC1C0F09A0}"/>
                  </a:ext>
                </a:extLst>
              </p:cNvPr>
              <p:cNvSpPr txBox="1"/>
              <p:nvPr/>
            </p:nvSpPr>
            <p:spPr>
              <a:xfrm>
                <a:off x="2389110" y="1458259"/>
                <a:ext cx="790142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CN" sz="1400" dirty="0">
                    <a:solidFill>
                      <a:srgbClr val="393C57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Node</a:t>
                </a:r>
                <a:r>
                  <a:rPr kumimoji="1" lang="zh-CN" altLang="en-US" sz="1400" dirty="0">
                    <a:solidFill>
                      <a:srgbClr val="393C57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kumimoji="1" lang="en-US" altLang="zh-CN" sz="1400" dirty="0">
                    <a:solidFill>
                      <a:srgbClr val="393C57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</a:t>
                </a:r>
                <a:endParaRPr kumimoji="1" lang="zh-CN" altLang="en-US" sz="1400" dirty="0">
                  <a:solidFill>
                    <a:srgbClr val="393C57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71" name="直线连接符 70">
                <a:extLst>
                  <a:ext uri="{FF2B5EF4-FFF2-40B4-BE49-F238E27FC236}">
                    <a16:creationId xmlns:a16="http://schemas.microsoft.com/office/drawing/2014/main" id="{940D9A84-6A66-254D-8AF7-C1B21F98182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647860" y="3131338"/>
                <a:ext cx="634097" cy="1"/>
              </a:xfrm>
              <a:prstGeom prst="line">
                <a:avLst/>
              </a:prstGeom>
              <a:ln w="22225">
                <a:solidFill>
                  <a:srgbClr val="5E628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2" name="圆角矩形 71">
                <a:extLst>
                  <a:ext uri="{FF2B5EF4-FFF2-40B4-BE49-F238E27FC236}">
                    <a16:creationId xmlns:a16="http://schemas.microsoft.com/office/drawing/2014/main" id="{0F888C21-8A52-4247-A600-608502287446}"/>
                  </a:ext>
                </a:extLst>
              </p:cNvPr>
              <p:cNvSpPr/>
              <p:nvPr/>
            </p:nvSpPr>
            <p:spPr>
              <a:xfrm>
                <a:off x="2281955" y="2813496"/>
                <a:ext cx="1004452" cy="655511"/>
              </a:xfrm>
              <a:prstGeom prst="roundRect">
                <a:avLst>
                  <a:gd name="adj" fmla="val 0"/>
                </a:avLst>
              </a:prstGeom>
              <a:noFill/>
              <a:ln w="22225">
                <a:solidFill>
                  <a:srgbClr val="73779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73" name="圆角矩形 72">
                <a:extLst>
                  <a:ext uri="{FF2B5EF4-FFF2-40B4-BE49-F238E27FC236}">
                    <a16:creationId xmlns:a16="http://schemas.microsoft.com/office/drawing/2014/main" id="{E52FE591-81BD-AA4C-B03D-D0A39AE67E32}"/>
                  </a:ext>
                </a:extLst>
              </p:cNvPr>
              <p:cNvSpPr/>
              <p:nvPr/>
            </p:nvSpPr>
            <p:spPr>
              <a:xfrm>
                <a:off x="2366724" y="3122437"/>
                <a:ext cx="821684" cy="282680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74" name="文本框 73">
                <a:extLst>
                  <a:ext uri="{FF2B5EF4-FFF2-40B4-BE49-F238E27FC236}">
                    <a16:creationId xmlns:a16="http://schemas.microsoft.com/office/drawing/2014/main" id="{2DAA4C74-E7E3-C348-B04B-E93365932285}"/>
                  </a:ext>
                </a:extLst>
              </p:cNvPr>
              <p:cNvSpPr txBox="1"/>
              <p:nvPr/>
            </p:nvSpPr>
            <p:spPr>
              <a:xfrm>
                <a:off x="2431703" y="3125320"/>
                <a:ext cx="69172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sz="1200" dirty="0">
                    <a:solidFill>
                      <a:srgbClr val="393C57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Asset</a:t>
                </a:r>
                <a:r>
                  <a:rPr kumimoji="1" lang="zh-CN" altLang="en-US" sz="1200" dirty="0">
                    <a:solidFill>
                      <a:srgbClr val="393C57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kumimoji="1" lang="en-US" altLang="zh-CN" sz="1200" dirty="0">
                    <a:solidFill>
                      <a:srgbClr val="393C57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2</a:t>
                </a:r>
                <a:endParaRPr kumimoji="1" lang="zh-CN" altLang="en-US" sz="1200" dirty="0">
                  <a:solidFill>
                    <a:srgbClr val="393C57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75" name="文本框 74">
                <a:extLst>
                  <a:ext uri="{FF2B5EF4-FFF2-40B4-BE49-F238E27FC236}">
                    <a16:creationId xmlns:a16="http://schemas.microsoft.com/office/drawing/2014/main" id="{53D88E1B-D3DA-D14C-8B00-B749B9B5AA09}"/>
                  </a:ext>
                </a:extLst>
              </p:cNvPr>
              <p:cNvSpPr txBox="1"/>
              <p:nvPr/>
            </p:nvSpPr>
            <p:spPr>
              <a:xfrm>
                <a:off x="2389110" y="2802134"/>
                <a:ext cx="790142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CN" sz="1400" dirty="0">
                    <a:solidFill>
                      <a:srgbClr val="393C57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Node</a:t>
                </a:r>
                <a:r>
                  <a:rPr kumimoji="1" lang="zh-CN" altLang="en-US" sz="1400" dirty="0">
                    <a:solidFill>
                      <a:srgbClr val="393C57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kumimoji="1" lang="en-US" altLang="zh-CN" sz="1400" dirty="0">
                    <a:solidFill>
                      <a:srgbClr val="393C57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2</a:t>
                </a:r>
                <a:endParaRPr kumimoji="1" lang="zh-CN" altLang="en-US" sz="1400" dirty="0">
                  <a:solidFill>
                    <a:srgbClr val="393C57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76" name="圆角矩形 75">
                <a:extLst>
                  <a:ext uri="{FF2B5EF4-FFF2-40B4-BE49-F238E27FC236}">
                    <a16:creationId xmlns:a16="http://schemas.microsoft.com/office/drawing/2014/main" id="{872CD68B-C681-E24A-91B0-F33972950BAD}"/>
                  </a:ext>
                </a:extLst>
              </p:cNvPr>
              <p:cNvSpPr/>
              <p:nvPr/>
            </p:nvSpPr>
            <p:spPr>
              <a:xfrm>
                <a:off x="3340586" y="4051095"/>
                <a:ext cx="1004452" cy="655511"/>
              </a:xfrm>
              <a:prstGeom prst="roundRect">
                <a:avLst>
                  <a:gd name="adj" fmla="val 0"/>
                </a:avLst>
              </a:prstGeom>
              <a:noFill/>
              <a:ln w="22225">
                <a:solidFill>
                  <a:srgbClr val="73779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77" name="圆角矩形 76">
                <a:extLst>
                  <a:ext uri="{FF2B5EF4-FFF2-40B4-BE49-F238E27FC236}">
                    <a16:creationId xmlns:a16="http://schemas.microsoft.com/office/drawing/2014/main" id="{FCC2F022-640E-FB48-8028-2B1ADB8159C1}"/>
                  </a:ext>
                </a:extLst>
              </p:cNvPr>
              <p:cNvSpPr/>
              <p:nvPr/>
            </p:nvSpPr>
            <p:spPr>
              <a:xfrm>
                <a:off x="3425355" y="4302433"/>
                <a:ext cx="821684" cy="354243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78" name="文本框 77">
                <a:extLst>
                  <a:ext uri="{FF2B5EF4-FFF2-40B4-BE49-F238E27FC236}">
                    <a16:creationId xmlns:a16="http://schemas.microsoft.com/office/drawing/2014/main" id="{90006D3A-A1F6-EB4A-9A3E-86AB01414A51}"/>
                  </a:ext>
                </a:extLst>
              </p:cNvPr>
              <p:cNvSpPr txBox="1"/>
              <p:nvPr/>
            </p:nvSpPr>
            <p:spPr>
              <a:xfrm>
                <a:off x="3439780" y="4266358"/>
                <a:ext cx="783839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CN" sz="1000" dirty="0">
                    <a:solidFill>
                      <a:srgbClr val="393C57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Asset</a:t>
                </a:r>
                <a:r>
                  <a:rPr kumimoji="1" lang="zh-CN" altLang="en-US" sz="1000" dirty="0">
                    <a:solidFill>
                      <a:srgbClr val="393C57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kumimoji="1" lang="en-US" altLang="zh-CN" sz="1000" dirty="0">
                    <a:solidFill>
                      <a:srgbClr val="393C57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3</a:t>
                </a:r>
              </a:p>
              <a:p>
                <a:pPr algn="ctr"/>
                <a:r>
                  <a:rPr kumimoji="1" lang="en-US" altLang="zh-CN" sz="1000" dirty="0">
                    <a:solidFill>
                      <a:srgbClr val="393C57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(Device)</a:t>
                </a:r>
                <a:endParaRPr kumimoji="1" lang="zh-CN" altLang="en-US" sz="1000" dirty="0">
                  <a:solidFill>
                    <a:srgbClr val="393C57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79" name="文本框 78">
                <a:extLst>
                  <a:ext uri="{FF2B5EF4-FFF2-40B4-BE49-F238E27FC236}">
                    <a16:creationId xmlns:a16="http://schemas.microsoft.com/office/drawing/2014/main" id="{15E62758-91E3-634F-B9AB-D5CD886EC87D}"/>
                  </a:ext>
                </a:extLst>
              </p:cNvPr>
              <p:cNvSpPr txBox="1"/>
              <p:nvPr/>
            </p:nvSpPr>
            <p:spPr>
              <a:xfrm>
                <a:off x="3447741" y="4039733"/>
                <a:ext cx="790142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CN" sz="1400" dirty="0">
                    <a:solidFill>
                      <a:srgbClr val="393C57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Node</a:t>
                </a:r>
                <a:r>
                  <a:rPr kumimoji="1" lang="zh-CN" altLang="en-US" sz="1400" dirty="0">
                    <a:solidFill>
                      <a:srgbClr val="393C57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kumimoji="1" lang="en-US" altLang="zh-CN" sz="1400" dirty="0">
                    <a:solidFill>
                      <a:srgbClr val="393C57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3</a:t>
                </a:r>
                <a:endParaRPr kumimoji="1" lang="zh-CN" altLang="en-US" sz="1400" dirty="0">
                  <a:solidFill>
                    <a:srgbClr val="393C57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81" name="肘形连接符 80">
                <a:extLst>
                  <a:ext uri="{FF2B5EF4-FFF2-40B4-BE49-F238E27FC236}">
                    <a16:creationId xmlns:a16="http://schemas.microsoft.com/office/drawing/2014/main" id="{C1DE6980-6D81-954E-A1EB-3D0928E1019E}"/>
                  </a:ext>
                </a:extLst>
              </p:cNvPr>
              <p:cNvCxnSpPr>
                <a:stCxn id="72" idx="2"/>
                <a:endCxn id="76" idx="1"/>
              </p:cNvCxnSpPr>
              <p:nvPr/>
            </p:nvCxnSpPr>
            <p:spPr>
              <a:xfrm rot="16200000" flipH="1">
                <a:off x="2607461" y="3645726"/>
                <a:ext cx="909844" cy="556405"/>
              </a:xfrm>
              <a:prstGeom prst="bentConnector2">
                <a:avLst/>
              </a:prstGeom>
              <a:ln w="25400">
                <a:solidFill>
                  <a:srgbClr val="73779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2" name="组合 101">
              <a:extLst>
                <a:ext uri="{FF2B5EF4-FFF2-40B4-BE49-F238E27FC236}">
                  <a16:creationId xmlns:a16="http://schemas.microsoft.com/office/drawing/2014/main" id="{939B0E4A-5DBD-3F44-AF5C-8CAB56349D9F}"/>
                </a:ext>
              </a:extLst>
            </p:cNvPr>
            <p:cNvGrpSpPr/>
            <p:nvPr/>
          </p:nvGrpSpPr>
          <p:grpSpPr>
            <a:xfrm>
              <a:off x="5284651" y="708090"/>
              <a:ext cx="2208157" cy="4532983"/>
              <a:chOff x="6021251" y="744894"/>
              <a:chExt cx="2208157" cy="4532983"/>
            </a:xfrm>
          </p:grpSpPr>
          <p:cxnSp>
            <p:nvCxnSpPr>
              <p:cNvPr id="84" name="直线连接符 83">
                <a:extLst>
                  <a:ext uri="{FF2B5EF4-FFF2-40B4-BE49-F238E27FC236}">
                    <a16:creationId xmlns:a16="http://schemas.microsoft.com/office/drawing/2014/main" id="{5EA54426-9FB2-4040-B8F5-84A1387B9D8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02993" y="1098286"/>
                <a:ext cx="0" cy="4179591"/>
              </a:xfrm>
              <a:prstGeom prst="line">
                <a:avLst/>
              </a:prstGeom>
              <a:ln w="25400">
                <a:solidFill>
                  <a:srgbClr val="5E628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直线连接符 84">
                <a:extLst>
                  <a:ext uri="{FF2B5EF4-FFF2-40B4-BE49-F238E27FC236}">
                    <a16:creationId xmlns:a16="http://schemas.microsoft.com/office/drawing/2014/main" id="{BF66901D-E628-DF44-98E8-6C528BFDF08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590861" y="1824267"/>
                <a:ext cx="634097" cy="1"/>
              </a:xfrm>
              <a:prstGeom prst="line">
                <a:avLst/>
              </a:prstGeom>
              <a:ln w="22225">
                <a:solidFill>
                  <a:srgbClr val="5E628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6" name="圆角矩形 85">
                <a:extLst>
                  <a:ext uri="{FF2B5EF4-FFF2-40B4-BE49-F238E27FC236}">
                    <a16:creationId xmlns:a16="http://schemas.microsoft.com/office/drawing/2014/main" id="{A2F0D3F0-B4BD-7B4A-8764-558F1A3DA777}"/>
                  </a:ext>
                </a:extLst>
              </p:cNvPr>
              <p:cNvSpPr/>
              <p:nvPr/>
            </p:nvSpPr>
            <p:spPr>
              <a:xfrm>
                <a:off x="6021251" y="744894"/>
                <a:ext cx="1203705" cy="600040"/>
              </a:xfrm>
              <a:prstGeom prst="roundRect">
                <a:avLst>
                  <a:gd name="adj" fmla="val 0"/>
                </a:avLst>
              </a:prstGeom>
              <a:solidFill>
                <a:srgbClr val="5E62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6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Tree</a:t>
                </a:r>
                <a:r>
                  <a:rPr kumimoji="1" lang="zh-CN" altLang="en-US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kumimoji="1" lang="en-US" altLang="zh-CN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2</a:t>
                </a:r>
                <a:endParaRPr kumimoji="1" lang="zh-CN" altLang="en-US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87" name="圆角矩形 86">
                <a:extLst>
                  <a:ext uri="{FF2B5EF4-FFF2-40B4-BE49-F238E27FC236}">
                    <a16:creationId xmlns:a16="http://schemas.microsoft.com/office/drawing/2014/main" id="{1D86FEE4-A52B-4A41-8C0A-A88CB65DBF6D}"/>
                  </a:ext>
                </a:extLst>
              </p:cNvPr>
              <p:cNvSpPr/>
              <p:nvPr/>
            </p:nvSpPr>
            <p:spPr>
              <a:xfrm>
                <a:off x="7224956" y="1506425"/>
                <a:ext cx="1004452" cy="655511"/>
              </a:xfrm>
              <a:prstGeom prst="roundRect">
                <a:avLst>
                  <a:gd name="adj" fmla="val 0"/>
                </a:avLst>
              </a:prstGeom>
              <a:noFill/>
              <a:ln w="22225">
                <a:solidFill>
                  <a:srgbClr val="73779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88" name="圆角矩形 87">
                <a:extLst>
                  <a:ext uri="{FF2B5EF4-FFF2-40B4-BE49-F238E27FC236}">
                    <a16:creationId xmlns:a16="http://schemas.microsoft.com/office/drawing/2014/main" id="{53796007-CACF-504B-B358-669338FB93F8}"/>
                  </a:ext>
                </a:extLst>
              </p:cNvPr>
              <p:cNvSpPr/>
              <p:nvPr/>
            </p:nvSpPr>
            <p:spPr>
              <a:xfrm>
                <a:off x="7309725" y="1815366"/>
                <a:ext cx="821684" cy="282680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89" name="文本框 88">
                <a:extLst>
                  <a:ext uri="{FF2B5EF4-FFF2-40B4-BE49-F238E27FC236}">
                    <a16:creationId xmlns:a16="http://schemas.microsoft.com/office/drawing/2014/main" id="{BBAE05E2-0BA7-6B4F-B98D-CF30B9601634}"/>
                  </a:ext>
                </a:extLst>
              </p:cNvPr>
              <p:cNvSpPr txBox="1"/>
              <p:nvPr/>
            </p:nvSpPr>
            <p:spPr>
              <a:xfrm>
                <a:off x="7374704" y="1818249"/>
                <a:ext cx="69172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sz="1200" dirty="0">
                    <a:solidFill>
                      <a:srgbClr val="393C57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Asset</a:t>
                </a:r>
                <a:r>
                  <a:rPr kumimoji="1" lang="zh-CN" altLang="en-US" sz="1200" dirty="0">
                    <a:solidFill>
                      <a:srgbClr val="393C57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kumimoji="1" lang="en-US" altLang="zh-CN" sz="1200" dirty="0">
                    <a:solidFill>
                      <a:srgbClr val="393C57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</a:t>
                </a:r>
                <a:endParaRPr kumimoji="1" lang="zh-CN" altLang="en-US" sz="1200" dirty="0">
                  <a:solidFill>
                    <a:srgbClr val="393C57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90" name="文本框 89">
                <a:extLst>
                  <a:ext uri="{FF2B5EF4-FFF2-40B4-BE49-F238E27FC236}">
                    <a16:creationId xmlns:a16="http://schemas.microsoft.com/office/drawing/2014/main" id="{36948675-47ED-6945-AB3E-03A4B67FF5B1}"/>
                  </a:ext>
                </a:extLst>
              </p:cNvPr>
              <p:cNvSpPr txBox="1"/>
              <p:nvPr/>
            </p:nvSpPr>
            <p:spPr>
              <a:xfrm>
                <a:off x="7332111" y="1495063"/>
                <a:ext cx="790142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CN" sz="1400" dirty="0">
                    <a:solidFill>
                      <a:srgbClr val="393C57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Node</a:t>
                </a:r>
                <a:r>
                  <a:rPr kumimoji="1" lang="zh-CN" altLang="en-US" sz="1400" dirty="0">
                    <a:solidFill>
                      <a:srgbClr val="393C57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kumimoji="1" lang="en-US" altLang="zh-CN" sz="1400" dirty="0">
                    <a:solidFill>
                      <a:srgbClr val="393C57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4</a:t>
                </a:r>
                <a:endParaRPr kumimoji="1" lang="zh-CN" altLang="en-US" sz="1400" dirty="0">
                  <a:solidFill>
                    <a:srgbClr val="393C57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91" name="直线连接符 90">
                <a:extLst>
                  <a:ext uri="{FF2B5EF4-FFF2-40B4-BE49-F238E27FC236}">
                    <a16:creationId xmlns:a16="http://schemas.microsoft.com/office/drawing/2014/main" id="{A3F3CE42-81A2-DD49-B4E7-F3E9557BCEC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590861" y="3168142"/>
                <a:ext cx="634097" cy="1"/>
              </a:xfrm>
              <a:prstGeom prst="line">
                <a:avLst/>
              </a:prstGeom>
              <a:ln w="22225">
                <a:solidFill>
                  <a:srgbClr val="5E628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2" name="圆角矩形 91">
                <a:extLst>
                  <a:ext uri="{FF2B5EF4-FFF2-40B4-BE49-F238E27FC236}">
                    <a16:creationId xmlns:a16="http://schemas.microsoft.com/office/drawing/2014/main" id="{90E6470A-4F00-0A4F-BDAA-C513BD2A6BD5}"/>
                  </a:ext>
                </a:extLst>
              </p:cNvPr>
              <p:cNvSpPr/>
              <p:nvPr/>
            </p:nvSpPr>
            <p:spPr>
              <a:xfrm>
                <a:off x="7224956" y="2850300"/>
                <a:ext cx="1004452" cy="655511"/>
              </a:xfrm>
              <a:prstGeom prst="roundRect">
                <a:avLst>
                  <a:gd name="adj" fmla="val 0"/>
                </a:avLst>
              </a:prstGeom>
              <a:noFill/>
              <a:ln w="22225">
                <a:solidFill>
                  <a:srgbClr val="73779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93" name="圆角矩形 92">
                <a:extLst>
                  <a:ext uri="{FF2B5EF4-FFF2-40B4-BE49-F238E27FC236}">
                    <a16:creationId xmlns:a16="http://schemas.microsoft.com/office/drawing/2014/main" id="{EAE61809-162F-6248-BF58-175D89A492E2}"/>
                  </a:ext>
                </a:extLst>
              </p:cNvPr>
              <p:cNvSpPr/>
              <p:nvPr/>
            </p:nvSpPr>
            <p:spPr>
              <a:xfrm>
                <a:off x="7309725" y="3159241"/>
                <a:ext cx="821684" cy="282680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95" name="文本框 94">
                <a:extLst>
                  <a:ext uri="{FF2B5EF4-FFF2-40B4-BE49-F238E27FC236}">
                    <a16:creationId xmlns:a16="http://schemas.microsoft.com/office/drawing/2014/main" id="{03C65607-6A6A-0B42-83C7-02AA5404BFB4}"/>
                  </a:ext>
                </a:extLst>
              </p:cNvPr>
              <p:cNvSpPr txBox="1"/>
              <p:nvPr/>
            </p:nvSpPr>
            <p:spPr>
              <a:xfrm>
                <a:off x="7332111" y="2838938"/>
                <a:ext cx="790142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CN" sz="1400" dirty="0">
                    <a:solidFill>
                      <a:srgbClr val="393C57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Node</a:t>
                </a:r>
                <a:r>
                  <a:rPr kumimoji="1" lang="zh-CN" altLang="en-US" sz="1400" dirty="0">
                    <a:solidFill>
                      <a:srgbClr val="393C57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kumimoji="1" lang="en-US" altLang="zh-CN" sz="1400" dirty="0">
                    <a:solidFill>
                      <a:srgbClr val="393C57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5</a:t>
                </a:r>
                <a:endParaRPr kumimoji="1" lang="zh-CN" altLang="en-US" sz="1400" dirty="0">
                  <a:solidFill>
                    <a:srgbClr val="393C57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424519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FE51B0AA-7373-5E45-906E-4B336F90685A}"/>
              </a:ext>
            </a:extLst>
          </p:cNvPr>
          <p:cNvSpPr txBox="1"/>
          <p:nvPr/>
        </p:nvSpPr>
        <p:spPr>
          <a:xfrm>
            <a:off x="8501163" y="6505633"/>
            <a:ext cx="3276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cloud_pushed_ota_process.png</a:t>
            </a:r>
            <a:endParaRPr kumimoji="1" lang="zh-CN" altLang="en-US" dirty="0"/>
          </a:p>
        </p:txBody>
      </p:sp>
      <p:grpSp>
        <p:nvGrpSpPr>
          <p:cNvPr id="21" name="组合 20"/>
          <p:cNvGrpSpPr/>
          <p:nvPr/>
        </p:nvGrpSpPr>
        <p:grpSpPr>
          <a:xfrm>
            <a:off x="-672752" y="141301"/>
            <a:ext cx="13002714" cy="5567328"/>
            <a:chOff x="-672752" y="141301"/>
            <a:chExt cx="13002714" cy="5567328"/>
          </a:xfrm>
        </p:grpSpPr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2F194412-8B9B-0447-8E99-AA2B4115DAD7}"/>
                </a:ext>
              </a:extLst>
            </p:cNvPr>
            <p:cNvSpPr/>
            <p:nvPr/>
          </p:nvSpPr>
          <p:spPr>
            <a:xfrm>
              <a:off x="9192344" y="152183"/>
              <a:ext cx="2806996" cy="495007"/>
            </a:xfrm>
            <a:prstGeom prst="rect">
              <a:avLst/>
            </a:prstGeom>
            <a:solidFill>
              <a:srgbClr val="383C57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sp>
          <p:nvSpPr>
            <p:cNvPr id="55" name="矩形 54">
              <a:extLst>
                <a:ext uri="{FF2B5EF4-FFF2-40B4-BE49-F238E27FC236}">
                  <a16:creationId xmlns:a16="http://schemas.microsoft.com/office/drawing/2014/main" id="{D9CDC461-7F5C-4F4F-859E-12F754E30128}"/>
                </a:ext>
              </a:extLst>
            </p:cNvPr>
            <p:cNvSpPr/>
            <p:nvPr/>
          </p:nvSpPr>
          <p:spPr>
            <a:xfrm>
              <a:off x="4587330" y="141301"/>
              <a:ext cx="2806996" cy="495007"/>
            </a:xfrm>
            <a:prstGeom prst="rect">
              <a:avLst/>
            </a:prstGeom>
            <a:solidFill>
              <a:srgbClr val="383C57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sp>
          <p:nvSpPr>
            <p:cNvPr id="58" name="矩形 57">
              <a:extLst>
                <a:ext uri="{FF2B5EF4-FFF2-40B4-BE49-F238E27FC236}">
                  <a16:creationId xmlns:a16="http://schemas.microsoft.com/office/drawing/2014/main" id="{32E5DF98-1E2E-3D4E-B63C-2D41EFD22B79}"/>
                </a:ext>
              </a:extLst>
            </p:cNvPr>
            <p:cNvSpPr/>
            <p:nvPr/>
          </p:nvSpPr>
          <p:spPr>
            <a:xfrm>
              <a:off x="122039" y="141301"/>
              <a:ext cx="2806996" cy="495007"/>
            </a:xfrm>
            <a:prstGeom prst="rect">
              <a:avLst/>
            </a:prstGeom>
            <a:solidFill>
              <a:srgbClr val="383C57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id="{838C6F83-D2FC-B447-B737-28D628B24F45}"/>
                </a:ext>
              </a:extLst>
            </p:cNvPr>
            <p:cNvSpPr txBox="1"/>
            <p:nvPr/>
          </p:nvSpPr>
          <p:spPr>
            <a:xfrm>
              <a:off x="662583" y="212673"/>
              <a:ext cx="222723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400" dirty="0">
                  <a:solidFill>
                    <a:schemeClr val="bg1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设备（</a:t>
              </a:r>
              <a:r>
                <a:rPr kumimoji="1" lang="en-US" altLang="zh-CN" sz="1400" dirty="0">
                  <a:solidFill>
                    <a:schemeClr val="bg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OTA</a:t>
              </a:r>
              <a:r>
                <a:rPr kumimoji="1" lang="zh-CN" altLang="en-US" sz="1400" dirty="0">
                  <a:solidFill>
                    <a:schemeClr val="bg1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服务</a:t>
              </a:r>
              <a:r>
                <a:rPr kumimoji="1" lang="en-US" altLang="zh-CN" sz="1400" dirty="0">
                  <a:solidFill>
                    <a:schemeClr val="bg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Client</a:t>
              </a:r>
              <a:r>
                <a:rPr kumimoji="1" lang="zh-CN" altLang="en-US" sz="1400" dirty="0">
                  <a:solidFill>
                    <a:schemeClr val="bg1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端）</a:t>
              </a:r>
            </a:p>
          </p:txBody>
        </p:sp>
        <p:sp>
          <p:nvSpPr>
            <p:cNvPr id="60" name="文本框 59">
              <a:extLst>
                <a:ext uri="{FF2B5EF4-FFF2-40B4-BE49-F238E27FC236}">
                  <a16:creationId xmlns:a16="http://schemas.microsoft.com/office/drawing/2014/main" id="{838C6F83-D2FC-B447-B737-28D628B24F45}"/>
                </a:ext>
              </a:extLst>
            </p:cNvPr>
            <p:cNvSpPr txBox="1"/>
            <p:nvPr/>
          </p:nvSpPr>
          <p:spPr>
            <a:xfrm>
              <a:off x="5167088" y="224337"/>
              <a:ext cx="222723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>
                  <a:solidFill>
                    <a:schemeClr val="bg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OTA</a:t>
              </a:r>
              <a:r>
                <a:rPr kumimoji="1" lang="zh-CN" altLang="en-US" sz="1400" dirty="0">
                  <a:solidFill>
                    <a:schemeClr val="bg1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服务</a:t>
              </a:r>
              <a:r>
                <a:rPr kumimoji="1" lang="en-US" altLang="zh-CN" sz="1400" dirty="0">
                  <a:solidFill>
                    <a:schemeClr val="bg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Server</a:t>
              </a:r>
              <a:r>
                <a:rPr kumimoji="1" lang="zh-CN" altLang="en-US" sz="1400" dirty="0">
                  <a:solidFill>
                    <a:schemeClr val="bg1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端</a:t>
              </a:r>
            </a:p>
          </p:txBody>
        </p:sp>
        <p:sp>
          <p:nvSpPr>
            <p:cNvPr id="61" name="文本框 60">
              <a:extLst>
                <a:ext uri="{FF2B5EF4-FFF2-40B4-BE49-F238E27FC236}">
                  <a16:creationId xmlns:a16="http://schemas.microsoft.com/office/drawing/2014/main" id="{838C6F83-D2FC-B447-B737-28D628B24F45}"/>
                </a:ext>
              </a:extLst>
            </p:cNvPr>
            <p:cNvSpPr txBox="1"/>
            <p:nvPr/>
          </p:nvSpPr>
          <p:spPr>
            <a:xfrm>
              <a:off x="10102724" y="212673"/>
              <a:ext cx="222723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>
                  <a:solidFill>
                    <a:schemeClr val="bg1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EnOS</a:t>
              </a:r>
              <a:r>
                <a:rPr kumimoji="1" lang="zh-CN" altLang="en-US" sz="1400" dirty="0">
                  <a:solidFill>
                    <a:schemeClr val="bg1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控制台</a:t>
              </a:r>
            </a:p>
          </p:txBody>
        </p:sp>
        <p:cxnSp>
          <p:nvCxnSpPr>
            <p:cNvPr id="9" name="直线箭头连接符 8">
              <a:extLst>
                <a:ext uri="{FF2B5EF4-FFF2-40B4-BE49-F238E27FC236}">
                  <a16:creationId xmlns:a16="http://schemas.microsoft.com/office/drawing/2014/main" id="{30B1C1A9-DA61-F747-9951-B4E7FBB669A6}"/>
                </a:ext>
              </a:extLst>
            </p:cNvPr>
            <p:cNvCxnSpPr>
              <a:cxnSpLocks/>
            </p:cNvCxnSpPr>
            <p:nvPr/>
          </p:nvCxnSpPr>
          <p:spPr>
            <a:xfrm>
              <a:off x="596306" y="668629"/>
              <a:ext cx="0" cy="5040000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线箭头连接符 9">
              <a:extLst>
                <a:ext uri="{FF2B5EF4-FFF2-40B4-BE49-F238E27FC236}">
                  <a16:creationId xmlns:a16="http://schemas.microsoft.com/office/drawing/2014/main" id="{78A0687B-ADC3-DA40-87F3-2B66BE5E670D}"/>
                </a:ext>
              </a:extLst>
            </p:cNvPr>
            <p:cNvCxnSpPr>
              <a:cxnSpLocks/>
            </p:cNvCxnSpPr>
            <p:nvPr/>
          </p:nvCxnSpPr>
          <p:spPr>
            <a:xfrm>
              <a:off x="5978513" y="647190"/>
              <a:ext cx="0" cy="5040000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2" name="图形 11">
              <a:extLst>
                <a:ext uri="{FF2B5EF4-FFF2-40B4-BE49-F238E27FC236}">
                  <a16:creationId xmlns:a16="http://schemas.microsoft.com/office/drawing/2014/main" id="{ADD80E02-A921-7440-88DB-E5A3FAB550E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13039" y="201061"/>
              <a:ext cx="383267" cy="319389"/>
            </a:xfrm>
            <a:prstGeom prst="rect">
              <a:avLst/>
            </a:prstGeom>
          </p:spPr>
        </p:pic>
        <p:pic>
          <p:nvPicPr>
            <p:cNvPr id="57" name="图形 56">
              <a:extLst>
                <a:ext uri="{FF2B5EF4-FFF2-40B4-BE49-F238E27FC236}">
                  <a16:creationId xmlns:a16="http://schemas.microsoft.com/office/drawing/2014/main" id="{010B94B9-D968-E845-8225-C8C61F964D0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=""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696334" y="194722"/>
              <a:ext cx="377993" cy="377993"/>
            </a:xfrm>
            <a:prstGeom prst="rect">
              <a:avLst/>
            </a:prstGeom>
          </p:spPr>
        </p:pic>
        <p:sp>
          <p:nvSpPr>
            <p:cNvPr id="15" name="Freeform 70">
              <a:extLst>
                <a:ext uri="{FF2B5EF4-FFF2-40B4-BE49-F238E27FC236}">
                  <a16:creationId xmlns:a16="http://schemas.microsoft.com/office/drawing/2014/main" id="{8294E5AC-2371-4841-A6CE-BB0A1EEBA75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91210" y="201061"/>
              <a:ext cx="394756" cy="354743"/>
            </a:xfrm>
            <a:custGeom>
              <a:avLst/>
              <a:gdLst>
                <a:gd name="T0" fmla="*/ 463 w 661"/>
                <a:gd name="T1" fmla="*/ 527 h 594"/>
                <a:gd name="T2" fmla="*/ 361 w 661"/>
                <a:gd name="T3" fmla="*/ 558 h 594"/>
                <a:gd name="T4" fmla="*/ 600 w 661"/>
                <a:gd name="T5" fmla="*/ 594 h 594"/>
                <a:gd name="T6" fmla="*/ 501 w 661"/>
                <a:gd name="T7" fmla="*/ 558 h 594"/>
                <a:gd name="T8" fmla="*/ 661 w 661"/>
                <a:gd name="T9" fmla="*/ 527 h 594"/>
                <a:gd name="T10" fmla="*/ 302 w 661"/>
                <a:gd name="T11" fmla="*/ 289 h 594"/>
                <a:gd name="T12" fmla="*/ 172 w 661"/>
                <a:gd name="T13" fmla="*/ 206 h 594"/>
                <a:gd name="T14" fmla="*/ 305 w 661"/>
                <a:gd name="T15" fmla="*/ 0 h 594"/>
                <a:gd name="T16" fmla="*/ 0 w 661"/>
                <a:gd name="T17" fmla="*/ 206 h 594"/>
                <a:gd name="T18" fmla="*/ 134 w 661"/>
                <a:gd name="T19" fmla="*/ 237 h 594"/>
                <a:gd name="T20" fmla="*/ 59 w 661"/>
                <a:gd name="T21" fmla="*/ 274 h 594"/>
                <a:gd name="T22" fmla="*/ 246 w 661"/>
                <a:gd name="T23" fmla="*/ 237 h 594"/>
                <a:gd name="T24" fmla="*/ 172 w 661"/>
                <a:gd name="T25" fmla="*/ 206 h 594"/>
                <a:gd name="T26" fmla="*/ 0 w 661"/>
                <a:gd name="T27" fmla="*/ 274 h 594"/>
                <a:gd name="T28" fmla="*/ 28 w 661"/>
                <a:gd name="T29" fmla="*/ 319 h 594"/>
                <a:gd name="T30" fmla="*/ 28 w 661"/>
                <a:gd name="T31" fmla="*/ 390 h 594"/>
                <a:gd name="T32" fmla="*/ 0 w 661"/>
                <a:gd name="T33" fmla="*/ 463 h 594"/>
                <a:gd name="T34" fmla="*/ 28 w 661"/>
                <a:gd name="T35" fmla="*/ 390 h 594"/>
                <a:gd name="T36" fmla="*/ 0 w 661"/>
                <a:gd name="T37" fmla="*/ 534 h 594"/>
                <a:gd name="T38" fmla="*/ 59 w 661"/>
                <a:gd name="T39" fmla="*/ 594 h 594"/>
                <a:gd name="T40" fmla="*/ 28 w 661"/>
                <a:gd name="T41" fmla="*/ 565 h 594"/>
                <a:gd name="T42" fmla="*/ 125 w 661"/>
                <a:gd name="T43" fmla="*/ 594 h 594"/>
                <a:gd name="T44" fmla="*/ 191 w 661"/>
                <a:gd name="T45" fmla="*/ 565 h 594"/>
                <a:gd name="T46" fmla="*/ 125 w 661"/>
                <a:gd name="T47" fmla="*/ 594 h 594"/>
                <a:gd name="T48" fmla="*/ 302 w 661"/>
                <a:gd name="T49" fmla="*/ 594 h 594"/>
                <a:gd name="T50" fmla="*/ 257 w 661"/>
                <a:gd name="T51" fmla="*/ 565 h 594"/>
                <a:gd name="T52" fmla="*/ 633 w 661"/>
                <a:gd name="T53" fmla="*/ 260 h 594"/>
                <a:gd name="T54" fmla="*/ 661 w 661"/>
                <a:gd name="T55" fmla="*/ 215 h 594"/>
                <a:gd name="T56" fmla="*/ 633 w 661"/>
                <a:gd name="T57" fmla="*/ 260 h 594"/>
                <a:gd name="T58" fmla="*/ 661 w 661"/>
                <a:gd name="T59" fmla="*/ 163 h 594"/>
                <a:gd name="T60" fmla="*/ 633 w 661"/>
                <a:gd name="T61" fmla="*/ 111 h 594"/>
                <a:gd name="T62" fmla="*/ 602 w 661"/>
                <a:gd name="T63" fmla="*/ 0 h 594"/>
                <a:gd name="T64" fmla="*/ 633 w 661"/>
                <a:gd name="T65" fmla="*/ 29 h 594"/>
                <a:gd name="T66" fmla="*/ 661 w 661"/>
                <a:gd name="T67" fmla="*/ 62 h 594"/>
                <a:gd name="T68" fmla="*/ 602 w 661"/>
                <a:gd name="T69" fmla="*/ 0 h 594"/>
                <a:gd name="T70" fmla="*/ 454 w 661"/>
                <a:gd name="T71" fmla="*/ 0 h 594"/>
                <a:gd name="T72" fmla="*/ 527 w 661"/>
                <a:gd name="T73" fmla="*/ 29 h 594"/>
                <a:gd name="T74" fmla="*/ 380 w 661"/>
                <a:gd name="T75" fmla="*/ 0 h 594"/>
                <a:gd name="T76" fmla="*/ 333 w 661"/>
                <a:gd name="T77" fmla="*/ 29 h 594"/>
                <a:gd name="T78" fmla="*/ 380 w 661"/>
                <a:gd name="T79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61" h="594">
                  <a:moveTo>
                    <a:pt x="302" y="527"/>
                  </a:moveTo>
                  <a:lnTo>
                    <a:pt x="463" y="527"/>
                  </a:lnTo>
                  <a:lnTo>
                    <a:pt x="463" y="558"/>
                  </a:lnTo>
                  <a:lnTo>
                    <a:pt x="361" y="558"/>
                  </a:lnTo>
                  <a:lnTo>
                    <a:pt x="361" y="594"/>
                  </a:lnTo>
                  <a:lnTo>
                    <a:pt x="600" y="594"/>
                  </a:lnTo>
                  <a:lnTo>
                    <a:pt x="600" y="558"/>
                  </a:lnTo>
                  <a:lnTo>
                    <a:pt x="501" y="558"/>
                  </a:lnTo>
                  <a:lnTo>
                    <a:pt x="501" y="527"/>
                  </a:lnTo>
                  <a:lnTo>
                    <a:pt x="661" y="527"/>
                  </a:lnTo>
                  <a:lnTo>
                    <a:pt x="661" y="289"/>
                  </a:lnTo>
                  <a:lnTo>
                    <a:pt x="302" y="289"/>
                  </a:lnTo>
                  <a:lnTo>
                    <a:pt x="302" y="527"/>
                  </a:lnTo>
                  <a:close/>
                  <a:moveTo>
                    <a:pt x="172" y="206"/>
                  </a:moveTo>
                  <a:lnTo>
                    <a:pt x="305" y="206"/>
                  </a:lnTo>
                  <a:lnTo>
                    <a:pt x="305" y="0"/>
                  </a:lnTo>
                  <a:lnTo>
                    <a:pt x="0" y="0"/>
                  </a:lnTo>
                  <a:lnTo>
                    <a:pt x="0" y="206"/>
                  </a:lnTo>
                  <a:lnTo>
                    <a:pt x="134" y="206"/>
                  </a:lnTo>
                  <a:lnTo>
                    <a:pt x="134" y="237"/>
                  </a:lnTo>
                  <a:lnTo>
                    <a:pt x="59" y="237"/>
                  </a:lnTo>
                  <a:lnTo>
                    <a:pt x="59" y="274"/>
                  </a:lnTo>
                  <a:lnTo>
                    <a:pt x="246" y="274"/>
                  </a:lnTo>
                  <a:lnTo>
                    <a:pt x="246" y="237"/>
                  </a:lnTo>
                  <a:lnTo>
                    <a:pt x="172" y="237"/>
                  </a:lnTo>
                  <a:lnTo>
                    <a:pt x="172" y="206"/>
                  </a:lnTo>
                  <a:close/>
                  <a:moveTo>
                    <a:pt x="28" y="274"/>
                  </a:moveTo>
                  <a:lnTo>
                    <a:pt x="0" y="274"/>
                  </a:lnTo>
                  <a:lnTo>
                    <a:pt x="0" y="319"/>
                  </a:lnTo>
                  <a:lnTo>
                    <a:pt x="28" y="319"/>
                  </a:lnTo>
                  <a:lnTo>
                    <a:pt x="28" y="274"/>
                  </a:lnTo>
                  <a:close/>
                  <a:moveTo>
                    <a:pt x="28" y="390"/>
                  </a:moveTo>
                  <a:lnTo>
                    <a:pt x="0" y="390"/>
                  </a:lnTo>
                  <a:lnTo>
                    <a:pt x="0" y="463"/>
                  </a:lnTo>
                  <a:lnTo>
                    <a:pt x="28" y="463"/>
                  </a:lnTo>
                  <a:lnTo>
                    <a:pt x="28" y="390"/>
                  </a:lnTo>
                  <a:close/>
                  <a:moveTo>
                    <a:pt x="28" y="534"/>
                  </a:moveTo>
                  <a:lnTo>
                    <a:pt x="0" y="534"/>
                  </a:lnTo>
                  <a:lnTo>
                    <a:pt x="0" y="594"/>
                  </a:lnTo>
                  <a:lnTo>
                    <a:pt x="59" y="594"/>
                  </a:lnTo>
                  <a:lnTo>
                    <a:pt x="59" y="565"/>
                  </a:lnTo>
                  <a:lnTo>
                    <a:pt x="28" y="565"/>
                  </a:lnTo>
                  <a:lnTo>
                    <a:pt x="28" y="534"/>
                  </a:lnTo>
                  <a:close/>
                  <a:moveTo>
                    <a:pt x="125" y="594"/>
                  </a:moveTo>
                  <a:lnTo>
                    <a:pt x="191" y="594"/>
                  </a:lnTo>
                  <a:lnTo>
                    <a:pt x="191" y="565"/>
                  </a:lnTo>
                  <a:lnTo>
                    <a:pt x="125" y="565"/>
                  </a:lnTo>
                  <a:lnTo>
                    <a:pt x="125" y="594"/>
                  </a:lnTo>
                  <a:close/>
                  <a:moveTo>
                    <a:pt x="257" y="594"/>
                  </a:moveTo>
                  <a:lnTo>
                    <a:pt x="302" y="594"/>
                  </a:lnTo>
                  <a:lnTo>
                    <a:pt x="302" y="565"/>
                  </a:lnTo>
                  <a:lnTo>
                    <a:pt x="257" y="565"/>
                  </a:lnTo>
                  <a:lnTo>
                    <a:pt x="257" y="594"/>
                  </a:lnTo>
                  <a:close/>
                  <a:moveTo>
                    <a:pt x="633" y="260"/>
                  </a:moveTo>
                  <a:lnTo>
                    <a:pt x="661" y="260"/>
                  </a:lnTo>
                  <a:lnTo>
                    <a:pt x="661" y="215"/>
                  </a:lnTo>
                  <a:lnTo>
                    <a:pt x="633" y="215"/>
                  </a:lnTo>
                  <a:lnTo>
                    <a:pt x="633" y="260"/>
                  </a:lnTo>
                  <a:close/>
                  <a:moveTo>
                    <a:pt x="633" y="163"/>
                  </a:moveTo>
                  <a:lnTo>
                    <a:pt x="661" y="163"/>
                  </a:lnTo>
                  <a:lnTo>
                    <a:pt x="661" y="111"/>
                  </a:lnTo>
                  <a:lnTo>
                    <a:pt x="633" y="111"/>
                  </a:lnTo>
                  <a:lnTo>
                    <a:pt x="633" y="163"/>
                  </a:lnTo>
                  <a:close/>
                  <a:moveTo>
                    <a:pt x="602" y="0"/>
                  </a:moveTo>
                  <a:lnTo>
                    <a:pt x="602" y="29"/>
                  </a:lnTo>
                  <a:lnTo>
                    <a:pt x="633" y="29"/>
                  </a:lnTo>
                  <a:lnTo>
                    <a:pt x="633" y="62"/>
                  </a:lnTo>
                  <a:lnTo>
                    <a:pt x="661" y="62"/>
                  </a:lnTo>
                  <a:lnTo>
                    <a:pt x="661" y="0"/>
                  </a:lnTo>
                  <a:lnTo>
                    <a:pt x="602" y="0"/>
                  </a:lnTo>
                  <a:close/>
                  <a:moveTo>
                    <a:pt x="527" y="0"/>
                  </a:moveTo>
                  <a:lnTo>
                    <a:pt x="454" y="0"/>
                  </a:lnTo>
                  <a:lnTo>
                    <a:pt x="454" y="29"/>
                  </a:lnTo>
                  <a:lnTo>
                    <a:pt x="527" y="29"/>
                  </a:lnTo>
                  <a:lnTo>
                    <a:pt x="527" y="0"/>
                  </a:lnTo>
                  <a:close/>
                  <a:moveTo>
                    <a:pt x="380" y="0"/>
                  </a:moveTo>
                  <a:lnTo>
                    <a:pt x="333" y="0"/>
                  </a:lnTo>
                  <a:lnTo>
                    <a:pt x="333" y="29"/>
                  </a:lnTo>
                  <a:lnTo>
                    <a:pt x="380" y="29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defRPr/>
              </a:pPr>
              <a:endParaRPr lang="zh-CN" altLang="en-US" sz="1000" b="1" kern="0">
                <a:solidFill>
                  <a:srgbClr val="000000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Arial" panose="020B0604020202020204" pitchFamily="34" charset="0"/>
              </a:endParaRPr>
            </a:p>
          </p:txBody>
        </p:sp>
        <p:cxnSp>
          <p:nvCxnSpPr>
            <p:cNvPr id="18" name="直线箭头连接符 17">
              <a:extLst>
                <a:ext uri="{FF2B5EF4-FFF2-40B4-BE49-F238E27FC236}">
                  <a16:creationId xmlns:a16="http://schemas.microsoft.com/office/drawing/2014/main" id="{C2A54BF3-CE5A-5542-A062-644D911BB3B7}"/>
                </a:ext>
              </a:extLst>
            </p:cNvPr>
            <p:cNvCxnSpPr>
              <a:cxnSpLocks/>
            </p:cNvCxnSpPr>
            <p:nvPr/>
          </p:nvCxnSpPr>
          <p:spPr>
            <a:xfrm>
              <a:off x="11352584" y="650762"/>
              <a:ext cx="0" cy="5040000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线箭头连接符 11">
              <a:extLst>
                <a:ext uri="{FF2B5EF4-FFF2-40B4-BE49-F238E27FC236}">
                  <a16:creationId xmlns:a16="http://schemas.microsoft.com/office/drawing/2014/main" id="{CBD510C6-2B06-A143-8483-08CED9B6503E}"/>
                </a:ext>
              </a:extLst>
            </p:cNvPr>
            <p:cNvCxnSpPr>
              <a:cxnSpLocks/>
            </p:cNvCxnSpPr>
            <p:nvPr/>
          </p:nvCxnSpPr>
          <p:spPr>
            <a:xfrm>
              <a:off x="598454" y="1166418"/>
              <a:ext cx="5400000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文本框 61">
              <a:extLst>
                <a:ext uri="{FF2B5EF4-FFF2-40B4-BE49-F238E27FC236}">
                  <a16:creationId xmlns:a16="http://schemas.microsoft.com/office/drawing/2014/main" id="{E84A9202-B166-FF45-89CE-A6D97B4A3397}"/>
                </a:ext>
              </a:extLst>
            </p:cNvPr>
            <p:cNvSpPr txBox="1"/>
            <p:nvPr/>
          </p:nvSpPr>
          <p:spPr>
            <a:xfrm>
              <a:off x="2063552" y="839270"/>
              <a:ext cx="26165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1.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设备上报当前固件版本</a:t>
              </a:r>
            </a:p>
          </p:txBody>
        </p:sp>
        <p:cxnSp>
          <p:nvCxnSpPr>
            <p:cNvPr id="63" name="直线箭头连接符 20">
              <a:extLst>
                <a:ext uri="{FF2B5EF4-FFF2-40B4-BE49-F238E27FC236}">
                  <a16:creationId xmlns:a16="http://schemas.microsoft.com/office/drawing/2014/main" id="{15E03BD7-BC3A-FC47-ACCD-13BD5769EB3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87225" y="1520591"/>
              <a:ext cx="5365359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文本框 63">
              <a:extLst>
                <a:ext uri="{FF2B5EF4-FFF2-40B4-BE49-F238E27FC236}">
                  <a16:creationId xmlns:a16="http://schemas.microsoft.com/office/drawing/2014/main" id="{C1D1756A-5AE2-D442-8E78-B9C43C3005F4}"/>
                </a:ext>
              </a:extLst>
            </p:cNvPr>
            <p:cNvSpPr txBox="1"/>
            <p:nvPr/>
          </p:nvSpPr>
          <p:spPr>
            <a:xfrm>
              <a:off x="6921231" y="1127265"/>
              <a:ext cx="399930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2.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通过控制台添加固件，对设备发送固件升级要求</a:t>
              </a:r>
            </a:p>
          </p:txBody>
        </p:sp>
        <p:sp>
          <p:nvSpPr>
            <p:cNvPr id="69" name="文本框 68">
              <a:extLst>
                <a:ext uri="{FF2B5EF4-FFF2-40B4-BE49-F238E27FC236}">
                  <a16:creationId xmlns:a16="http://schemas.microsoft.com/office/drawing/2014/main" id="{6A99F2D1-089F-9440-94DF-1C64773EC4BE}"/>
                </a:ext>
              </a:extLst>
            </p:cNvPr>
            <p:cNvSpPr txBox="1"/>
            <p:nvPr/>
          </p:nvSpPr>
          <p:spPr>
            <a:xfrm>
              <a:off x="1342934" y="4607550"/>
              <a:ext cx="429453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/sys/${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productkey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}/${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devicekey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}/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ota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/device/inform</a:t>
              </a:r>
              <a:endParaRPr kumimoji="1" lang="zh-CN" altLang="en-US" sz="1200" dirty="0">
                <a:solidFill>
                  <a:srgbClr val="5E6280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cxnSp>
          <p:nvCxnSpPr>
            <p:cNvPr id="70" name="直线箭头连接符 29">
              <a:extLst>
                <a:ext uri="{FF2B5EF4-FFF2-40B4-BE49-F238E27FC236}">
                  <a16:creationId xmlns:a16="http://schemas.microsoft.com/office/drawing/2014/main" id="{6DC1F227-6E62-A047-965E-6DC31A49B1BC}"/>
                </a:ext>
              </a:extLst>
            </p:cNvPr>
            <p:cNvCxnSpPr>
              <a:cxnSpLocks/>
            </p:cNvCxnSpPr>
            <p:nvPr/>
          </p:nvCxnSpPr>
          <p:spPr>
            <a:xfrm>
              <a:off x="594849" y="2780928"/>
              <a:ext cx="5384801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文本框 73">
              <a:extLst>
                <a:ext uri="{FF2B5EF4-FFF2-40B4-BE49-F238E27FC236}">
                  <a16:creationId xmlns:a16="http://schemas.microsoft.com/office/drawing/2014/main" id="{6A6A9F51-43A3-E54F-92F4-21AF228BCFC6}"/>
                </a:ext>
              </a:extLst>
            </p:cNvPr>
            <p:cNvSpPr txBox="1"/>
            <p:nvPr/>
          </p:nvSpPr>
          <p:spPr>
            <a:xfrm>
              <a:off x="2063552" y="2422138"/>
              <a:ext cx="26165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4.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设备端上报升级进度信息</a:t>
              </a:r>
            </a:p>
          </p:txBody>
        </p:sp>
        <p:grpSp>
          <p:nvGrpSpPr>
            <p:cNvPr id="75" name="组合 74">
              <a:extLst>
                <a:ext uri="{FF2B5EF4-FFF2-40B4-BE49-F238E27FC236}">
                  <a16:creationId xmlns:a16="http://schemas.microsoft.com/office/drawing/2014/main" id="{2279F893-1803-1C4B-B260-7A84FC6DC2A1}"/>
                </a:ext>
              </a:extLst>
            </p:cNvPr>
            <p:cNvGrpSpPr/>
            <p:nvPr/>
          </p:nvGrpSpPr>
          <p:grpSpPr>
            <a:xfrm>
              <a:off x="5987918" y="3105024"/>
              <a:ext cx="399090" cy="540000"/>
              <a:chOff x="5987918" y="4532107"/>
              <a:chExt cx="399090" cy="540000"/>
            </a:xfrm>
          </p:grpSpPr>
          <p:cxnSp>
            <p:nvCxnSpPr>
              <p:cNvPr id="76" name="肘形连接符 75">
                <a:extLst>
                  <a:ext uri="{FF2B5EF4-FFF2-40B4-BE49-F238E27FC236}">
                    <a16:creationId xmlns:a16="http://schemas.microsoft.com/office/drawing/2014/main" id="{6BD7C7CB-D148-F848-B080-1F275644122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991523" y="4532107"/>
                <a:ext cx="216000" cy="540000"/>
              </a:xfrm>
              <a:prstGeom prst="bentConnector3">
                <a:avLst>
                  <a:gd name="adj1" fmla="val -104935"/>
                </a:avLst>
              </a:prstGeom>
              <a:ln w="25400">
                <a:solidFill>
                  <a:srgbClr val="73779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直线连接符 33">
                <a:extLst>
                  <a:ext uri="{FF2B5EF4-FFF2-40B4-BE49-F238E27FC236}">
                    <a16:creationId xmlns:a16="http://schemas.microsoft.com/office/drawing/2014/main" id="{CDFCD4C2-B33A-EB49-8EE8-AA111C3CEB6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7918" y="4532107"/>
                <a:ext cx="399090" cy="0"/>
              </a:xfrm>
              <a:prstGeom prst="line">
                <a:avLst/>
              </a:prstGeom>
              <a:ln w="25400">
                <a:solidFill>
                  <a:srgbClr val="73779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1" name="文本框 80">
              <a:extLst>
                <a:ext uri="{FF2B5EF4-FFF2-40B4-BE49-F238E27FC236}">
                  <a16:creationId xmlns:a16="http://schemas.microsoft.com/office/drawing/2014/main" id="{ABF95D71-27E1-A947-A2F7-A351CB33DF4B}"/>
                </a:ext>
              </a:extLst>
            </p:cNvPr>
            <p:cNvSpPr txBox="1"/>
            <p:nvPr/>
          </p:nvSpPr>
          <p:spPr>
            <a:xfrm>
              <a:off x="6440003" y="3236524"/>
              <a:ext cx="26165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5.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控制台显示固件升级进展</a:t>
              </a:r>
            </a:p>
          </p:txBody>
        </p:sp>
        <p:cxnSp>
          <p:nvCxnSpPr>
            <p:cNvPr id="82" name="直线箭头连接符 35">
              <a:extLst>
                <a:ext uri="{FF2B5EF4-FFF2-40B4-BE49-F238E27FC236}">
                  <a16:creationId xmlns:a16="http://schemas.microsoft.com/office/drawing/2014/main" id="{C1250796-694B-5F43-86AF-24087934495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3671" y="4149080"/>
              <a:ext cx="5400000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文本框 82">
              <a:extLst>
                <a:ext uri="{FF2B5EF4-FFF2-40B4-BE49-F238E27FC236}">
                  <a16:creationId xmlns:a16="http://schemas.microsoft.com/office/drawing/2014/main" id="{95F7B24B-14E7-6047-81B1-CAC2F3330E7F}"/>
                </a:ext>
              </a:extLst>
            </p:cNvPr>
            <p:cNvSpPr txBox="1"/>
            <p:nvPr/>
          </p:nvSpPr>
          <p:spPr>
            <a:xfrm>
              <a:off x="2063552" y="3837614"/>
              <a:ext cx="331422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6.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通过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HTTPS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协议根据固件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url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下载固件</a:t>
              </a:r>
            </a:p>
          </p:txBody>
        </p:sp>
        <p:cxnSp>
          <p:nvCxnSpPr>
            <p:cNvPr id="84" name="直线箭头连接符 50">
              <a:extLst>
                <a:ext uri="{FF2B5EF4-FFF2-40B4-BE49-F238E27FC236}">
                  <a16:creationId xmlns:a16="http://schemas.microsoft.com/office/drawing/2014/main" id="{1E3FEE22-EBBC-6444-903D-D8F9D7385D8F}"/>
                </a:ext>
              </a:extLst>
            </p:cNvPr>
            <p:cNvCxnSpPr>
              <a:cxnSpLocks/>
            </p:cNvCxnSpPr>
            <p:nvPr/>
          </p:nvCxnSpPr>
          <p:spPr>
            <a:xfrm>
              <a:off x="586127" y="4581128"/>
              <a:ext cx="5400000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文本框 84">
              <a:extLst>
                <a:ext uri="{FF2B5EF4-FFF2-40B4-BE49-F238E27FC236}">
                  <a16:creationId xmlns:a16="http://schemas.microsoft.com/office/drawing/2014/main" id="{68754751-3243-C148-B09B-E303AAF6E6A6}"/>
                </a:ext>
              </a:extLst>
            </p:cNvPr>
            <p:cNvSpPr txBox="1"/>
            <p:nvPr/>
          </p:nvSpPr>
          <p:spPr>
            <a:xfrm>
              <a:off x="2063552" y="4250538"/>
              <a:ext cx="284610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7.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设备端完成升级，上报最新固件版本</a:t>
              </a:r>
            </a:p>
          </p:txBody>
        </p:sp>
        <p:cxnSp>
          <p:nvCxnSpPr>
            <p:cNvPr id="86" name="直线箭头连接符 53">
              <a:extLst>
                <a:ext uri="{FF2B5EF4-FFF2-40B4-BE49-F238E27FC236}">
                  <a16:creationId xmlns:a16="http://schemas.microsoft.com/office/drawing/2014/main" id="{A5E08DE6-FF78-D947-8827-EF5CA4AB8DDC}"/>
                </a:ext>
              </a:extLst>
            </p:cNvPr>
            <p:cNvCxnSpPr>
              <a:cxnSpLocks/>
            </p:cNvCxnSpPr>
            <p:nvPr/>
          </p:nvCxnSpPr>
          <p:spPr>
            <a:xfrm>
              <a:off x="5993739" y="5157192"/>
              <a:ext cx="5358845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文本框 86">
              <a:extLst>
                <a:ext uri="{FF2B5EF4-FFF2-40B4-BE49-F238E27FC236}">
                  <a16:creationId xmlns:a16="http://schemas.microsoft.com/office/drawing/2014/main" id="{C4E2B43D-23AB-304D-87B4-DADD8084A62A}"/>
                </a:ext>
              </a:extLst>
            </p:cNvPr>
            <p:cNvSpPr txBox="1"/>
            <p:nvPr/>
          </p:nvSpPr>
          <p:spPr>
            <a:xfrm>
              <a:off x="7047369" y="4763865"/>
              <a:ext cx="284610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8.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控制台显示升级成功</a:t>
              </a:r>
            </a:p>
          </p:txBody>
        </p:sp>
        <p:cxnSp>
          <p:nvCxnSpPr>
            <p:cNvPr id="88" name="直线箭头连接符 64">
              <a:extLst>
                <a:ext uri="{FF2B5EF4-FFF2-40B4-BE49-F238E27FC236}">
                  <a16:creationId xmlns:a16="http://schemas.microsoft.com/office/drawing/2014/main" id="{D8EB6649-5066-404B-8052-0C8B8F45E38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4849" y="2064746"/>
              <a:ext cx="5400000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9" name="文本框 88">
              <a:extLst>
                <a:ext uri="{FF2B5EF4-FFF2-40B4-BE49-F238E27FC236}">
                  <a16:creationId xmlns:a16="http://schemas.microsoft.com/office/drawing/2014/main" id="{E7D46222-667D-5C45-BAFC-2AD7B1A31C18}"/>
                </a:ext>
              </a:extLst>
            </p:cNvPr>
            <p:cNvSpPr txBox="1"/>
            <p:nvPr/>
          </p:nvSpPr>
          <p:spPr>
            <a:xfrm>
              <a:off x="2063552" y="1757117"/>
              <a:ext cx="26165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3.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下发固件的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url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给设备端</a:t>
              </a:r>
            </a:p>
          </p:txBody>
        </p:sp>
        <p:sp>
          <p:nvSpPr>
            <p:cNvPr id="90" name="文本框 89">
              <a:extLst>
                <a:ext uri="{FF2B5EF4-FFF2-40B4-BE49-F238E27FC236}">
                  <a16:creationId xmlns:a16="http://schemas.microsoft.com/office/drawing/2014/main" id="{90DF8BB4-3A9D-7B43-8ACC-84B084AC1395}"/>
                </a:ext>
              </a:extLst>
            </p:cNvPr>
            <p:cNvSpPr txBox="1"/>
            <p:nvPr/>
          </p:nvSpPr>
          <p:spPr>
            <a:xfrm>
              <a:off x="1342934" y="2087707"/>
              <a:ext cx="429453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/sys/${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ProductKey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}/${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DeviceKey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}/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ota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/device/upgrade</a:t>
              </a:r>
              <a:endParaRPr kumimoji="1" lang="zh-CN" altLang="en-US" sz="1200" dirty="0">
                <a:solidFill>
                  <a:srgbClr val="5E6280"/>
                </a:solidFill>
                <a:latin typeface="Segoe UI" panose="020B0502040204020203" pitchFamily="34" charset="0"/>
                <a:ea typeface="Hiragino Sans GB W3" panose="020B0300000000000000" pitchFamily="34" charset="-128"/>
                <a:cs typeface="Segoe UI" panose="020B0502040204020203" pitchFamily="34" charset="0"/>
              </a:endParaRPr>
            </a:p>
          </p:txBody>
        </p:sp>
        <p:sp>
          <p:nvSpPr>
            <p:cNvPr id="91" name="文本框 90">
              <a:extLst>
                <a:ext uri="{FF2B5EF4-FFF2-40B4-BE49-F238E27FC236}">
                  <a16:creationId xmlns:a16="http://schemas.microsoft.com/office/drawing/2014/main" id="{FA2DC248-D792-8A48-A3DE-FEEE3FA80788}"/>
                </a:ext>
              </a:extLst>
            </p:cNvPr>
            <p:cNvSpPr txBox="1"/>
            <p:nvPr/>
          </p:nvSpPr>
          <p:spPr>
            <a:xfrm>
              <a:off x="1342934" y="2846673"/>
              <a:ext cx="540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/sys/${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productkey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}/${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devicekey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}/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ota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/device/progress</a:t>
              </a:r>
              <a:endParaRPr kumimoji="1" lang="zh-CN" altLang="en-US" sz="1200" dirty="0">
                <a:solidFill>
                  <a:srgbClr val="5E6280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92" name="文本框 91">
              <a:extLst>
                <a:ext uri="{FF2B5EF4-FFF2-40B4-BE49-F238E27FC236}">
                  <a16:creationId xmlns:a16="http://schemas.microsoft.com/office/drawing/2014/main" id="{957F6721-1148-DF41-B77C-8CEDD17A39DE}"/>
                </a:ext>
              </a:extLst>
            </p:cNvPr>
            <p:cNvSpPr txBox="1"/>
            <p:nvPr/>
          </p:nvSpPr>
          <p:spPr>
            <a:xfrm>
              <a:off x="1342934" y="1228691"/>
              <a:ext cx="429453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/sys/${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productkey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}/${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devicekey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}/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ota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/device/inform</a:t>
              </a:r>
              <a:endParaRPr kumimoji="1" lang="zh-CN" altLang="en-US" sz="1200" dirty="0">
                <a:solidFill>
                  <a:srgbClr val="5E6280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93" name="文本框 92">
              <a:extLst>
                <a:ext uri="{FF2B5EF4-FFF2-40B4-BE49-F238E27FC236}">
                  <a16:creationId xmlns:a16="http://schemas.microsoft.com/office/drawing/2014/main" id="{03878E1B-0379-FB4C-8900-C53DA5E0D6E7}"/>
                </a:ext>
              </a:extLst>
            </p:cNvPr>
            <p:cNvSpPr txBox="1"/>
            <p:nvPr/>
          </p:nvSpPr>
          <p:spPr>
            <a:xfrm>
              <a:off x="-669136" y="1862241"/>
              <a:ext cx="104108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MQTT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协议</a:t>
              </a:r>
            </a:p>
          </p:txBody>
        </p:sp>
        <p:sp>
          <p:nvSpPr>
            <p:cNvPr id="94" name="文本框 93">
              <a:extLst>
                <a:ext uri="{FF2B5EF4-FFF2-40B4-BE49-F238E27FC236}">
                  <a16:creationId xmlns:a16="http://schemas.microsoft.com/office/drawing/2014/main" id="{1259E169-92D8-C040-A24E-D59310AF3B32}"/>
                </a:ext>
              </a:extLst>
            </p:cNvPr>
            <p:cNvSpPr txBox="1"/>
            <p:nvPr/>
          </p:nvSpPr>
          <p:spPr>
            <a:xfrm>
              <a:off x="-672752" y="3815878"/>
              <a:ext cx="10410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HTTPS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协议</a:t>
              </a:r>
              <a:endParaRPr kumimoji="1" lang="en-US" altLang="zh-CN" sz="1200" dirty="0">
                <a:solidFill>
                  <a:srgbClr val="5E6280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  <a:p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下载固件</a:t>
              </a:r>
            </a:p>
          </p:txBody>
        </p:sp>
        <p:sp>
          <p:nvSpPr>
            <p:cNvPr id="95" name="左大括号 94">
              <a:extLst>
                <a:ext uri="{FF2B5EF4-FFF2-40B4-BE49-F238E27FC236}">
                  <a16:creationId xmlns:a16="http://schemas.microsoft.com/office/drawing/2014/main" id="{A3AA1232-C1CC-184A-A408-7952FC17DD30}"/>
                </a:ext>
              </a:extLst>
            </p:cNvPr>
            <p:cNvSpPr/>
            <p:nvPr/>
          </p:nvSpPr>
          <p:spPr>
            <a:xfrm>
              <a:off x="296537" y="1124744"/>
              <a:ext cx="170873" cy="1751995"/>
            </a:xfrm>
            <a:prstGeom prst="leftBrace">
              <a:avLst/>
            </a:prstGeom>
            <a:ln w="12700">
              <a:solidFill>
                <a:srgbClr val="7C74F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 sz="120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96" name="左大括号 95">
              <a:extLst>
                <a:ext uri="{FF2B5EF4-FFF2-40B4-BE49-F238E27FC236}">
                  <a16:creationId xmlns:a16="http://schemas.microsoft.com/office/drawing/2014/main" id="{45C83A9F-324E-284A-9571-205E5B295939}"/>
                </a:ext>
              </a:extLst>
            </p:cNvPr>
            <p:cNvSpPr/>
            <p:nvPr/>
          </p:nvSpPr>
          <p:spPr>
            <a:xfrm>
              <a:off x="401657" y="3837614"/>
              <a:ext cx="135277" cy="375149"/>
            </a:xfrm>
            <a:prstGeom prst="leftBrace">
              <a:avLst/>
            </a:prstGeom>
            <a:ln w="12700">
              <a:solidFill>
                <a:srgbClr val="7C74F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 sz="120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272447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矩形 42">
            <a:extLst>
              <a:ext uri="{FF2B5EF4-FFF2-40B4-BE49-F238E27FC236}">
                <a16:creationId xmlns:a16="http://schemas.microsoft.com/office/drawing/2014/main" id="{1B94B240-8717-BA40-B792-A04A9A56BFE8}"/>
              </a:ext>
            </a:extLst>
          </p:cNvPr>
          <p:cNvSpPr/>
          <p:nvPr/>
        </p:nvSpPr>
        <p:spPr>
          <a:xfrm>
            <a:off x="109731" y="159800"/>
            <a:ext cx="40094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err="1"/>
              <a:t>edge_connection_task_description.png</a:t>
            </a:r>
            <a:endParaRPr lang="zh-CN" altLang="en-US" dirty="0"/>
          </a:p>
        </p:txBody>
      </p:sp>
      <p:grpSp>
        <p:nvGrpSpPr>
          <p:cNvPr id="9" name="组合 8"/>
          <p:cNvGrpSpPr/>
          <p:nvPr/>
        </p:nvGrpSpPr>
        <p:grpSpPr>
          <a:xfrm>
            <a:off x="953491" y="950214"/>
            <a:ext cx="10327084" cy="4085257"/>
            <a:chOff x="953491" y="950214"/>
            <a:chExt cx="10327084" cy="4085257"/>
          </a:xfrm>
        </p:grpSpPr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6B158357-FA41-4942-9A4E-236B69E4BBE7}"/>
                </a:ext>
              </a:extLst>
            </p:cNvPr>
            <p:cNvSpPr/>
            <p:nvPr/>
          </p:nvSpPr>
          <p:spPr>
            <a:xfrm>
              <a:off x="968207" y="950214"/>
              <a:ext cx="10312368" cy="753706"/>
            </a:xfrm>
            <a:prstGeom prst="rect">
              <a:avLst/>
            </a:prstGeom>
            <a:noFill/>
            <a:ln w="22225">
              <a:solidFill>
                <a:srgbClr val="F5F5F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44304A6F-1147-9245-BEBD-1DD5BCBF054A}"/>
                </a:ext>
              </a:extLst>
            </p:cNvPr>
            <p:cNvSpPr/>
            <p:nvPr/>
          </p:nvSpPr>
          <p:spPr>
            <a:xfrm>
              <a:off x="968207" y="950214"/>
              <a:ext cx="2106050" cy="753706"/>
            </a:xfrm>
            <a:prstGeom prst="rect">
              <a:avLst/>
            </a:prstGeom>
            <a:solidFill>
              <a:srgbClr val="0A6E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44" name="Freeform 64">
              <a:extLst>
                <a:ext uri="{FF2B5EF4-FFF2-40B4-BE49-F238E27FC236}">
                  <a16:creationId xmlns:a16="http://schemas.microsoft.com/office/drawing/2014/main" id="{3578F597-BB53-534C-8E3A-0467A108CBE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46002" y="1188514"/>
              <a:ext cx="395353" cy="277106"/>
            </a:xfrm>
            <a:custGeom>
              <a:avLst/>
              <a:gdLst>
                <a:gd name="T0" fmla="*/ 137 w 280"/>
                <a:gd name="T1" fmla="*/ 98 h 196"/>
                <a:gd name="T2" fmla="*/ 65 w 280"/>
                <a:gd name="T3" fmla="*/ 48 h 196"/>
                <a:gd name="T4" fmla="*/ 0 w 280"/>
                <a:gd name="T5" fmla="*/ 122 h 196"/>
                <a:gd name="T6" fmla="*/ 64 w 280"/>
                <a:gd name="T7" fmla="*/ 196 h 196"/>
                <a:gd name="T8" fmla="*/ 64 w 280"/>
                <a:gd name="T9" fmla="*/ 196 h 196"/>
                <a:gd name="T10" fmla="*/ 215 w 280"/>
                <a:gd name="T11" fmla="*/ 196 h 196"/>
                <a:gd name="T12" fmla="*/ 224 w 280"/>
                <a:gd name="T13" fmla="*/ 196 h 196"/>
                <a:gd name="T14" fmla="*/ 280 w 280"/>
                <a:gd name="T15" fmla="*/ 129 h 196"/>
                <a:gd name="T16" fmla="*/ 235 w 280"/>
                <a:gd name="T17" fmla="*/ 65 h 196"/>
                <a:gd name="T18" fmla="*/ 147 w 280"/>
                <a:gd name="T19" fmla="*/ 0 h 196"/>
                <a:gd name="T20" fmla="*/ 73 w 280"/>
                <a:gd name="T21" fmla="*/ 36 h 196"/>
                <a:gd name="T22" fmla="*/ 137 w 280"/>
                <a:gd name="T23" fmla="*/ 98 h 196"/>
                <a:gd name="T24" fmla="*/ 137 w 280"/>
                <a:gd name="T25" fmla="*/ 98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0" h="196">
                  <a:moveTo>
                    <a:pt x="137" y="98"/>
                  </a:moveTo>
                  <a:cubicBezTo>
                    <a:pt x="137" y="98"/>
                    <a:pt x="127" y="64"/>
                    <a:pt x="65" y="48"/>
                  </a:cubicBezTo>
                  <a:cubicBezTo>
                    <a:pt x="28" y="53"/>
                    <a:pt x="0" y="84"/>
                    <a:pt x="0" y="122"/>
                  </a:cubicBezTo>
                  <a:cubicBezTo>
                    <a:pt x="0" y="159"/>
                    <a:pt x="28" y="191"/>
                    <a:pt x="64" y="196"/>
                  </a:cubicBezTo>
                  <a:cubicBezTo>
                    <a:pt x="64" y="196"/>
                    <a:pt x="64" y="196"/>
                    <a:pt x="64" y="196"/>
                  </a:cubicBezTo>
                  <a:cubicBezTo>
                    <a:pt x="215" y="196"/>
                    <a:pt x="215" y="196"/>
                    <a:pt x="215" y="196"/>
                  </a:cubicBezTo>
                  <a:cubicBezTo>
                    <a:pt x="224" y="196"/>
                    <a:pt x="224" y="196"/>
                    <a:pt x="224" y="196"/>
                  </a:cubicBezTo>
                  <a:cubicBezTo>
                    <a:pt x="256" y="190"/>
                    <a:pt x="280" y="162"/>
                    <a:pt x="280" y="129"/>
                  </a:cubicBezTo>
                  <a:cubicBezTo>
                    <a:pt x="280" y="100"/>
                    <a:pt x="262" y="75"/>
                    <a:pt x="235" y="65"/>
                  </a:cubicBezTo>
                  <a:cubicBezTo>
                    <a:pt x="223" y="26"/>
                    <a:pt x="188" y="0"/>
                    <a:pt x="147" y="0"/>
                  </a:cubicBezTo>
                  <a:cubicBezTo>
                    <a:pt x="118" y="0"/>
                    <a:pt x="91" y="13"/>
                    <a:pt x="73" y="36"/>
                  </a:cubicBezTo>
                  <a:cubicBezTo>
                    <a:pt x="104" y="40"/>
                    <a:pt x="133" y="56"/>
                    <a:pt x="137" y="98"/>
                  </a:cubicBezTo>
                  <a:cubicBezTo>
                    <a:pt x="137" y="98"/>
                    <a:pt x="137" y="98"/>
                    <a:pt x="137" y="9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defRPr/>
              </a:pPr>
              <a:endParaRPr lang="zh-CN" altLang="en-US" sz="1000" b="1" kern="0">
                <a:solidFill>
                  <a:srgbClr val="000000"/>
                </a:solidFill>
                <a:latin typeface="Helvetica" pitchFamily="2" charset="0"/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27FDC8B3-2CD0-8747-87CF-72A112F8A64C}"/>
                </a:ext>
              </a:extLst>
            </p:cNvPr>
            <p:cNvSpPr txBox="1"/>
            <p:nvPr/>
          </p:nvSpPr>
          <p:spPr>
            <a:xfrm>
              <a:off x="1715478" y="1176639"/>
              <a:ext cx="105024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1600" b="1" dirty="0">
                  <a:solidFill>
                    <a:schemeClr val="bg1"/>
                  </a:solidFill>
                  <a:latin typeface="Helvetica" pitchFamily="2" charset="0"/>
                  <a:cs typeface="Arial" panose="020B0604020202020204" pitchFamily="34" charset="0"/>
                </a:rPr>
                <a:t>云端</a:t>
              </a:r>
            </a:p>
          </p:txBody>
        </p:sp>
        <p:grpSp>
          <p:nvGrpSpPr>
            <p:cNvPr id="7" name="组合 6"/>
            <p:cNvGrpSpPr/>
            <p:nvPr/>
          </p:nvGrpSpPr>
          <p:grpSpPr>
            <a:xfrm>
              <a:off x="3319545" y="1053825"/>
              <a:ext cx="2340000" cy="650842"/>
              <a:chOff x="3319545" y="1053825"/>
              <a:chExt cx="1641589" cy="650842"/>
            </a:xfrm>
          </p:grpSpPr>
          <p:sp>
            <p:nvSpPr>
              <p:cNvPr id="41" name="文本框 40">
                <a:extLst>
                  <a:ext uri="{FF2B5EF4-FFF2-40B4-BE49-F238E27FC236}">
                    <a16:creationId xmlns:a16="http://schemas.microsoft.com/office/drawing/2014/main" id="{D01CF986-C375-5C48-AA68-CE8EE3D73BB7}"/>
                  </a:ext>
                </a:extLst>
              </p:cNvPr>
              <p:cNvSpPr txBox="1"/>
              <p:nvPr/>
            </p:nvSpPr>
            <p:spPr>
              <a:xfrm>
                <a:off x="3368825" y="1181447"/>
                <a:ext cx="1529443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CN" sz="1400" dirty="0">
                    <a:solidFill>
                      <a:srgbClr val="383B55"/>
                    </a:solidFill>
                    <a:latin typeface="Helvetica" pitchFamily="2" charset="0"/>
                    <a:cs typeface="Arial" panose="020B0604020202020204" pitchFamily="34" charset="0"/>
                  </a:rPr>
                  <a:t>1 -</a:t>
                </a:r>
                <a:r>
                  <a:rPr kumimoji="1" lang="zh-CN" altLang="en-US" sz="1400" dirty="0">
                    <a:solidFill>
                      <a:srgbClr val="383B55"/>
                    </a:solidFill>
                    <a:latin typeface="Helvetica" pitchFamily="2" charset="0"/>
                    <a:ea typeface="Microsoft YaHei" panose="020B0503020204020204" pitchFamily="34" charset="-122"/>
                  </a:rPr>
                  <a:t>创建模型网关、子设备</a:t>
                </a:r>
                <a:endParaRPr kumimoji="1" lang="zh-CN" altLang="en-US" sz="12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6" name="矩形 45">
                <a:extLst>
                  <a:ext uri="{FF2B5EF4-FFF2-40B4-BE49-F238E27FC236}">
                    <a16:creationId xmlns:a16="http://schemas.microsoft.com/office/drawing/2014/main" id="{9783346D-DC6D-BA41-BF64-AB0CD546B7A0}"/>
                  </a:ext>
                </a:extLst>
              </p:cNvPr>
              <p:cNvSpPr/>
              <p:nvPr/>
            </p:nvSpPr>
            <p:spPr>
              <a:xfrm>
                <a:off x="3319545" y="1053825"/>
                <a:ext cx="1641589" cy="593249"/>
              </a:xfrm>
              <a:prstGeom prst="rect">
                <a:avLst/>
              </a:prstGeom>
              <a:noFill/>
              <a:ln w="25400">
                <a:solidFill>
                  <a:srgbClr val="7CDAF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600" dirty="0">
                  <a:solidFill>
                    <a:schemeClr val="bg1"/>
                  </a:solidFill>
                  <a:latin typeface="Helvetica" pitchFamily="2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6023992" y="1027269"/>
              <a:ext cx="2339998" cy="684199"/>
              <a:chOff x="6349688" y="1027269"/>
              <a:chExt cx="1655457" cy="684199"/>
            </a:xfrm>
          </p:grpSpPr>
          <p:sp>
            <p:nvSpPr>
              <p:cNvPr id="50" name="文本框 49">
                <a:extLst>
                  <a:ext uri="{FF2B5EF4-FFF2-40B4-BE49-F238E27FC236}">
                    <a16:creationId xmlns:a16="http://schemas.microsoft.com/office/drawing/2014/main" id="{E0FC95B3-DCD3-2746-AC5A-75F272DA34CE}"/>
                  </a:ext>
                </a:extLst>
              </p:cNvPr>
              <p:cNvSpPr txBox="1"/>
              <p:nvPr/>
            </p:nvSpPr>
            <p:spPr>
              <a:xfrm>
                <a:off x="6354328" y="1188248"/>
                <a:ext cx="1650817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CN" sz="1400" dirty="0">
                    <a:solidFill>
                      <a:srgbClr val="383B55"/>
                    </a:solidFill>
                    <a:latin typeface="Helvetica" pitchFamily="2" charset="0"/>
                    <a:cs typeface="Arial" panose="020B0604020202020204" pitchFamily="34" charset="0"/>
                  </a:rPr>
                  <a:t>2 -</a:t>
                </a:r>
                <a:r>
                  <a:rPr kumimoji="1" lang="zh-CN" altLang="en-US" sz="1400" dirty="0">
                    <a:solidFill>
                      <a:srgbClr val="383B55"/>
                    </a:solidFill>
                    <a:latin typeface="Helvetica" pitchFamily="2" charset="0"/>
                    <a:ea typeface="Microsoft YaHei" panose="020B0503020204020204" pitchFamily="34" charset="-122"/>
                  </a:rPr>
                  <a:t>创建产品网关、子设备</a:t>
                </a:r>
                <a:endParaRPr kumimoji="1" lang="zh-CN" altLang="en-US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1" name="矩形 50">
                <a:extLst>
                  <a:ext uri="{FF2B5EF4-FFF2-40B4-BE49-F238E27FC236}">
                    <a16:creationId xmlns:a16="http://schemas.microsoft.com/office/drawing/2014/main" id="{8CB91765-3E9B-9B4C-8405-49112A5469F3}"/>
                  </a:ext>
                </a:extLst>
              </p:cNvPr>
              <p:cNvSpPr/>
              <p:nvPr/>
            </p:nvSpPr>
            <p:spPr>
              <a:xfrm>
                <a:off x="6349688" y="1027269"/>
                <a:ext cx="1641589" cy="593249"/>
              </a:xfrm>
              <a:prstGeom prst="rect">
                <a:avLst/>
              </a:prstGeom>
              <a:noFill/>
              <a:ln w="25400">
                <a:solidFill>
                  <a:srgbClr val="7CDAF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600" dirty="0">
                  <a:solidFill>
                    <a:schemeClr val="bg1"/>
                  </a:solidFill>
                  <a:latin typeface="Helvetica" pitchFamily="2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52" name="文本框 51">
              <a:extLst>
                <a:ext uri="{FF2B5EF4-FFF2-40B4-BE49-F238E27FC236}">
                  <a16:creationId xmlns:a16="http://schemas.microsoft.com/office/drawing/2014/main" id="{4D5F9D96-FC43-3F4A-846F-7B6F7862E4E5}"/>
                </a:ext>
              </a:extLst>
            </p:cNvPr>
            <p:cNvSpPr txBox="1"/>
            <p:nvPr/>
          </p:nvSpPr>
          <p:spPr>
            <a:xfrm>
              <a:off x="8704554" y="1150490"/>
              <a:ext cx="234428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3 -</a:t>
              </a:r>
              <a:r>
                <a:rPr kumimoji="1" lang="zh-CN" altLang="en-US" sz="1400" dirty="0">
                  <a:solidFill>
                    <a:srgbClr val="383B55"/>
                  </a:solidFill>
                  <a:latin typeface="Helvetica" pitchFamily="2" charset="0"/>
                  <a:ea typeface="Microsoft YaHei" panose="020B0503020204020204" pitchFamily="34" charset="-122"/>
                </a:rPr>
                <a:t>创建网关、子设备实例</a:t>
              </a:r>
              <a:endParaRPr kumimoji="1" lang="zh-CN" altLang="en-US" sz="1400" dirty="0">
                <a:solidFill>
                  <a:srgbClr val="383B55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4A9B4BC7-CFDF-CB4E-8E11-6FD316CBFB36}"/>
                </a:ext>
              </a:extLst>
            </p:cNvPr>
            <p:cNvSpPr/>
            <p:nvPr/>
          </p:nvSpPr>
          <p:spPr>
            <a:xfrm>
              <a:off x="8708835" y="1027269"/>
              <a:ext cx="2340000" cy="593249"/>
            </a:xfrm>
            <a:prstGeom prst="rect">
              <a:avLst/>
            </a:prstGeom>
            <a:noFill/>
            <a:ln w="25400">
              <a:solidFill>
                <a:srgbClr val="7CDAF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54" name="矩形 53">
              <a:extLst>
                <a:ext uri="{FF2B5EF4-FFF2-40B4-BE49-F238E27FC236}">
                  <a16:creationId xmlns:a16="http://schemas.microsoft.com/office/drawing/2014/main" id="{E3F3AEBE-774F-E14A-9304-4D3A06CD5592}"/>
                </a:ext>
              </a:extLst>
            </p:cNvPr>
            <p:cNvSpPr/>
            <p:nvPr/>
          </p:nvSpPr>
          <p:spPr>
            <a:xfrm>
              <a:off x="968206" y="2577430"/>
              <a:ext cx="10312369" cy="753706"/>
            </a:xfrm>
            <a:prstGeom prst="rect">
              <a:avLst/>
            </a:prstGeom>
            <a:noFill/>
            <a:ln w="22225">
              <a:solidFill>
                <a:srgbClr val="F5F5F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62" name="文本框 61">
              <a:extLst>
                <a:ext uri="{FF2B5EF4-FFF2-40B4-BE49-F238E27FC236}">
                  <a16:creationId xmlns:a16="http://schemas.microsoft.com/office/drawing/2014/main" id="{7B46DFEB-DF68-7244-B2C9-782006789A24}"/>
                </a:ext>
              </a:extLst>
            </p:cNvPr>
            <p:cNvSpPr txBox="1"/>
            <p:nvPr/>
          </p:nvSpPr>
          <p:spPr>
            <a:xfrm>
              <a:off x="9643937" y="2722664"/>
              <a:ext cx="152586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4 – </a:t>
              </a:r>
              <a:r>
                <a:rPr kumimoji="1" lang="zh-CN" altLang="en-US" sz="1400" dirty="0">
                  <a:solidFill>
                    <a:srgbClr val="383B55"/>
                  </a:solidFill>
                  <a:latin typeface="Helvetica" pitchFamily="2" charset="0"/>
                  <a:ea typeface="Microsoft YaHei" panose="020B0503020204020204" pitchFamily="34" charset="-122"/>
                </a:rPr>
                <a:t>网关设备出厂烧录</a:t>
              </a:r>
              <a:endParaRPr kumimoji="1" lang="zh-CN" altLang="en-US" sz="1400" dirty="0">
                <a:solidFill>
                  <a:srgbClr val="383B55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802BD2B3-AEA0-1849-A6E5-D572ED5DCA10}"/>
                </a:ext>
              </a:extLst>
            </p:cNvPr>
            <p:cNvSpPr/>
            <p:nvPr/>
          </p:nvSpPr>
          <p:spPr>
            <a:xfrm>
              <a:off x="9624392" y="2666125"/>
              <a:ext cx="1545414" cy="584883"/>
            </a:xfrm>
            <a:prstGeom prst="rect">
              <a:avLst/>
            </a:prstGeom>
            <a:noFill/>
            <a:ln w="25400">
              <a:solidFill>
                <a:srgbClr val="7CDAF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cxnSp>
          <p:nvCxnSpPr>
            <p:cNvPr id="64" name="直线箭头连接符 63">
              <a:extLst>
                <a:ext uri="{FF2B5EF4-FFF2-40B4-BE49-F238E27FC236}">
                  <a16:creationId xmlns:a16="http://schemas.microsoft.com/office/drawing/2014/main" id="{0079E25E-F2CC-EE44-BDF9-8494CD9F265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355394" y="1348040"/>
              <a:ext cx="360000" cy="2409"/>
            </a:xfrm>
            <a:prstGeom prst="straightConnector1">
              <a:avLst/>
            </a:prstGeom>
            <a:ln w="25400">
              <a:solidFill>
                <a:srgbClr val="0A6EF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矩形 64">
              <a:extLst>
                <a:ext uri="{FF2B5EF4-FFF2-40B4-BE49-F238E27FC236}">
                  <a16:creationId xmlns:a16="http://schemas.microsoft.com/office/drawing/2014/main" id="{C2DD7907-5704-6A47-A538-CACC49C3A349}"/>
                </a:ext>
              </a:extLst>
            </p:cNvPr>
            <p:cNvSpPr/>
            <p:nvPr/>
          </p:nvSpPr>
          <p:spPr>
            <a:xfrm>
              <a:off x="1956850" y="3630778"/>
              <a:ext cx="90281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400" dirty="0">
                  <a:latin typeface="Helvetica" pitchFamily="2" charset="0"/>
                </a:rPr>
                <a:t>数据传输</a:t>
              </a:r>
            </a:p>
          </p:txBody>
        </p:sp>
        <p:grpSp>
          <p:nvGrpSpPr>
            <p:cNvPr id="66" name="组合 65">
              <a:extLst>
                <a:ext uri="{FF2B5EF4-FFF2-40B4-BE49-F238E27FC236}">
                  <a16:creationId xmlns:a16="http://schemas.microsoft.com/office/drawing/2014/main" id="{03A56F9A-8500-6444-A0E8-34823D4CC100}"/>
                </a:ext>
              </a:extLst>
            </p:cNvPr>
            <p:cNvGrpSpPr/>
            <p:nvPr/>
          </p:nvGrpSpPr>
          <p:grpSpPr>
            <a:xfrm flipH="1" flipV="1">
              <a:off x="1945556" y="3387486"/>
              <a:ext cx="79905" cy="734889"/>
              <a:chOff x="1427867" y="2464420"/>
              <a:chExt cx="48577" cy="936702"/>
            </a:xfrm>
          </p:grpSpPr>
          <p:cxnSp>
            <p:nvCxnSpPr>
              <p:cNvPr id="94" name="直线连接符 93">
                <a:extLst>
                  <a:ext uri="{FF2B5EF4-FFF2-40B4-BE49-F238E27FC236}">
                    <a16:creationId xmlns:a16="http://schemas.microsoft.com/office/drawing/2014/main" id="{C2AC7B1C-8314-6B4D-AC61-BB340B426FBC}"/>
                  </a:ext>
                </a:extLst>
              </p:cNvPr>
              <p:cNvCxnSpPr/>
              <p:nvPr/>
            </p:nvCxnSpPr>
            <p:spPr>
              <a:xfrm>
                <a:off x="1476444" y="2464420"/>
                <a:ext cx="0" cy="936702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直线连接符 94">
                <a:extLst>
                  <a:ext uri="{FF2B5EF4-FFF2-40B4-BE49-F238E27FC236}">
                    <a16:creationId xmlns:a16="http://schemas.microsoft.com/office/drawing/2014/main" id="{01F74944-492C-A342-A559-EBDFCCDC2FD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427867" y="3286026"/>
                <a:ext cx="48577" cy="115096"/>
              </a:xfrm>
              <a:prstGeom prst="line">
                <a:avLst/>
              </a:prstGeom>
              <a:ln w="2222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7" name="组合 66">
              <a:extLst>
                <a:ext uri="{FF2B5EF4-FFF2-40B4-BE49-F238E27FC236}">
                  <a16:creationId xmlns:a16="http://schemas.microsoft.com/office/drawing/2014/main" id="{8133E94E-1488-BE42-8412-2E91C5422785}"/>
                </a:ext>
              </a:extLst>
            </p:cNvPr>
            <p:cNvGrpSpPr/>
            <p:nvPr/>
          </p:nvGrpSpPr>
          <p:grpSpPr>
            <a:xfrm>
              <a:off x="1798410" y="3389532"/>
              <a:ext cx="61047" cy="732844"/>
              <a:chOff x="1427867" y="2464420"/>
              <a:chExt cx="48577" cy="936702"/>
            </a:xfrm>
          </p:grpSpPr>
          <p:cxnSp>
            <p:nvCxnSpPr>
              <p:cNvPr id="91" name="直线连接符 90">
                <a:extLst>
                  <a:ext uri="{FF2B5EF4-FFF2-40B4-BE49-F238E27FC236}">
                    <a16:creationId xmlns:a16="http://schemas.microsoft.com/office/drawing/2014/main" id="{75C19125-E825-D84C-BE7C-765392F2618D}"/>
                  </a:ext>
                </a:extLst>
              </p:cNvPr>
              <p:cNvCxnSpPr/>
              <p:nvPr/>
            </p:nvCxnSpPr>
            <p:spPr>
              <a:xfrm>
                <a:off x="1476444" y="2464420"/>
                <a:ext cx="0" cy="936702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直线连接符 91">
                <a:extLst>
                  <a:ext uri="{FF2B5EF4-FFF2-40B4-BE49-F238E27FC236}">
                    <a16:creationId xmlns:a16="http://schemas.microsoft.com/office/drawing/2014/main" id="{8FC32551-3B92-844E-8ECB-001926E786A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427867" y="3286026"/>
                <a:ext cx="48577" cy="115096"/>
              </a:xfrm>
              <a:prstGeom prst="line">
                <a:avLst/>
              </a:prstGeom>
              <a:ln w="2222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8" name="矩形 67">
              <a:extLst>
                <a:ext uri="{FF2B5EF4-FFF2-40B4-BE49-F238E27FC236}">
                  <a16:creationId xmlns:a16="http://schemas.microsoft.com/office/drawing/2014/main" id="{E42C4DB3-A7DD-1E49-9B21-8EA2D6758FA4}"/>
                </a:ext>
              </a:extLst>
            </p:cNvPr>
            <p:cNvSpPr/>
            <p:nvPr/>
          </p:nvSpPr>
          <p:spPr>
            <a:xfrm>
              <a:off x="953491" y="4269239"/>
              <a:ext cx="10327083" cy="753706"/>
            </a:xfrm>
            <a:prstGeom prst="rect">
              <a:avLst/>
            </a:prstGeom>
            <a:noFill/>
            <a:ln w="22225">
              <a:solidFill>
                <a:srgbClr val="F5F5F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72" name="矩形 71">
              <a:extLst>
                <a:ext uri="{FF2B5EF4-FFF2-40B4-BE49-F238E27FC236}">
                  <a16:creationId xmlns:a16="http://schemas.microsoft.com/office/drawing/2014/main" id="{21411F3D-6E7E-0B4E-8BEA-44686BC5D863}"/>
                </a:ext>
              </a:extLst>
            </p:cNvPr>
            <p:cNvSpPr/>
            <p:nvPr/>
          </p:nvSpPr>
          <p:spPr>
            <a:xfrm>
              <a:off x="972436" y="2564904"/>
              <a:ext cx="2106050" cy="753706"/>
            </a:xfrm>
            <a:prstGeom prst="rect">
              <a:avLst/>
            </a:prstGeom>
            <a:solidFill>
              <a:srgbClr val="0A6E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73" name="文本框 72">
              <a:extLst>
                <a:ext uri="{FF2B5EF4-FFF2-40B4-BE49-F238E27FC236}">
                  <a16:creationId xmlns:a16="http://schemas.microsoft.com/office/drawing/2014/main" id="{6991A650-EF07-3F41-984A-9347BAD5B5A4}"/>
                </a:ext>
              </a:extLst>
            </p:cNvPr>
            <p:cNvSpPr txBox="1"/>
            <p:nvPr/>
          </p:nvSpPr>
          <p:spPr>
            <a:xfrm>
              <a:off x="1769051" y="2786132"/>
              <a:ext cx="105024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600" b="1" dirty="0">
                  <a:solidFill>
                    <a:schemeClr val="bg1"/>
                  </a:solidFill>
                  <a:latin typeface="Helvetica" pitchFamily="2" charset="0"/>
                  <a:cs typeface="Arial" panose="020B0604020202020204" pitchFamily="34" charset="0"/>
                </a:rPr>
                <a:t>Edge</a:t>
              </a:r>
              <a:endParaRPr kumimoji="1" lang="zh-CN" altLang="en-US" sz="16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74" name="文本框 73">
              <a:extLst>
                <a:ext uri="{FF2B5EF4-FFF2-40B4-BE49-F238E27FC236}">
                  <a16:creationId xmlns:a16="http://schemas.microsoft.com/office/drawing/2014/main" id="{4CE8D726-5828-6B44-A719-7572857DC482}"/>
                </a:ext>
              </a:extLst>
            </p:cNvPr>
            <p:cNvSpPr txBox="1"/>
            <p:nvPr/>
          </p:nvSpPr>
          <p:spPr>
            <a:xfrm>
              <a:off x="3314976" y="4518381"/>
              <a:ext cx="785482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8 - </a:t>
              </a:r>
              <a:r>
                <a:rPr kumimoji="1" lang="zh-CN" altLang="en-US" sz="1400" dirty="0">
                  <a:solidFill>
                    <a:srgbClr val="383B55"/>
                  </a:solidFill>
                  <a:latin typeface="Helvetica" pitchFamily="2" charset="0"/>
                  <a:ea typeface="Microsoft YaHei" panose="020B0503020204020204" pitchFamily="34" charset="-122"/>
                </a:rPr>
                <a:t>子设备通过网关代理登录</a:t>
              </a:r>
              <a:endParaRPr kumimoji="1" lang="zh-CN" altLang="en-US" sz="1400" dirty="0">
                <a:solidFill>
                  <a:srgbClr val="383B55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75" name="矩形 74">
              <a:extLst>
                <a:ext uri="{FF2B5EF4-FFF2-40B4-BE49-F238E27FC236}">
                  <a16:creationId xmlns:a16="http://schemas.microsoft.com/office/drawing/2014/main" id="{634E6B47-9197-4D48-B407-1E395069AA95}"/>
                </a:ext>
              </a:extLst>
            </p:cNvPr>
            <p:cNvSpPr/>
            <p:nvPr/>
          </p:nvSpPr>
          <p:spPr>
            <a:xfrm>
              <a:off x="3328320" y="4362546"/>
              <a:ext cx="7841486" cy="593249"/>
            </a:xfrm>
            <a:prstGeom prst="rect">
              <a:avLst/>
            </a:prstGeom>
            <a:noFill/>
            <a:ln w="25400">
              <a:solidFill>
                <a:srgbClr val="7CDAF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76" name="文本框 75">
              <a:extLst>
                <a:ext uri="{FF2B5EF4-FFF2-40B4-BE49-F238E27FC236}">
                  <a16:creationId xmlns:a16="http://schemas.microsoft.com/office/drawing/2014/main" id="{B31E80D8-3614-E345-9776-AE6F8CD75726}"/>
                </a:ext>
              </a:extLst>
            </p:cNvPr>
            <p:cNvSpPr txBox="1"/>
            <p:nvPr/>
          </p:nvSpPr>
          <p:spPr>
            <a:xfrm>
              <a:off x="3341323" y="2841061"/>
              <a:ext cx="165081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7 - </a:t>
              </a:r>
              <a:r>
                <a:rPr kumimoji="1" lang="zh-CN" altLang="en-US" sz="1400" dirty="0">
                  <a:solidFill>
                    <a:srgbClr val="383C57"/>
                  </a:solidFill>
                  <a:latin typeface="Helvetica" pitchFamily="2" charset="0"/>
                  <a:cs typeface="Arial" panose="020B0604020202020204" pitchFamily="34" charset="0"/>
                </a:rPr>
                <a:t>添加拓扑</a:t>
              </a:r>
              <a:endParaRPr kumimoji="1" lang="zh-CN" altLang="en-US" sz="1400" dirty="0">
                <a:solidFill>
                  <a:srgbClr val="383B55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77" name="矩形 76">
              <a:extLst>
                <a:ext uri="{FF2B5EF4-FFF2-40B4-BE49-F238E27FC236}">
                  <a16:creationId xmlns:a16="http://schemas.microsoft.com/office/drawing/2014/main" id="{6A4E706E-48DE-5A48-A1F2-F9BC945DE1F4}"/>
                </a:ext>
              </a:extLst>
            </p:cNvPr>
            <p:cNvSpPr/>
            <p:nvPr/>
          </p:nvSpPr>
          <p:spPr>
            <a:xfrm>
              <a:off x="3337787" y="2652635"/>
              <a:ext cx="1641589" cy="593249"/>
            </a:xfrm>
            <a:prstGeom prst="rect">
              <a:avLst/>
            </a:prstGeom>
            <a:noFill/>
            <a:ln w="25400">
              <a:solidFill>
                <a:srgbClr val="7CDAF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78" name="矩形 77">
              <a:extLst>
                <a:ext uri="{FF2B5EF4-FFF2-40B4-BE49-F238E27FC236}">
                  <a16:creationId xmlns:a16="http://schemas.microsoft.com/office/drawing/2014/main" id="{BD35C1D0-CE33-6A44-8F58-A7CA6521F0A4}"/>
                </a:ext>
              </a:extLst>
            </p:cNvPr>
            <p:cNvSpPr/>
            <p:nvPr/>
          </p:nvSpPr>
          <p:spPr>
            <a:xfrm>
              <a:off x="5361782" y="2670073"/>
              <a:ext cx="1641589" cy="593249"/>
            </a:xfrm>
            <a:prstGeom prst="rect">
              <a:avLst/>
            </a:prstGeom>
            <a:noFill/>
            <a:ln w="25400">
              <a:solidFill>
                <a:srgbClr val="7CDAF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81" name="Freeform 65">
              <a:extLst>
                <a:ext uri="{FF2B5EF4-FFF2-40B4-BE49-F238E27FC236}">
                  <a16:creationId xmlns:a16="http://schemas.microsoft.com/office/drawing/2014/main" id="{3BB243E5-DE92-9C4D-B46D-55D57D672F8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56711" y="2793458"/>
              <a:ext cx="394756" cy="302188"/>
            </a:xfrm>
            <a:custGeom>
              <a:avLst/>
              <a:gdLst>
                <a:gd name="T0" fmla="*/ 179 w 661"/>
                <a:gd name="T1" fmla="*/ 397 h 506"/>
                <a:gd name="T2" fmla="*/ 144 w 661"/>
                <a:gd name="T3" fmla="*/ 397 h 506"/>
                <a:gd name="T4" fmla="*/ 144 w 661"/>
                <a:gd name="T5" fmla="*/ 433 h 506"/>
                <a:gd name="T6" fmla="*/ 179 w 661"/>
                <a:gd name="T7" fmla="*/ 433 h 506"/>
                <a:gd name="T8" fmla="*/ 179 w 661"/>
                <a:gd name="T9" fmla="*/ 397 h 506"/>
                <a:gd name="T10" fmla="*/ 108 w 661"/>
                <a:gd name="T11" fmla="*/ 324 h 506"/>
                <a:gd name="T12" fmla="*/ 70 w 661"/>
                <a:gd name="T13" fmla="*/ 324 h 506"/>
                <a:gd name="T14" fmla="*/ 70 w 661"/>
                <a:gd name="T15" fmla="*/ 362 h 506"/>
                <a:gd name="T16" fmla="*/ 108 w 661"/>
                <a:gd name="T17" fmla="*/ 362 h 506"/>
                <a:gd name="T18" fmla="*/ 108 w 661"/>
                <a:gd name="T19" fmla="*/ 324 h 506"/>
                <a:gd name="T20" fmla="*/ 108 w 661"/>
                <a:gd name="T21" fmla="*/ 397 h 506"/>
                <a:gd name="T22" fmla="*/ 70 w 661"/>
                <a:gd name="T23" fmla="*/ 397 h 506"/>
                <a:gd name="T24" fmla="*/ 70 w 661"/>
                <a:gd name="T25" fmla="*/ 433 h 506"/>
                <a:gd name="T26" fmla="*/ 108 w 661"/>
                <a:gd name="T27" fmla="*/ 433 h 506"/>
                <a:gd name="T28" fmla="*/ 108 w 661"/>
                <a:gd name="T29" fmla="*/ 397 h 506"/>
                <a:gd name="T30" fmla="*/ 250 w 661"/>
                <a:gd name="T31" fmla="*/ 397 h 506"/>
                <a:gd name="T32" fmla="*/ 215 w 661"/>
                <a:gd name="T33" fmla="*/ 397 h 506"/>
                <a:gd name="T34" fmla="*/ 215 w 661"/>
                <a:gd name="T35" fmla="*/ 433 h 506"/>
                <a:gd name="T36" fmla="*/ 250 w 661"/>
                <a:gd name="T37" fmla="*/ 433 h 506"/>
                <a:gd name="T38" fmla="*/ 250 w 661"/>
                <a:gd name="T39" fmla="*/ 397 h 506"/>
                <a:gd name="T40" fmla="*/ 179 w 661"/>
                <a:gd name="T41" fmla="*/ 324 h 506"/>
                <a:gd name="T42" fmla="*/ 144 w 661"/>
                <a:gd name="T43" fmla="*/ 324 h 506"/>
                <a:gd name="T44" fmla="*/ 144 w 661"/>
                <a:gd name="T45" fmla="*/ 362 h 506"/>
                <a:gd name="T46" fmla="*/ 179 w 661"/>
                <a:gd name="T47" fmla="*/ 362 h 506"/>
                <a:gd name="T48" fmla="*/ 179 w 661"/>
                <a:gd name="T49" fmla="*/ 324 h 506"/>
                <a:gd name="T50" fmla="*/ 576 w 661"/>
                <a:gd name="T51" fmla="*/ 352 h 506"/>
                <a:gd name="T52" fmla="*/ 432 w 661"/>
                <a:gd name="T53" fmla="*/ 352 h 506"/>
                <a:gd name="T54" fmla="*/ 432 w 661"/>
                <a:gd name="T55" fmla="*/ 407 h 506"/>
                <a:gd name="T56" fmla="*/ 576 w 661"/>
                <a:gd name="T57" fmla="*/ 407 h 506"/>
                <a:gd name="T58" fmla="*/ 576 w 661"/>
                <a:gd name="T59" fmla="*/ 352 h 506"/>
                <a:gd name="T60" fmla="*/ 661 w 661"/>
                <a:gd name="T61" fmla="*/ 253 h 506"/>
                <a:gd name="T62" fmla="*/ 661 w 661"/>
                <a:gd name="T63" fmla="*/ 253 h 506"/>
                <a:gd name="T64" fmla="*/ 543 w 661"/>
                <a:gd name="T65" fmla="*/ 0 h 506"/>
                <a:gd name="T66" fmla="*/ 115 w 661"/>
                <a:gd name="T67" fmla="*/ 0 h 506"/>
                <a:gd name="T68" fmla="*/ 0 w 661"/>
                <a:gd name="T69" fmla="*/ 253 h 506"/>
                <a:gd name="T70" fmla="*/ 0 w 661"/>
                <a:gd name="T71" fmla="*/ 253 h 506"/>
                <a:gd name="T72" fmla="*/ 0 w 661"/>
                <a:gd name="T73" fmla="*/ 506 h 506"/>
                <a:gd name="T74" fmla="*/ 661 w 661"/>
                <a:gd name="T75" fmla="*/ 506 h 506"/>
                <a:gd name="T76" fmla="*/ 661 w 661"/>
                <a:gd name="T77" fmla="*/ 506 h 506"/>
                <a:gd name="T78" fmla="*/ 661 w 661"/>
                <a:gd name="T79" fmla="*/ 506 h 506"/>
                <a:gd name="T80" fmla="*/ 661 w 661"/>
                <a:gd name="T81" fmla="*/ 253 h 506"/>
                <a:gd name="T82" fmla="*/ 661 w 661"/>
                <a:gd name="T83" fmla="*/ 253 h 506"/>
                <a:gd name="T84" fmla="*/ 626 w 661"/>
                <a:gd name="T85" fmla="*/ 468 h 506"/>
                <a:gd name="T86" fmla="*/ 35 w 661"/>
                <a:gd name="T87" fmla="*/ 468 h 506"/>
                <a:gd name="T88" fmla="*/ 35 w 661"/>
                <a:gd name="T89" fmla="*/ 288 h 506"/>
                <a:gd name="T90" fmla="*/ 626 w 661"/>
                <a:gd name="T91" fmla="*/ 288 h 506"/>
                <a:gd name="T92" fmla="*/ 626 w 661"/>
                <a:gd name="T93" fmla="*/ 468 h 506"/>
                <a:gd name="T94" fmla="*/ 323 w 661"/>
                <a:gd name="T95" fmla="*/ 324 h 506"/>
                <a:gd name="T96" fmla="*/ 288 w 661"/>
                <a:gd name="T97" fmla="*/ 324 h 506"/>
                <a:gd name="T98" fmla="*/ 288 w 661"/>
                <a:gd name="T99" fmla="*/ 362 h 506"/>
                <a:gd name="T100" fmla="*/ 323 w 661"/>
                <a:gd name="T101" fmla="*/ 362 h 506"/>
                <a:gd name="T102" fmla="*/ 323 w 661"/>
                <a:gd name="T103" fmla="*/ 324 h 506"/>
                <a:gd name="T104" fmla="*/ 323 w 661"/>
                <a:gd name="T105" fmla="*/ 397 h 506"/>
                <a:gd name="T106" fmla="*/ 288 w 661"/>
                <a:gd name="T107" fmla="*/ 397 h 506"/>
                <a:gd name="T108" fmla="*/ 288 w 661"/>
                <a:gd name="T109" fmla="*/ 433 h 506"/>
                <a:gd name="T110" fmla="*/ 323 w 661"/>
                <a:gd name="T111" fmla="*/ 433 h 506"/>
                <a:gd name="T112" fmla="*/ 323 w 661"/>
                <a:gd name="T113" fmla="*/ 397 h 506"/>
                <a:gd name="T114" fmla="*/ 250 w 661"/>
                <a:gd name="T115" fmla="*/ 324 h 506"/>
                <a:gd name="T116" fmla="*/ 215 w 661"/>
                <a:gd name="T117" fmla="*/ 324 h 506"/>
                <a:gd name="T118" fmla="*/ 215 w 661"/>
                <a:gd name="T119" fmla="*/ 362 h 506"/>
                <a:gd name="T120" fmla="*/ 250 w 661"/>
                <a:gd name="T121" fmla="*/ 362 h 506"/>
                <a:gd name="T122" fmla="*/ 250 w 661"/>
                <a:gd name="T123" fmla="*/ 324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61" h="506">
                  <a:moveTo>
                    <a:pt x="179" y="397"/>
                  </a:moveTo>
                  <a:lnTo>
                    <a:pt x="144" y="397"/>
                  </a:lnTo>
                  <a:lnTo>
                    <a:pt x="144" y="433"/>
                  </a:lnTo>
                  <a:lnTo>
                    <a:pt x="179" y="433"/>
                  </a:lnTo>
                  <a:lnTo>
                    <a:pt x="179" y="397"/>
                  </a:lnTo>
                  <a:close/>
                  <a:moveTo>
                    <a:pt x="108" y="324"/>
                  </a:moveTo>
                  <a:lnTo>
                    <a:pt x="70" y="324"/>
                  </a:lnTo>
                  <a:lnTo>
                    <a:pt x="70" y="362"/>
                  </a:lnTo>
                  <a:lnTo>
                    <a:pt x="108" y="362"/>
                  </a:lnTo>
                  <a:lnTo>
                    <a:pt x="108" y="324"/>
                  </a:lnTo>
                  <a:close/>
                  <a:moveTo>
                    <a:pt x="108" y="397"/>
                  </a:moveTo>
                  <a:lnTo>
                    <a:pt x="70" y="397"/>
                  </a:lnTo>
                  <a:lnTo>
                    <a:pt x="70" y="433"/>
                  </a:lnTo>
                  <a:lnTo>
                    <a:pt x="108" y="433"/>
                  </a:lnTo>
                  <a:lnTo>
                    <a:pt x="108" y="397"/>
                  </a:lnTo>
                  <a:close/>
                  <a:moveTo>
                    <a:pt x="250" y="397"/>
                  </a:moveTo>
                  <a:lnTo>
                    <a:pt x="215" y="397"/>
                  </a:lnTo>
                  <a:lnTo>
                    <a:pt x="215" y="433"/>
                  </a:lnTo>
                  <a:lnTo>
                    <a:pt x="250" y="433"/>
                  </a:lnTo>
                  <a:lnTo>
                    <a:pt x="250" y="397"/>
                  </a:lnTo>
                  <a:close/>
                  <a:moveTo>
                    <a:pt x="179" y="324"/>
                  </a:moveTo>
                  <a:lnTo>
                    <a:pt x="144" y="324"/>
                  </a:lnTo>
                  <a:lnTo>
                    <a:pt x="144" y="362"/>
                  </a:lnTo>
                  <a:lnTo>
                    <a:pt x="179" y="362"/>
                  </a:lnTo>
                  <a:lnTo>
                    <a:pt x="179" y="324"/>
                  </a:lnTo>
                  <a:close/>
                  <a:moveTo>
                    <a:pt x="576" y="352"/>
                  </a:moveTo>
                  <a:lnTo>
                    <a:pt x="432" y="352"/>
                  </a:lnTo>
                  <a:lnTo>
                    <a:pt x="432" y="407"/>
                  </a:lnTo>
                  <a:lnTo>
                    <a:pt x="576" y="407"/>
                  </a:lnTo>
                  <a:lnTo>
                    <a:pt x="576" y="352"/>
                  </a:lnTo>
                  <a:close/>
                  <a:moveTo>
                    <a:pt x="661" y="253"/>
                  </a:moveTo>
                  <a:lnTo>
                    <a:pt x="661" y="253"/>
                  </a:lnTo>
                  <a:lnTo>
                    <a:pt x="543" y="0"/>
                  </a:lnTo>
                  <a:lnTo>
                    <a:pt x="115" y="0"/>
                  </a:lnTo>
                  <a:lnTo>
                    <a:pt x="0" y="253"/>
                  </a:lnTo>
                  <a:lnTo>
                    <a:pt x="0" y="253"/>
                  </a:lnTo>
                  <a:lnTo>
                    <a:pt x="0" y="506"/>
                  </a:lnTo>
                  <a:lnTo>
                    <a:pt x="661" y="506"/>
                  </a:lnTo>
                  <a:lnTo>
                    <a:pt x="661" y="506"/>
                  </a:lnTo>
                  <a:lnTo>
                    <a:pt x="661" y="506"/>
                  </a:lnTo>
                  <a:lnTo>
                    <a:pt x="661" y="253"/>
                  </a:lnTo>
                  <a:lnTo>
                    <a:pt x="661" y="253"/>
                  </a:lnTo>
                  <a:close/>
                  <a:moveTo>
                    <a:pt x="626" y="468"/>
                  </a:moveTo>
                  <a:lnTo>
                    <a:pt x="35" y="468"/>
                  </a:lnTo>
                  <a:lnTo>
                    <a:pt x="35" y="288"/>
                  </a:lnTo>
                  <a:lnTo>
                    <a:pt x="626" y="288"/>
                  </a:lnTo>
                  <a:lnTo>
                    <a:pt x="626" y="468"/>
                  </a:lnTo>
                  <a:close/>
                  <a:moveTo>
                    <a:pt x="323" y="324"/>
                  </a:moveTo>
                  <a:lnTo>
                    <a:pt x="288" y="324"/>
                  </a:lnTo>
                  <a:lnTo>
                    <a:pt x="288" y="362"/>
                  </a:lnTo>
                  <a:lnTo>
                    <a:pt x="323" y="362"/>
                  </a:lnTo>
                  <a:lnTo>
                    <a:pt x="323" y="324"/>
                  </a:lnTo>
                  <a:close/>
                  <a:moveTo>
                    <a:pt x="323" y="397"/>
                  </a:moveTo>
                  <a:lnTo>
                    <a:pt x="288" y="397"/>
                  </a:lnTo>
                  <a:lnTo>
                    <a:pt x="288" y="433"/>
                  </a:lnTo>
                  <a:lnTo>
                    <a:pt x="323" y="433"/>
                  </a:lnTo>
                  <a:lnTo>
                    <a:pt x="323" y="397"/>
                  </a:lnTo>
                  <a:close/>
                  <a:moveTo>
                    <a:pt x="250" y="324"/>
                  </a:moveTo>
                  <a:lnTo>
                    <a:pt x="215" y="324"/>
                  </a:lnTo>
                  <a:lnTo>
                    <a:pt x="215" y="362"/>
                  </a:lnTo>
                  <a:lnTo>
                    <a:pt x="250" y="362"/>
                  </a:lnTo>
                  <a:lnTo>
                    <a:pt x="250" y="32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defRPr/>
              </a:pPr>
              <a:endParaRPr lang="zh-CN" altLang="en-US" sz="1000" b="1" kern="0" dirty="0">
                <a:solidFill>
                  <a:srgbClr val="000000"/>
                </a:solidFill>
                <a:latin typeface="Helvetica" pitchFamily="2" charset="0"/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82" name="文本框 81">
              <a:extLst>
                <a:ext uri="{FF2B5EF4-FFF2-40B4-BE49-F238E27FC236}">
                  <a16:creationId xmlns:a16="http://schemas.microsoft.com/office/drawing/2014/main" id="{10D9D07E-398B-4047-A2CC-67BD25BF3B76}"/>
                </a:ext>
              </a:extLst>
            </p:cNvPr>
            <p:cNvSpPr txBox="1"/>
            <p:nvPr/>
          </p:nvSpPr>
          <p:spPr>
            <a:xfrm>
              <a:off x="5376497" y="2813796"/>
              <a:ext cx="152944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6 - </a:t>
              </a:r>
              <a:r>
                <a:rPr kumimoji="1" lang="zh-CN" altLang="en-US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网关登录</a:t>
              </a:r>
            </a:p>
          </p:txBody>
        </p:sp>
        <p:sp>
          <p:nvSpPr>
            <p:cNvPr id="83" name="矩形 82">
              <a:extLst>
                <a:ext uri="{FF2B5EF4-FFF2-40B4-BE49-F238E27FC236}">
                  <a16:creationId xmlns:a16="http://schemas.microsoft.com/office/drawing/2014/main" id="{24BE20E8-3F97-D34A-B001-541F32CB2A29}"/>
                </a:ext>
              </a:extLst>
            </p:cNvPr>
            <p:cNvSpPr/>
            <p:nvPr/>
          </p:nvSpPr>
          <p:spPr>
            <a:xfrm>
              <a:off x="7423220" y="2657759"/>
              <a:ext cx="1641589" cy="593249"/>
            </a:xfrm>
            <a:prstGeom prst="rect">
              <a:avLst/>
            </a:prstGeom>
            <a:noFill/>
            <a:ln w="25400">
              <a:solidFill>
                <a:srgbClr val="7CDAF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cxnSp>
          <p:nvCxnSpPr>
            <p:cNvPr id="84" name="直线箭头连接符 83">
              <a:extLst>
                <a:ext uri="{FF2B5EF4-FFF2-40B4-BE49-F238E27FC236}">
                  <a16:creationId xmlns:a16="http://schemas.microsoft.com/office/drawing/2014/main" id="{7D10041E-2445-1642-80F4-A73747CD2A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11489" y="2988222"/>
              <a:ext cx="360000" cy="0"/>
            </a:xfrm>
            <a:prstGeom prst="straightConnector1">
              <a:avLst/>
            </a:prstGeom>
            <a:ln w="25400">
              <a:solidFill>
                <a:srgbClr val="0A6EF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文本框 84">
              <a:extLst>
                <a:ext uri="{FF2B5EF4-FFF2-40B4-BE49-F238E27FC236}">
                  <a16:creationId xmlns:a16="http://schemas.microsoft.com/office/drawing/2014/main" id="{274BEF11-70A3-4643-99E1-04241D2FB73F}"/>
                </a:ext>
              </a:extLst>
            </p:cNvPr>
            <p:cNvSpPr txBox="1"/>
            <p:nvPr/>
          </p:nvSpPr>
          <p:spPr>
            <a:xfrm>
              <a:off x="7387724" y="2840232"/>
              <a:ext cx="165081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5 - </a:t>
              </a:r>
              <a:r>
                <a:rPr kumimoji="1" lang="zh-CN" altLang="en-US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网关联网</a:t>
              </a:r>
            </a:p>
          </p:txBody>
        </p:sp>
        <p:cxnSp>
          <p:nvCxnSpPr>
            <p:cNvPr id="86" name="直线箭头连接符 85">
              <a:extLst>
                <a:ext uri="{FF2B5EF4-FFF2-40B4-BE49-F238E27FC236}">
                  <a16:creationId xmlns:a16="http://schemas.microsoft.com/office/drawing/2014/main" id="{75C9E06F-6FB1-354E-A690-AADE5CD35D1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55692" y="1350449"/>
              <a:ext cx="360000" cy="2409"/>
            </a:xfrm>
            <a:prstGeom prst="straightConnector1">
              <a:avLst/>
            </a:prstGeom>
            <a:ln w="25400">
              <a:solidFill>
                <a:srgbClr val="0A6EF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线箭头连接符 87">
              <a:extLst>
                <a:ext uri="{FF2B5EF4-FFF2-40B4-BE49-F238E27FC236}">
                  <a16:creationId xmlns:a16="http://schemas.microsoft.com/office/drawing/2014/main" id="{1E4135E0-4DA9-8B4A-9012-276274538BCF}"/>
                </a:ext>
              </a:extLst>
            </p:cNvPr>
            <p:cNvCxnSpPr>
              <a:cxnSpLocks/>
            </p:cNvCxnSpPr>
            <p:nvPr/>
          </p:nvCxnSpPr>
          <p:spPr>
            <a:xfrm>
              <a:off x="4163828" y="3289695"/>
              <a:ext cx="2411" cy="971797"/>
            </a:xfrm>
            <a:prstGeom prst="straightConnector1">
              <a:avLst/>
            </a:prstGeom>
            <a:ln w="25400">
              <a:solidFill>
                <a:srgbClr val="0A6EF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矩形 46">
              <a:extLst>
                <a:ext uri="{FF2B5EF4-FFF2-40B4-BE49-F238E27FC236}">
                  <a16:creationId xmlns:a16="http://schemas.microsoft.com/office/drawing/2014/main" id="{2366EAC3-B329-6546-BDA9-4206B228DE5C}"/>
                </a:ext>
              </a:extLst>
            </p:cNvPr>
            <p:cNvSpPr/>
            <p:nvPr/>
          </p:nvSpPr>
          <p:spPr>
            <a:xfrm>
              <a:off x="972436" y="4281765"/>
              <a:ext cx="2106050" cy="753706"/>
            </a:xfrm>
            <a:prstGeom prst="rect">
              <a:avLst/>
            </a:prstGeom>
            <a:solidFill>
              <a:srgbClr val="0A6E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48" name="Freeform 66">
              <a:extLst>
                <a:ext uri="{FF2B5EF4-FFF2-40B4-BE49-F238E27FC236}">
                  <a16:creationId xmlns:a16="http://schemas.microsoft.com/office/drawing/2014/main" id="{2D4EF686-069B-8344-9CAB-C135539DF9D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42431" y="4444061"/>
              <a:ext cx="392367" cy="339215"/>
            </a:xfrm>
            <a:custGeom>
              <a:avLst/>
              <a:gdLst>
                <a:gd name="T0" fmla="*/ 0 w 278"/>
                <a:gd name="T1" fmla="*/ 160 h 240"/>
                <a:gd name="T2" fmla="*/ 0 w 278"/>
                <a:gd name="T3" fmla="*/ 240 h 240"/>
                <a:gd name="T4" fmla="*/ 278 w 278"/>
                <a:gd name="T5" fmla="*/ 240 h 240"/>
                <a:gd name="T6" fmla="*/ 278 w 278"/>
                <a:gd name="T7" fmla="*/ 160 h 240"/>
                <a:gd name="T8" fmla="*/ 0 w 278"/>
                <a:gd name="T9" fmla="*/ 160 h 240"/>
                <a:gd name="T10" fmla="*/ 40 w 278"/>
                <a:gd name="T11" fmla="*/ 200 h 240"/>
                <a:gd name="T12" fmla="*/ 16 w 278"/>
                <a:gd name="T13" fmla="*/ 200 h 240"/>
                <a:gd name="T14" fmla="*/ 16 w 278"/>
                <a:gd name="T15" fmla="*/ 177 h 240"/>
                <a:gd name="T16" fmla="*/ 40 w 278"/>
                <a:gd name="T17" fmla="*/ 177 h 240"/>
                <a:gd name="T18" fmla="*/ 40 w 278"/>
                <a:gd name="T19" fmla="*/ 200 h 240"/>
                <a:gd name="T20" fmla="*/ 175 w 278"/>
                <a:gd name="T21" fmla="*/ 224 h 240"/>
                <a:gd name="T22" fmla="*/ 152 w 278"/>
                <a:gd name="T23" fmla="*/ 224 h 240"/>
                <a:gd name="T24" fmla="*/ 152 w 278"/>
                <a:gd name="T25" fmla="*/ 177 h 240"/>
                <a:gd name="T26" fmla="*/ 175 w 278"/>
                <a:gd name="T27" fmla="*/ 177 h 240"/>
                <a:gd name="T28" fmla="*/ 175 w 278"/>
                <a:gd name="T29" fmla="*/ 224 h 240"/>
                <a:gd name="T30" fmla="*/ 218 w 278"/>
                <a:gd name="T31" fmla="*/ 224 h 240"/>
                <a:gd name="T32" fmla="*/ 195 w 278"/>
                <a:gd name="T33" fmla="*/ 224 h 240"/>
                <a:gd name="T34" fmla="*/ 195 w 278"/>
                <a:gd name="T35" fmla="*/ 177 h 240"/>
                <a:gd name="T36" fmla="*/ 218 w 278"/>
                <a:gd name="T37" fmla="*/ 177 h 240"/>
                <a:gd name="T38" fmla="*/ 218 w 278"/>
                <a:gd name="T39" fmla="*/ 224 h 240"/>
                <a:gd name="T40" fmla="*/ 262 w 278"/>
                <a:gd name="T41" fmla="*/ 224 h 240"/>
                <a:gd name="T42" fmla="*/ 238 w 278"/>
                <a:gd name="T43" fmla="*/ 224 h 240"/>
                <a:gd name="T44" fmla="*/ 238 w 278"/>
                <a:gd name="T45" fmla="*/ 177 h 240"/>
                <a:gd name="T46" fmla="*/ 262 w 278"/>
                <a:gd name="T47" fmla="*/ 177 h 240"/>
                <a:gd name="T48" fmla="*/ 262 w 278"/>
                <a:gd name="T49" fmla="*/ 224 h 240"/>
                <a:gd name="T50" fmla="*/ 212 w 278"/>
                <a:gd name="T51" fmla="*/ 64 h 240"/>
                <a:gd name="T52" fmla="*/ 192 w 278"/>
                <a:gd name="T53" fmla="*/ 114 h 240"/>
                <a:gd name="T54" fmla="*/ 202 w 278"/>
                <a:gd name="T55" fmla="*/ 123 h 240"/>
                <a:gd name="T56" fmla="*/ 225 w 278"/>
                <a:gd name="T57" fmla="*/ 64 h 240"/>
                <a:gd name="T58" fmla="*/ 197 w 278"/>
                <a:gd name="T59" fmla="*/ 0 h 240"/>
                <a:gd name="T60" fmla="*/ 187 w 278"/>
                <a:gd name="T61" fmla="*/ 9 h 240"/>
                <a:gd name="T62" fmla="*/ 212 w 278"/>
                <a:gd name="T63" fmla="*/ 64 h 240"/>
                <a:gd name="T64" fmla="*/ 175 w 278"/>
                <a:gd name="T65" fmla="*/ 64 h 240"/>
                <a:gd name="T66" fmla="*/ 164 w 278"/>
                <a:gd name="T67" fmla="*/ 90 h 240"/>
                <a:gd name="T68" fmla="*/ 174 w 278"/>
                <a:gd name="T69" fmla="*/ 99 h 240"/>
                <a:gd name="T70" fmla="*/ 189 w 278"/>
                <a:gd name="T71" fmla="*/ 64 h 240"/>
                <a:gd name="T72" fmla="*/ 169 w 278"/>
                <a:gd name="T73" fmla="*/ 24 h 240"/>
                <a:gd name="T74" fmla="*/ 159 w 278"/>
                <a:gd name="T75" fmla="*/ 33 h 240"/>
                <a:gd name="T76" fmla="*/ 175 w 278"/>
                <a:gd name="T77" fmla="*/ 64 h 240"/>
                <a:gd name="T78" fmla="*/ 107 w 278"/>
                <a:gd name="T79" fmla="*/ 102 h 240"/>
                <a:gd name="T80" fmla="*/ 117 w 278"/>
                <a:gd name="T81" fmla="*/ 93 h 240"/>
                <a:gd name="T82" fmla="*/ 103 w 278"/>
                <a:gd name="T83" fmla="*/ 64 h 240"/>
                <a:gd name="T84" fmla="*/ 119 w 278"/>
                <a:gd name="T85" fmla="*/ 33 h 240"/>
                <a:gd name="T86" fmla="*/ 109 w 278"/>
                <a:gd name="T87" fmla="*/ 24 h 240"/>
                <a:gd name="T88" fmla="*/ 89 w 278"/>
                <a:gd name="T89" fmla="*/ 64 h 240"/>
                <a:gd name="T90" fmla="*/ 107 w 278"/>
                <a:gd name="T91" fmla="*/ 102 h 240"/>
                <a:gd name="T92" fmla="*/ 89 w 278"/>
                <a:gd name="T93" fmla="*/ 117 h 240"/>
                <a:gd name="T94" fmla="*/ 66 w 278"/>
                <a:gd name="T95" fmla="*/ 64 h 240"/>
                <a:gd name="T96" fmla="*/ 91 w 278"/>
                <a:gd name="T97" fmla="*/ 8 h 240"/>
                <a:gd name="T98" fmla="*/ 81 w 278"/>
                <a:gd name="T99" fmla="*/ 0 h 240"/>
                <a:gd name="T100" fmla="*/ 53 w 278"/>
                <a:gd name="T101" fmla="*/ 64 h 240"/>
                <a:gd name="T102" fmla="*/ 79 w 278"/>
                <a:gd name="T103" fmla="*/ 126 h 240"/>
                <a:gd name="T104" fmla="*/ 89 w 278"/>
                <a:gd name="T105" fmla="*/ 117 h 240"/>
                <a:gd name="T106" fmla="*/ 149 w 278"/>
                <a:gd name="T107" fmla="*/ 147 h 240"/>
                <a:gd name="T108" fmla="*/ 149 w 278"/>
                <a:gd name="T109" fmla="*/ 60 h 240"/>
                <a:gd name="T110" fmla="*/ 139 w 278"/>
                <a:gd name="T111" fmla="*/ 50 h 240"/>
                <a:gd name="T112" fmla="*/ 129 w 278"/>
                <a:gd name="T113" fmla="*/ 60 h 240"/>
                <a:gd name="T114" fmla="*/ 129 w 278"/>
                <a:gd name="T115" fmla="*/ 147 h 240"/>
                <a:gd name="T116" fmla="*/ 149 w 278"/>
                <a:gd name="T117" fmla="*/ 147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78" h="240">
                  <a:moveTo>
                    <a:pt x="0" y="160"/>
                  </a:moveTo>
                  <a:cubicBezTo>
                    <a:pt x="0" y="240"/>
                    <a:pt x="0" y="240"/>
                    <a:pt x="0" y="240"/>
                  </a:cubicBezTo>
                  <a:cubicBezTo>
                    <a:pt x="278" y="240"/>
                    <a:pt x="278" y="240"/>
                    <a:pt x="278" y="240"/>
                  </a:cubicBezTo>
                  <a:cubicBezTo>
                    <a:pt x="278" y="160"/>
                    <a:pt x="278" y="160"/>
                    <a:pt x="278" y="160"/>
                  </a:cubicBezTo>
                  <a:lnTo>
                    <a:pt x="0" y="160"/>
                  </a:lnTo>
                  <a:close/>
                  <a:moveTo>
                    <a:pt x="40" y="200"/>
                  </a:moveTo>
                  <a:cubicBezTo>
                    <a:pt x="16" y="200"/>
                    <a:pt x="16" y="200"/>
                    <a:pt x="16" y="200"/>
                  </a:cubicBezTo>
                  <a:cubicBezTo>
                    <a:pt x="16" y="177"/>
                    <a:pt x="16" y="177"/>
                    <a:pt x="16" y="177"/>
                  </a:cubicBezTo>
                  <a:cubicBezTo>
                    <a:pt x="40" y="177"/>
                    <a:pt x="40" y="177"/>
                    <a:pt x="40" y="177"/>
                  </a:cubicBezTo>
                  <a:lnTo>
                    <a:pt x="40" y="200"/>
                  </a:lnTo>
                  <a:close/>
                  <a:moveTo>
                    <a:pt x="175" y="224"/>
                  </a:moveTo>
                  <a:cubicBezTo>
                    <a:pt x="152" y="224"/>
                    <a:pt x="152" y="224"/>
                    <a:pt x="152" y="224"/>
                  </a:cubicBezTo>
                  <a:cubicBezTo>
                    <a:pt x="152" y="177"/>
                    <a:pt x="152" y="177"/>
                    <a:pt x="152" y="177"/>
                  </a:cubicBezTo>
                  <a:cubicBezTo>
                    <a:pt x="175" y="177"/>
                    <a:pt x="175" y="177"/>
                    <a:pt x="175" y="177"/>
                  </a:cubicBezTo>
                  <a:lnTo>
                    <a:pt x="175" y="224"/>
                  </a:lnTo>
                  <a:close/>
                  <a:moveTo>
                    <a:pt x="218" y="224"/>
                  </a:moveTo>
                  <a:cubicBezTo>
                    <a:pt x="195" y="224"/>
                    <a:pt x="195" y="224"/>
                    <a:pt x="195" y="224"/>
                  </a:cubicBezTo>
                  <a:cubicBezTo>
                    <a:pt x="195" y="177"/>
                    <a:pt x="195" y="177"/>
                    <a:pt x="195" y="177"/>
                  </a:cubicBezTo>
                  <a:cubicBezTo>
                    <a:pt x="218" y="177"/>
                    <a:pt x="218" y="177"/>
                    <a:pt x="218" y="177"/>
                  </a:cubicBezTo>
                  <a:lnTo>
                    <a:pt x="218" y="224"/>
                  </a:lnTo>
                  <a:close/>
                  <a:moveTo>
                    <a:pt x="262" y="224"/>
                  </a:moveTo>
                  <a:cubicBezTo>
                    <a:pt x="238" y="224"/>
                    <a:pt x="238" y="224"/>
                    <a:pt x="238" y="224"/>
                  </a:cubicBezTo>
                  <a:cubicBezTo>
                    <a:pt x="238" y="177"/>
                    <a:pt x="238" y="177"/>
                    <a:pt x="238" y="177"/>
                  </a:cubicBezTo>
                  <a:cubicBezTo>
                    <a:pt x="262" y="177"/>
                    <a:pt x="262" y="177"/>
                    <a:pt x="262" y="177"/>
                  </a:cubicBezTo>
                  <a:lnTo>
                    <a:pt x="262" y="224"/>
                  </a:lnTo>
                  <a:close/>
                  <a:moveTo>
                    <a:pt x="212" y="64"/>
                  </a:moveTo>
                  <a:cubicBezTo>
                    <a:pt x="212" y="83"/>
                    <a:pt x="204" y="101"/>
                    <a:pt x="192" y="114"/>
                  </a:cubicBezTo>
                  <a:cubicBezTo>
                    <a:pt x="202" y="123"/>
                    <a:pt x="202" y="123"/>
                    <a:pt x="202" y="123"/>
                  </a:cubicBezTo>
                  <a:cubicBezTo>
                    <a:pt x="216" y="107"/>
                    <a:pt x="225" y="87"/>
                    <a:pt x="225" y="64"/>
                  </a:cubicBezTo>
                  <a:cubicBezTo>
                    <a:pt x="225" y="38"/>
                    <a:pt x="214" y="16"/>
                    <a:pt x="197" y="0"/>
                  </a:cubicBezTo>
                  <a:cubicBezTo>
                    <a:pt x="187" y="9"/>
                    <a:pt x="187" y="9"/>
                    <a:pt x="187" y="9"/>
                  </a:cubicBezTo>
                  <a:cubicBezTo>
                    <a:pt x="202" y="22"/>
                    <a:pt x="212" y="42"/>
                    <a:pt x="212" y="64"/>
                  </a:cubicBezTo>
                  <a:close/>
                  <a:moveTo>
                    <a:pt x="175" y="64"/>
                  </a:moveTo>
                  <a:cubicBezTo>
                    <a:pt x="175" y="74"/>
                    <a:pt x="171" y="83"/>
                    <a:pt x="164" y="90"/>
                  </a:cubicBezTo>
                  <a:cubicBezTo>
                    <a:pt x="174" y="99"/>
                    <a:pt x="174" y="99"/>
                    <a:pt x="174" y="99"/>
                  </a:cubicBezTo>
                  <a:cubicBezTo>
                    <a:pt x="183" y="90"/>
                    <a:pt x="189" y="77"/>
                    <a:pt x="189" y="64"/>
                  </a:cubicBezTo>
                  <a:cubicBezTo>
                    <a:pt x="189" y="48"/>
                    <a:pt x="181" y="33"/>
                    <a:pt x="169" y="24"/>
                  </a:cubicBezTo>
                  <a:cubicBezTo>
                    <a:pt x="159" y="33"/>
                    <a:pt x="159" y="33"/>
                    <a:pt x="159" y="33"/>
                  </a:cubicBezTo>
                  <a:cubicBezTo>
                    <a:pt x="169" y="40"/>
                    <a:pt x="175" y="51"/>
                    <a:pt x="175" y="64"/>
                  </a:cubicBezTo>
                  <a:close/>
                  <a:moveTo>
                    <a:pt x="107" y="102"/>
                  </a:moveTo>
                  <a:cubicBezTo>
                    <a:pt x="117" y="93"/>
                    <a:pt x="117" y="93"/>
                    <a:pt x="117" y="93"/>
                  </a:cubicBezTo>
                  <a:cubicBezTo>
                    <a:pt x="108" y="86"/>
                    <a:pt x="103" y="76"/>
                    <a:pt x="103" y="64"/>
                  </a:cubicBezTo>
                  <a:cubicBezTo>
                    <a:pt x="103" y="51"/>
                    <a:pt x="109" y="40"/>
                    <a:pt x="119" y="33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97" y="33"/>
                    <a:pt x="89" y="48"/>
                    <a:pt x="89" y="64"/>
                  </a:cubicBezTo>
                  <a:cubicBezTo>
                    <a:pt x="89" y="79"/>
                    <a:pt x="96" y="93"/>
                    <a:pt x="107" y="102"/>
                  </a:cubicBezTo>
                  <a:close/>
                  <a:moveTo>
                    <a:pt x="89" y="117"/>
                  </a:moveTo>
                  <a:cubicBezTo>
                    <a:pt x="75" y="104"/>
                    <a:pt x="66" y="85"/>
                    <a:pt x="66" y="64"/>
                  </a:cubicBezTo>
                  <a:cubicBezTo>
                    <a:pt x="66" y="42"/>
                    <a:pt x="76" y="22"/>
                    <a:pt x="91" y="8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64" y="16"/>
                    <a:pt x="53" y="38"/>
                    <a:pt x="53" y="64"/>
                  </a:cubicBezTo>
                  <a:cubicBezTo>
                    <a:pt x="53" y="88"/>
                    <a:pt x="63" y="110"/>
                    <a:pt x="79" y="126"/>
                  </a:cubicBezTo>
                  <a:lnTo>
                    <a:pt x="89" y="117"/>
                  </a:lnTo>
                  <a:close/>
                  <a:moveTo>
                    <a:pt x="149" y="147"/>
                  </a:moveTo>
                  <a:cubicBezTo>
                    <a:pt x="149" y="60"/>
                    <a:pt x="149" y="60"/>
                    <a:pt x="149" y="60"/>
                  </a:cubicBezTo>
                  <a:cubicBezTo>
                    <a:pt x="149" y="55"/>
                    <a:pt x="145" y="50"/>
                    <a:pt x="139" y="50"/>
                  </a:cubicBezTo>
                  <a:cubicBezTo>
                    <a:pt x="134" y="50"/>
                    <a:pt x="129" y="55"/>
                    <a:pt x="129" y="60"/>
                  </a:cubicBezTo>
                  <a:cubicBezTo>
                    <a:pt x="129" y="147"/>
                    <a:pt x="129" y="147"/>
                    <a:pt x="129" y="147"/>
                  </a:cubicBezTo>
                  <a:lnTo>
                    <a:pt x="149" y="14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defRPr/>
              </a:pPr>
              <a:endParaRPr lang="zh-CN" altLang="en-US" sz="1000" b="1" kern="0" dirty="0">
                <a:solidFill>
                  <a:srgbClr val="000000"/>
                </a:solidFill>
                <a:latin typeface="Helvetica" pitchFamily="2" charset="0"/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5A8C1A80-4E3F-C143-9342-EF2F24664458}"/>
                </a:ext>
              </a:extLst>
            </p:cNvPr>
            <p:cNvSpPr txBox="1"/>
            <p:nvPr/>
          </p:nvSpPr>
          <p:spPr>
            <a:xfrm>
              <a:off x="1769051" y="4502993"/>
              <a:ext cx="105024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1600" b="1" dirty="0">
                  <a:solidFill>
                    <a:schemeClr val="bg1"/>
                  </a:solidFill>
                  <a:latin typeface="Helvetica" pitchFamily="2" charset="0"/>
                  <a:cs typeface="Arial" panose="020B0604020202020204" pitchFamily="34" charset="0"/>
                </a:rPr>
                <a:t>子设备</a:t>
              </a:r>
            </a:p>
          </p:txBody>
        </p:sp>
        <p:sp>
          <p:nvSpPr>
            <p:cNvPr id="55" name="矩形 54">
              <a:extLst>
                <a:ext uri="{FF2B5EF4-FFF2-40B4-BE49-F238E27FC236}">
                  <a16:creationId xmlns:a16="http://schemas.microsoft.com/office/drawing/2014/main" id="{C2DD7907-5704-6A47-A538-CACC49C3A349}"/>
                </a:ext>
              </a:extLst>
            </p:cNvPr>
            <p:cNvSpPr/>
            <p:nvPr/>
          </p:nvSpPr>
          <p:spPr>
            <a:xfrm>
              <a:off x="1928373" y="2023951"/>
              <a:ext cx="90281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400" dirty="0">
                  <a:latin typeface="Helvetica" pitchFamily="2" charset="0"/>
                </a:rPr>
                <a:t>数据传输</a:t>
              </a:r>
            </a:p>
          </p:txBody>
        </p:sp>
        <p:grpSp>
          <p:nvGrpSpPr>
            <p:cNvPr id="56" name="组合 55">
              <a:extLst>
                <a:ext uri="{FF2B5EF4-FFF2-40B4-BE49-F238E27FC236}">
                  <a16:creationId xmlns:a16="http://schemas.microsoft.com/office/drawing/2014/main" id="{03A56F9A-8500-6444-A0E8-34823D4CC100}"/>
                </a:ext>
              </a:extLst>
            </p:cNvPr>
            <p:cNvGrpSpPr/>
            <p:nvPr/>
          </p:nvGrpSpPr>
          <p:grpSpPr>
            <a:xfrm flipH="1" flipV="1">
              <a:off x="1917079" y="1780659"/>
              <a:ext cx="79905" cy="734889"/>
              <a:chOff x="1427867" y="2464420"/>
              <a:chExt cx="48577" cy="936702"/>
            </a:xfrm>
          </p:grpSpPr>
          <p:cxnSp>
            <p:nvCxnSpPr>
              <p:cNvPr id="57" name="直线连接符 93">
                <a:extLst>
                  <a:ext uri="{FF2B5EF4-FFF2-40B4-BE49-F238E27FC236}">
                    <a16:creationId xmlns:a16="http://schemas.microsoft.com/office/drawing/2014/main" id="{C2AC7B1C-8314-6B4D-AC61-BB340B426FBC}"/>
                  </a:ext>
                </a:extLst>
              </p:cNvPr>
              <p:cNvCxnSpPr/>
              <p:nvPr/>
            </p:nvCxnSpPr>
            <p:spPr>
              <a:xfrm>
                <a:off x="1476444" y="2464420"/>
                <a:ext cx="0" cy="936702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直线连接符 94">
                <a:extLst>
                  <a:ext uri="{FF2B5EF4-FFF2-40B4-BE49-F238E27FC236}">
                    <a16:creationId xmlns:a16="http://schemas.microsoft.com/office/drawing/2014/main" id="{01F74944-492C-A342-A559-EBDFCCDC2FD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427867" y="3286026"/>
                <a:ext cx="48577" cy="115096"/>
              </a:xfrm>
              <a:prstGeom prst="line">
                <a:avLst/>
              </a:prstGeom>
              <a:ln w="2222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9" name="组合 68">
              <a:extLst>
                <a:ext uri="{FF2B5EF4-FFF2-40B4-BE49-F238E27FC236}">
                  <a16:creationId xmlns:a16="http://schemas.microsoft.com/office/drawing/2014/main" id="{8133E94E-1488-BE42-8412-2E91C5422785}"/>
                </a:ext>
              </a:extLst>
            </p:cNvPr>
            <p:cNvGrpSpPr/>
            <p:nvPr/>
          </p:nvGrpSpPr>
          <p:grpSpPr>
            <a:xfrm>
              <a:off x="1769933" y="1782705"/>
              <a:ext cx="61047" cy="732844"/>
              <a:chOff x="1427867" y="2464420"/>
              <a:chExt cx="48577" cy="936702"/>
            </a:xfrm>
          </p:grpSpPr>
          <p:cxnSp>
            <p:nvCxnSpPr>
              <p:cNvPr id="70" name="直线连接符 90">
                <a:extLst>
                  <a:ext uri="{FF2B5EF4-FFF2-40B4-BE49-F238E27FC236}">
                    <a16:creationId xmlns:a16="http://schemas.microsoft.com/office/drawing/2014/main" id="{75C19125-E825-D84C-BE7C-765392F2618D}"/>
                  </a:ext>
                </a:extLst>
              </p:cNvPr>
              <p:cNvCxnSpPr/>
              <p:nvPr/>
            </p:nvCxnSpPr>
            <p:spPr>
              <a:xfrm>
                <a:off x="1476444" y="2464420"/>
                <a:ext cx="0" cy="936702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直线连接符 91">
                <a:extLst>
                  <a:ext uri="{FF2B5EF4-FFF2-40B4-BE49-F238E27FC236}">
                    <a16:creationId xmlns:a16="http://schemas.microsoft.com/office/drawing/2014/main" id="{8FC32551-3B92-844E-8ECB-001926E786A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427867" y="3286026"/>
                <a:ext cx="48577" cy="115096"/>
              </a:xfrm>
              <a:prstGeom prst="line">
                <a:avLst/>
              </a:prstGeom>
              <a:ln w="2222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0" name="直线箭头连接符 83">
              <a:extLst>
                <a:ext uri="{FF2B5EF4-FFF2-40B4-BE49-F238E27FC236}">
                  <a16:creationId xmlns:a16="http://schemas.microsoft.com/office/drawing/2014/main" id="{7D10041E-2445-1642-80F4-A73747CD2A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79376" y="2949384"/>
              <a:ext cx="360000" cy="0"/>
            </a:xfrm>
            <a:prstGeom prst="straightConnector1">
              <a:avLst/>
            </a:prstGeom>
            <a:ln w="25400">
              <a:solidFill>
                <a:srgbClr val="0A6EF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线箭头连接符 83">
              <a:extLst>
                <a:ext uri="{FF2B5EF4-FFF2-40B4-BE49-F238E27FC236}">
                  <a16:creationId xmlns:a16="http://schemas.microsoft.com/office/drawing/2014/main" id="{7D10041E-2445-1642-80F4-A73747CD2A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084354" y="2994949"/>
              <a:ext cx="540038" cy="0"/>
            </a:xfrm>
            <a:prstGeom prst="straightConnector1">
              <a:avLst/>
            </a:prstGeom>
            <a:ln w="25400">
              <a:solidFill>
                <a:srgbClr val="0A6EF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直线箭头连接符 87">
              <a:extLst>
                <a:ext uri="{FF2B5EF4-FFF2-40B4-BE49-F238E27FC236}">
                  <a16:creationId xmlns:a16="http://schemas.microsoft.com/office/drawing/2014/main" id="{1E4135E0-4DA9-8B4A-9012-276274538BCF}"/>
                </a:ext>
              </a:extLst>
            </p:cNvPr>
            <p:cNvCxnSpPr>
              <a:cxnSpLocks/>
            </p:cNvCxnSpPr>
            <p:nvPr/>
          </p:nvCxnSpPr>
          <p:spPr>
            <a:xfrm>
              <a:off x="10394688" y="1635932"/>
              <a:ext cx="2411" cy="971797"/>
            </a:xfrm>
            <a:prstGeom prst="straightConnector1">
              <a:avLst/>
            </a:prstGeom>
            <a:ln w="25400">
              <a:solidFill>
                <a:srgbClr val="0A6EF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726460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FE51B0AA-7373-5E45-906E-4B336F90685A}"/>
              </a:ext>
            </a:extLst>
          </p:cNvPr>
          <p:cNvSpPr txBox="1"/>
          <p:nvPr/>
        </p:nvSpPr>
        <p:spPr>
          <a:xfrm>
            <a:off x="8501163" y="6505633"/>
            <a:ext cx="3203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update_upon_request_ota.png</a:t>
            </a:r>
            <a:endParaRPr kumimoji="1" lang="en-US" altLang="zh-CN" dirty="0"/>
          </a:p>
        </p:txBody>
      </p:sp>
      <p:grpSp>
        <p:nvGrpSpPr>
          <p:cNvPr id="82" name="组合 81"/>
          <p:cNvGrpSpPr/>
          <p:nvPr/>
        </p:nvGrpSpPr>
        <p:grpSpPr>
          <a:xfrm>
            <a:off x="122039" y="141301"/>
            <a:ext cx="12207923" cy="6329083"/>
            <a:chOff x="122039" y="141301"/>
            <a:chExt cx="12207923" cy="6329083"/>
          </a:xfrm>
        </p:grpSpPr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2F194412-8B9B-0447-8E99-AA2B4115DAD7}"/>
                </a:ext>
              </a:extLst>
            </p:cNvPr>
            <p:cNvSpPr/>
            <p:nvPr/>
          </p:nvSpPr>
          <p:spPr>
            <a:xfrm>
              <a:off x="9192344" y="152183"/>
              <a:ext cx="2806996" cy="495007"/>
            </a:xfrm>
            <a:prstGeom prst="rect">
              <a:avLst/>
            </a:prstGeom>
            <a:solidFill>
              <a:srgbClr val="383C57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sp>
          <p:nvSpPr>
            <p:cNvPr id="55" name="矩形 54">
              <a:extLst>
                <a:ext uri="{FF2B5EF4-FFF2-40B4-BE49-F238E27FC236}">
                  <a16:creationId xmlns:a16="http://schemas.microsoft.com/office/drawing/2014/main" id="{D9CDC461-7F5C-4F4F-859E-12F754E30128}"/>
                </a:ext>
              </a:extLst>
            </p:cNvPr>
            <p:cNvSpPr/>
            <p:nvPr/>
          </p:nvSpPr>
          <p:spPr>
            <a:xfrm>
              <a:off x="4587330" y="141301"/>
              <a:ext cx="2806996" cy="495007"/>
            </a:xfrm>
            <a:prstGeom prst="rect">
              <a:avLst/>
            </a:prstGeom>
            <a:solidFill>
              <a:srgbClr val="383C57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cxnSp>
          <p:nvCxnSpPr>
            <p:cNvPr id="7" name="直线箭头连接符 6">
              <a:extLst>
                <a:ext uri="{FF2B5EF4-FFF2-40B4-BE49-F238E27FC236}">
                  <a16:creationId xmlns:a16="http://schemas.microsoft.com/office/drawing/2014/main" id="{E94D9EB4-474A-4147-B958-3DB74827A442}"/>
                </a:ext>
              </a:extLst>
            </p:cNvPr>
            <p:cNvCxnSpPr>
              <a:cxnSpLocks/>
            </p:cNvCxnSpPr>
            <p:nvPr/>
          </p:nvCxnSpPr>
          <p:spPr>
            <a:xfrm>
              <a:off x="615490" y="1037576"/>
              <a:ext cx="5378249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矩形 57">
              <a:extLst>
                <a:ext uri="{FF2B5EF4-FFF2-40B4-BE49-F238E27FC236}">
                  <a16:creationId xmlns:a16="http://schemas.microsoft.com/office/drawing/2014/main" id="{32E5DF98-1E2E-3D4E-B63C-2D41EFD22B79}"/>
                </a:ext>
              </a:extLst>
            </p:cNvPr>
            <p:cNvSpPr/>
            <p:nvPr/>
          </p:nvSpPr>
          <p:spPr>
            <a:xfrm>
              <a:off x="122039" y="141301"/>
              <a:ext cx="2806996" cy="495007"/>
            </a:xfrm>
            <a:prstGeom prst="rect">
              <a:avLst/>
            </a:prstGeom>
            <a:solidFill>
              <a:srgbClr val="383C57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id="{838C6F83-D2FC-B447-B737-28D628B24F45}"/>
                </a:ext>
              </a:extLst>
            </p:cNvPr>
            <p:cNvSpPr txBox="1"/>
            <p:nvPr/>
          </p:nvSpPr>
          <p:spPr>
            <a:xfrm>
              <a:off x="662583" y="212673"/>
              <a:ext cx="222723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400" dirty="0">
                  <a:solidFill>
                    <a:schemeClr val="bg1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设备（</a:t>
              </a:r>
              <a:r>
                <a:rPr kumimoji="1" lang="en-US" altLang="zh-CN" sz="1400" dirty="0">
                  <a:solidFill>
                    <a:schemeClr val="bg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OTA</a:t>
              </a:r>
              <a:r>
                <a:rPr kumimoji="1" lang="zh-CN" altLang="en-US" sz="1400" dirty="0">
                  <a:solidFill>
                    <a:schemeClr val="bg1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服务</a:t>
              </a:r>
              <a:r>
                <a:rPr kumimoji="1" lang="en-US" altLang="zh-CN" sz="1400" dirty="0">
                  <a:solidFill>
                    <a:schemeClr val="bg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Client</a:t>
              </a:r>
              <a:r>
                <a:rPr kumimoji="1" lang="zh-CN" altLang="en-US" sz="1400" dirty="0">
                  <a:solidFill>
                    <a:schemeClr val="bg1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端）</a:t>
              </a:r>
            </a:p>
          </p:txBody>
        </p:sp>
        <p:sp>
          <p:nvSpPr>
            <p:cNvPr id="60" name="文本框 59">
              <a:extLst>
                <a:ext uri="{FF2B5EF4-FFF2-40B4-BE49-F238E27FC236}">
                  <a16:creationId xmlns:a16="http://schemas.microsoft.com/office/drawing/2014/main" id="{838C6F83-D2FC-B447-B737-28D628B24F45}"/>
                </a:ext>
              </a:extLst>
            </p:cNvPr>
            <p:cNvSpPr txBox="1"/>
            <p:nvPr/>
          </p:nvSpPr>
          <p:spPr>
            <a:xfrm>
              <a:off x="5167088" y="224337"/>
              <a:ext cx="222723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>
                  <a:solidFill>
                    <a:schemeClr val="bg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OTA</a:t>
              </a:r>
              <a:r>
                <a:rPr kumimoji="1" lang="zh-CN" altLang="en-US" sz="1400" dirty="0">
                  <a:solidFill>
                    <a:schemeClr val="bg1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服务</a:t>
              </a:r>
              <a:r>
                <a:rPr kumimoji="1" lang="en-US" altLang="zh-CN" sz="1400" dirty="0">
                  <a:solidFill>
                    <a:schemeClr val="bg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Server</a:t>
              </a:r>
              <a:r>
                <a:rPr kumimoji="1" lang="zh-CN" altLang="en-US" sz="1400" dirty="0">
                  <a:solidFill>
                    <a:schemeClr val="bg1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端</a:t>
              </a:r>
            </a:p>
          </p:txBody>
        </p:sp>
        <p:sp>
          <p:nvSpPr>
            <p:cNvPr id="61" name="文本框 60">
              <a:extLst>
                <a:ext uri="{FF2B5EF4-FFF2-40B4-BE49-F238E27FC236}">
                  <a16:creationId xmlns:a16="http://schemas.microsoft.com/office/drawing/2014/main" id="{838C6F83-D2FC-B447-B737-28D628B24F45}"/>
                </a:ext>
              </a:extLst>
            </p:cNvPr>
            <p:cNvSpPr txBox="1"/>
            <p:nvPr/>
          </p:nvSpPr>
          <p:spPr>
            <a:xfrm>
              <a:off x="10102724" y="212673"/>
              <a:ext cx="222723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>
                  <a:solidFill>
                    <a:schemeClr val="bg1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EnOS</a:t>
              </a:r>
              <a:r>
                <a:rPr kumimoji="1" lang="zh-CN" altLang="en-US" sz="1400" dirty="0">
                  <a:solidFill>
                    <a:schemeClr val="bg1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控制台</a:t>
              </a:r>
            </a:p>
          </p:txBody>
        </p:sp>
        <p:cxnSp>
          <p:nvCxnSpPr>
            <p:cNvPr id="9" name="直线箭头连接符 8">
              <a:extLst>
                <a:ext uri="{FF2B5EF4-FFF2-40B4-BE49-F238E27FC236}">
                  <a16:creationId xmlns:a16="http://schemas.microsoft.com/office/drawing/2014/main" id="{30B1C1A9-DA61-F747-9951-B4E7FBB669A6}"/>
                </a:ext>
              </a:extLst>
            </p:cNvPr>
            <p:cNvCxnSpPr>
              <a:cxnSpLocks/>
            </p:cNvCxnSpPr>
            <p:nvPr/>
          </p:nvCxnSpPr>
          <p:spPr>
            <a:xfrm>
              <a:off x="596306" y="668629"/>
              <a:ext cx="0" cy="5760000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线箭头连接符 9">
              <a:extLst>
                <a:ext uri="{FF2B5EF4-FFF2-40B4-BE49-F238E27FC236}">
                  <a16:creationId xmlns:a16="http://schemas.microsoft.com/office/drawing/2014/main" id="{78A0687B-ADC3-DA40-87F3-2B66BE5E670D}"/>
                </a:ext>
              </a:extLst>
            </p:cNvPr>
            <p:cNvCxnSpPr>
              <a:cxnSpLocks/>
            </p:cNvCxnSpPr>
            <p:nvPr/>
          </p:nvCxnSpPr>
          <p:spPr>
            <a:xfrm>
              <a:off x="5978513" y="647190"/>
              <a:ext cx="0" cy="5760000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58AAA3BD-7301-4748-B309-CAE90D72DA99}"/>
                </a:ext>
              </a:extLst>
            </p:cNvPr>
            <p:cNvSpPr txBox="1"/>
            <p:nvPr/>
          </p:nvSpPr>
          <p:spPr>
            <a:xfrm>
              <a:off x="1953750" y="737819"/>
              <a:ext cx="26165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1.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设备上报当前固件版本</a:t>
              </a:r>
            </a:p>
          </p:txBody>
        </p:sp>
        <p:pic>
          <p:nvPicPr>
            <p:cNvPr id="12" name="图形 11">
              <a:extLst>
                <a:ext uri="{FF2B5EF4-FFF2-40B4-BE49-F238E27FC236}">
                  <a16:creationId xmlns:a16="http://schemas.microsoft.com/office/drawing/2014/main" id="{ADD80E02-A921-7440-88DB-E5A3FAB550E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13039" y="201061"/>
              <a:ext cx="383267" cy="319389"/>
            </a:xfrm>
            <a:prstGeom prst="rect">
              <a:avLst/>
            </a:prstGeom>
          </p:spPr>
        </p:pic>
        <p:pic>
          <p:nvPicPr>
            <p:cNvPr id="57" name="图形 56">
              <a:extLst>
                <a:ext uri="{FF2B5EF4-FFF2-40B4-BE49-F238E27FC236}">
                  <a16:creationId xmlns:a16="http://schemas.microsoft.com/office/drawing/2014/main" id="{010B94B9-D968-E845-8225-C8C61F964D0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=""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696334" y="194722"/>
              <a:ext cx="377993" cy="377993"/>
            </a:xfrm>
            <a:prstGeom prst="rect">
              <a:avLst/>
            </a:prstGeom>
          </p:spPr>
        </p:pic>
        <p:sp>
          <p:nvSpPr>
            <p:cNvPr id="15" name="Freeform 70">
              <a:extLst>
                <a:ext uri="{FF2B5EF4-FFF2-40B4-BE49-F238E27FC236}">
                  <a16:creationId xmlns:a16="http://schemas.microsoft.com/office/drawing/2014/main" id="{8294E5AC-2371-4841-A6CE-BB0A1EEBA75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91210" y="201061"/>
              <a:ext cx="394756" cy="354743"/>
            </a:xfrm>
            <a:custGeom>
              <a:avLst/>
              <a:gdLst>
                <a:gd name="T0" fmla="*/ 463 w 661"/>
                <a:gd name="T1" fmla="*/ 527 h 594"/>
                <a:gd name="T2" fmla="*/ 361 w 661"/>
                <a:gd name="T3" fmla="*/ 558 h 594"/>
                <a:gd name="T4" fmla="*/ 600 w 661"/>
                <a:gd name="T5" fmla="*/ 594 h 594"/>
                <a:gd name="T6" fmla="*/ 501 w 661"/>
                <a:gd name="T7" fmla="*/ 558 h 594"/>
                <a:gd name="T8" fmla="*/ 661 w 661"/>
                <a:gd name="T9" fmla="*/ 527 h 594"/>
                <a:gd name="T10" fmla="*/ 302 w 661"/>
                <a:gd name="T11" fmla="*/ 289 h 594"/>
                <a:gd name="T12" fmla="*/ 172 w 661"/>
                <a:gd name="T13" fmla="*/ 206 h 594"/>
                <a:gd name="T14" fmla="*/ 305 w 661"/>
                <a:gd name="T15" fmla="*/ 0 h 594"/>
                <a:gd name="T16" fmla="*/ 0 w 661"/>
                <a:gd name="T17" fmla="*/ 206 h 594"/>
                <a:gd name="T18" fmla="*/ 134 w 661"/>
                <a:gd name="T19" fmla="*/ 237 h 594"/>
                <a:gd name="T20" fmla="*/ 59 w 661"/>
                <a:gd name="T21" fmla="*/ 274 h 594"/>
                <a:gd name="T22" fmla="*/ 246 w 661"/>
                <a:gd name="T23" fmla="*/ 237 h 594"/>
                <a:gd name="T24" fmla="*/ 172 w 661"/>
                <a:gd name="T25" fmla="*/ 206 h 594"/>
                <a:gd name="T26" fmla="*/ 0 w 661"/>
                <a:gd name="T27" fmla="*/ 274 h 594"/>
                <a:gd name="T28" fmla="*/ 28 w 661"/>
                <a:gd name="T29" fmla="*/ 319 h 594"/>
                <a:gd name="T30" fmla="*/ 28 w 661"/>
                <a:gd name="T31" fmla="*/ 390 h 594"/>
                <a:gd name="T32" fmla="*/ 0 w 661"/>
                <a:gd name="T33" fmla="*/ 463 h 594"/>
                <a:gd name="T34" fmla="*/ 28 w 661"/>
                <a:gd name="T35" fmla="*/ 390 h 594"/>
                <a:gd name="T36" fmla="*/ 0 w 661"/>
                <a:gd name="T37" fmla="*/ 534 h 594"/>
                <a:gd name="T38" fmla="*/ 59 w 661"/>
                <a:gd name="T39" fmla="*/ 594 h 594"/>
                <a:gd name="T40" fmla="*/ 28 w 661"/>
                <a:gd name="T41" fmla="*/ 565 h 594"/>
                <a:gd name="T42" fmla="*/ 125 w 661"/>
                <a:gd name="T43" fmla="*/ 594 h 594"/>
                <a:gd name="T44" fmla="*/ 191 w 661"/>
                <a:gd name="T45" fmla="*/ 565 h 594"/>
                <a:gd name="T46" fmla="*/ 125 w 661"/>
                <a:gd name="T47" fmla="*/ 594 h 594"/>
                <a:gd name="T48" fmla="*/ 302 w 661"/>
                <a:gd name="T49" fmla="*/ 594 h 594"/>
                <a:gd name="T50" fmla="*/ 257 w 661"/>
                <a:gd name="T51" fmla="*/ 565 h 594"/>
                <a:gd name="T52" fmla="*/ 633 w 661"/>
                <a:gd name="T53" fmla="*/ 260 h 594"/>
                <a:gd name="T54" fmla="*/ 661 w 661"/>
                <a:gd name="T55" fmla="*/ 215 h 594"/>
                <a:gd name="T56" fmla="*/ 633 w 661"/>
                <a:gd name="T57" fmla="*/ 260 h 594"/>
                <a:gd name="T58" fmla="*/ 661 w 661"/>
                <a:gd name="T59" fmla="*/ 163 h 594"/>
                <a:gd name="T60" fmla="*/ 633 w 661"/>
                <a:gd name="T61" fmla="*/ 111 h 594"/>
                <a:gd name="T62" fmla="*/ 602 w 661"/>
                <a:gd name="T63" fmla="*/ 0 h 594"/>
                <a:gd name="T64" fmla="*/ 633 w 661"/>
                <a:gd name="T65" fmla="*/ 29 h 594"/>
                <a:gd name="T66" fmla="*/ 661 w 661"/>
                <a:gd name="T67" fmla="*/ 62 h 594"/>
                <a:gd name="T68" fmla="*/ 602 w 661"/>
                <a:gd name="T69" fmla="*/ 0 h 594"/>
                <a:gd name="T70" fmla="*/ 454 w 661"/>
                <a:gd name="T71" fmla="*/ 0 h 594"/>
                <a:gd name="T72" fmla="*/ 527 w 661"/>
                <a:gd name="T73" fmla="*/ 29 h 594"/>
                <a:gd name="T74" fmla="*/ 380 w 661"/>
                <a:gd name="T75" fmla="*/ 0 h 594"/>
                <a:gd name="T76" fmla="*/ 333 w 661"/>
                <a:gd name="T77" fmla="*/ 29 h 594"/>
                <a:gd name="T78" fmla="*/ 380 w 661"/>
                <a:gd name="T79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61" h="594">
                  <a:moveTo>
                    <a:pt x="302" y="527"/>
                  </a:moveTo>
                  <a:lnTo>
                    <a:pt x="463" y="527"/>
                  </a:lnTo>
                  <a:lnTo>
                    <a:pt x="463" y="558"/>
                  </a:lnTo>
                  <a:lnTo>
                    <a:pt x="361" y="558"/>
                  </a:lnTo>
                  <a:lnTo>
                    <a:pt x="361" y="594"/>
                  </a:lnTo>
                  <a:lnTo>
                    <a:pt x="600" y="594"/>
                  </a:lnTo>
                  <a:lnTo>
                    <a:pt x="600" y="558"/>
                  </a:lnTo>
                  <a:lnTo>
                    <a:pt x="501" y="558"/>
                  </a:lnTo>
                  <a:lnTo>
                    <a:pt x="501" y="527"/>
                  </a:lnTo>
                  <a:lnTo>
                    <a:pt x="661" y="527"/>
                  </a:lnTo>
                  <a:lnTo>
                    <a:pt x="661" y="289"/>
                  </a:lnTo>
                  <a:lnTo>
                    <a:pt x="302" y="289"/>
                  </a:lnTo>
                  <a:lnTo>
                    <a:pt x="302" y="527"/>
                  </a:lnTo>
                  <a:close/>
                  <a:moveTo>
                    <a:pt x="172" y="206"/>
                  </a:moveTo>
                  <a:lnTo>
                    <a:pt x="305" y="206"/>
                  </a:lnTo>
                  <a:lnTo>
                    <a:pt x="305" y="0"/>
                  </a:lnTo>
                  <a:lnTo>
                    <a:pt x="0" y="0"/>
                  </a:lnTo>
                  <a:lnTo>
                    <a:pt x="0" y="206"/>
                  </a:lnTo>
                  <a:lnTo>
                    <a:pt x="134" y="206"/>
                  </a:lnTo>
                  <a:lnTo>
                    <a:pt x="134" y="237"/>
                  </a:lnTo>
                  <a:lnTo>
                    <a:pt x="59" y="237"/>
                  </a:lnTo>
                  <a:lnTo>
                    <a:pt x="59" y="274"/>
                  </a:lnTo>
                  <a:lnTo>
                    <a:pt x="246" y="274"/>
                  </a:lnTo>
                  <a:lnTo>
                    <a:pt x="246" y="237"/>
                  </a:lnTo>
                  <a:lnTo>
                    <a:pt x="172" y="237"/>
                  </a:lnTo>
                  <a:lnTo>
                    <a:pt x="172" y="206"/>
                  </a:lnTo>
                  <a:close/>
                  <a:moveTo>
                    <a:pt x="28" y="274"/>
                  </a:moveTo>
                  <a:lnTo>
                    <a:pt x="0" y="274"/>
                  </a:lnTo>
                  <a:lnTo>
                    <a:pt x="0" y="319"/>
                  </a:lnTo>
                  <a:lnTo>
                    <a:pt x="28" y="319"/>
                  </a:lnTo>
                  <a:lnTo>
                    <a:pt x="28" y="274"/>
                  </a:lnTo>
                  <a:close/>
                  <a:moveTo>
                    <a:pt x="28" y="390"/>
                  </a:moveTo>
                  <a:lnTo>
                    <a:pt x="0" y="390"/>
                  </a:lnTo>
                  <a:lnTo>
                    <a:pt x="0" y="463"/>
                  </a:lnTo>
                  <a:lnTo>
                    <a:pt x="28" y="463"/>
                  </a:lnTo>
                  <a:lnTo>
                    <a:pt x="28" y="390"/>
                  </a:lnTo>
                  <a:close/>
                  <a:moveTo>
                    <a:pt x="28" y="534"/>
                  </a:moveTo>
                  <a:lnTo>
                    <a:pt x="0" y="534"/>
                  </a:lnTo>
                  <a:lnTo>
                    <a:pt x="0" y="594"/>
                  </a:lnTo>
                  <a:lnTo>
                    <a:pt x="59" y="594"/>
                  </a:lnTo>
                  <a:lnTo>
                    <a:pt x="59" y="565"/>
                  </a:lnTo>
                  <a:lnTo>
                    <a:pt x="28" y="565"/>
                  </a:lnTo>
                  <a:lnTo>
                    <a:pt x="28" y="534"/>
                  </a:lnTo>
                  <a:close/>
                  <a:moveTo>
                    <a:pt x="125" y="594"/>
                  </a:moveTo>
                  <a:lnTo>
                    <a:pt x="191" y="594"/>
                  </a:lnTo>
                  <a:lnTo>
                    <a:pt x="191" y="565"/>
                  </a:lnTo>
                  <a:lnTo>
                    <a:pt x="125" y="565"/>
                  </a:lnTo>
                  <a:lnTo>
                    <a:pt x="125" y="594"/>
                  </a:lnTo>
                  <a:close/>
                  <a:moveTo>
                    <a:pt x="257" y="594"/>
                  </a:moveTo>
                  <a:lnTo>
                    <a:pt x="302" y="594"/>
                  </a:lnTo>
                  <a:lnTo>
                    <a:pt x="302" y="565"/>
                  </a:lnTo>
                  <a:lnTo>
                    <a:pt x="257" y="565"/>
                  </a:lnTo>
                  <a:lnTo>
                    <a:pt x="257" y="594"/>
                  </a:lnTo>
                  <a:close/>
                  <a:moveTo>
                    <a:pt x="633" y="260"/>
                  </a:moveTo>
                  <a:lnTo>
                    <a:pt x="661" y="260"/>
                  </a:lnTo>
                  <a:lnTo>
                    <a:pt x="661" y="215"/>
                  </a:lnTo>
                  <a:lnTo>
                    <a:pt x="633" y="215"/>
                  </a:lnTo>
                  <a:lnTo>
                    <a:pt x="633" y="260"/>
                  </a:lnTo>
                  <a:close/>
                  <a:moveTo>
                    <a:pt x="633" y="163"/>
                  </a:moveTo>
                  <a:lnTo>
                    <a:pt x="661" y="163"/>
                  </a:lnTo>
                  <a:lnTo>
                    <a:pt x="661" y="111"/>
                  </a:lnTo>
                  <a:lnTo>
                    <a:pt x="633" y="111"/>
                  </a:lnTo>
                  <a:lnTo>
                    <a:pt x="633" y="163"/>
                  </a:lnTo>
                  <a:close/>
                  <a:moveTo>
                    <a:pt x="602" y="0"/>
                  </a:moveTo>
                  <a:lnTo>
                    <a:pt x="602" y="29"/>
                  </a:lnTo>
                  <a:lnTo>
                    <a:pt x="633" y="29"/>
                  </a:lnTo>
                  <a:lnTo>
                    <a:pt x="633" y="62"/>
                  </a:lnTo>
                  <a:lnTo>
                    <a:pt x="661" y="62"/>
                  </a:lnTo>
                  <a:lnTo>
                    <a:pt x="661" y="0"/>
                  </a:lnTo>
                  <a:lnTo>
                    <a:pt x="602" y="0"/>
                  </a:lnTo>
                  <a:close/>
                  <a:moveTo>
                    <a:pt x="527" y="0"/>
                  </a:moveTo>
                  <a:lnTo>
                    <a:pt x="454" y="0"/>
                  </a:lnTo>
                  <a:lnTo>
                    <a:pt x="454" y="29"/>
                  </a:lnTo>
                  <a:lnTo>
                    <a:pt x="527" y="29"/>
                  </a:lnTo>
                  <a:lnTo>
                    <a:pt x="527" y="0"/>
                  </a:lnTo>
                  <a:close/>
                  <a:moveTo>
                    <a:pt x="380" y="0"/>
                  </a:moveTo>
                  <a:lnTo>
                    <a:pt x="333" y="0"/>
                  </a:lnTo>
                  <a:lnTo>
                    <a:pt x="333" y="29"/>
                  </a:lnTo>
                  <a:lnTo>
                    <a:pt x="380" y="29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defRPr/>
              </a:pPr>
              <a:endParaRPr lang="zh-CN" altLang="en-US" sz="1000" b="1" kern="0">
                <a:solidFill>
                  <a:srgbClr val="000000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Arial" panose="020B0604020202020204" pitchFamily="34" charset="0"/>
              </a:endParaRPr>
            </a:p>
          </p:txBody>
        </p:sp>
        <p:cxnSp>
          <p:nvCxnSpPr>
            <p:cNvPr id="16" name="直线箭头连接符 15">
              <a:extLst>
                <a:ext uri="{FF2B5EF4-FFF2-40B4-BE49-F238E27FC236}">
                  <a16:creationId xmlns:a16="http://schemas.microsoft.com/office/drawing/2014/main" id="{3E85D86C-8543-E842-ACE3-129A018E8E96}"/>
                </a:ext>
              </a:extLst>
            </p:cNvPr>
            <p:cNvCxnSpPr>
              <a:cxnSpLocks/>
            </p:cNvCxnSpPr>
            <p:nvPr/>
          </p:nvCxnSpPr>
          <p:spPr>
            <a:xfrm>
              <a:off x="5987224" y="1228417"/>
              <a:ext cx="5365360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04B9CE13-16D0-CC40-9462-E367B424D913}"/>
                </a:ext>
              </a:extLst>
            </p:cNvPr>
            <p:cNvSpPr txBox="1"/>
            <p:nvPr/>
          </p:nvSpPr>
          <p:spPr>
            <a:xfrm>
              <a:off x="7012538" y="869627"/>
              <a:ext cx="26165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2.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记录设备当前版本信息</a:t>
              </a:r>
            </a:p>
          </p:txBody>
        </p:sp>
        <p:cxnSp>
          <p:nvCxnSpPr>
            <p:cNvPr id="18" name="直线箭头连接符 17">
              <a:extLst>
                <a:ext uri="{FF2B5EF4-FFF2-40B4-BE49-F238E27FC236}">
                  <a16:creationId xmlns:a16="http://schemas.microsoft.com/office/drawing/2014/main" id="{C2A54BF3-CE5A-5542-A062-644D911BB3B7}"/>
                </a:ext>
              </a:extLst>
            </p:cNvPr>
            <p:cNvCxnSpPr>
              <a:cxnSpLocks/>
            </p:cNvCxnSpPr>
            <p:nvPr/>
          </p:nvCxnSpPr>
          <p:spPr>
            <a:xfrm>
              <a:off x="11352584" y="650762"/>
              <a:ext cx="0" cy="5760000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线箭头连接符 18">
              <a:extLst>
                <a:ext uri="{FF2B5EF4-FFF2-40B4-BE49-F238E27FC236}">
                  <a16:creationId xmlns:a16="http://schemas.microsoft.com/office/drawing/2014/main" id="{4E593744-186C-C247-AA84-B582DE3383F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90829" y="1702614"/>
              <a:ext cx="5361755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12D361CA-7B2D-F141-A60D-4DB163ED3A45}"/>
                </a:ext>
              </a:extLst>
            </p:cNvPr>
            <p:cNvSpPr txBox="1"/>
            <p:nvPr/>
          </p:nvSpPr>
          <p:spPr>
            <a:xfrm>
              <a:off x="7012538" y="1351133"/>
              <a:ext cx="412402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2a.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控制台添加固件，创建批量升级任务 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–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设备主动升级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1B9C331C-9AE4-9742-A400-96CD19496CFF}"/>
                </a:ext>
              </a:extLst>
            </p:cNvPr>
            <p:cNvSpPr txBox="1"/>
            <p:nvPr/>
          </p:nvSpPr>
          <p:spPr>
            <a:xfrm>
              <a:off x="6456040" y="1993205"/>
              <a:ext cx="26165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3.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维护待升级设备列表</a:t>
              </a: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9EFCC28B-8396-604D-AB5E-3BFD68125A63}"/>
                </a:ext>
              </a:extLst>
            </p:cNvPr>
            <p:cNvSpPr txBox="1"/>
            <p:nvPr/>
          </p:nvSpPr>
          <p:spPr>
            <a:xfrm>
              <a:off x="1773489" y="1097372"/>
              <a:ext cx="380873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/sys/${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productkey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}/${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devicekey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}/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ota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/device/inform</a:t>
              </a:r>
              <a:endParaRPr kumimoji="1" lang="zh-CN" altLang="en-US" sz="1200" dirty="0">
                <a:solidFill>
                  <a:srgbClr val="5E6280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cxnSp>
          <p:nvCxnSpPr>
            <p:cNvPr id="25" name="直线箭头连接符 24">
              <a:extLst>
                <a:ext uri="{FF2B5EF4-FFF2-40B4-BE49-F238E27FC236}">
                  <a16:creationId xmlns:a16="http://schemas.microsoft.com/office/drawing/2014/main" id="{20FABA1F-0CF6-524F-BC7E-8FAFF5A17FA2}"/>
                </a:ext>
              </a:extLst>
            </p:cNvPr>
            <p:cNvCxnSpPr>
              <a:cxnSpLocks/>
            </p:cNvCxnSpPr>
            <p:nvPr/>
          </p:nvCxnSpPr>
          <p:spPr>
            <a:xfrm>
              <a:off x="596306" y="2451683"/>
              <a:ext cx="5383344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3C25701B-97E3-ED45-A19C-F934EE53D7F6}"/>
                </a:ext>
              </a:extLst>
            </p:cNvPr>
            <p:cNvSpPr txBox="1"/>
            <p:nvPr/>
          </p:nvSpPr>
          <p:spPr>
            <a:xfrm>
              <a:off x="1941877" y="2092893"/>
              <a:ext cx="26165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4.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设备发布检查升级请求</a:t>
              </a: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44C72AD4-C99E-1F41-A326-B20F75563E84}"/>
                </a:ext>
              </a:extLst>
            </p:cNvPr>
            <p:cNvSpPr txBox="1"/>
            <p:nvPr/>
          </p:nvSpPr>
          <p:spPr>
            <a:xfrm>
              <a:off x="1703512" y="2461702"/>
              <a:ext cx="386663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/sys/${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productkey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}/${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devicekey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}/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ota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/device/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getversion</a:t>
              </a:r>
              <a:endParaRPr kumimoji="1" lang="zh-CN" altLang="en-US" sz="1200" dirty="0">
                <a:solidFill>
                  <a:srgbClr val="5E6280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65" name="组合 64"/>
            <p:cNvGrpSpPr/>
            <p:nvPr/>
          </p:nvGrpSpPr>
          <p:grpSpPr>
            <a:xfrm>
              <a:off x="5997869" y="2616291"/>
              <a:ext cx="399090" cy="358204"/>
              <a:chOff x="5987918" y="4532107"/>
              <a:chExt cx="399090" cy="540000"/>
            </a:xfrm>
          </p:grpSpPr>
          <p:cxnSp>
            <p:nvCxnSpPr>
              <p:cNvPr id="28" name="肘形连接符 27">
                <a:extLst>
                  <a:ext uri="{FF2B5EF4-FFF2-40B4-BE49-F238E27FC236}">
                    <a16:creationId xmlns:a16="http://schemas.microsoft.com/office/drawing/2014/main" id="{45689C6E-F1B9-3944-8749-A98EDB4DC94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991523" y="4532107"/>
                <a:ext cx="216000" cy="540000"/>
              </a:xfrm>
              <a:prstGeom prst="bentConnector3">
                <a:avLst>
                  <a:gd name="adj1" fmla="val -104935"/>
                </a:avLst>
              </a:prstGeom>
              <a:ln w="25400">
                <a:solidFill>
                  <a:srgbClr val="73779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线连接符 28">
                <a:extLst>
                  <a:ext uri="{FF2B5EF4-FFF2-40B4-BE49-F238E27FC236}">
                    <a16:creationId xmlns:a16="http://schemas.microsoft.com/office/drawing/2014/main" id="{E160456A-4FF6-5C40-899B-86A6E1CDDD0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7918" y="4532107"/>
                <a:ext cx="399090" cy="0"/>
              </a:xfrm>
              <a:prstGeom prst="line">
                <a:avLst/>
              </a:prstGeom>
              <a:ln w="25400">
                <a:solidFill>
                  <a:srgbClr val="73779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7F29DE59-B184-0542-9834-4C1777D4CFD7}"/>
                </a:ext>
              </a:extLst>
            </p:cNvPr>
            <p:cNvSpPr txBox="1"/>
            <p:nvPr/>
          </p:nvSpPr>
          <p:spPr>
            <a:xfrm>
              <a:off x="6456040" y="2747791"/>
              <a:ext cx="26165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5.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设备是否在待升级范围内</a:t>
              </a:r>
            </a:p>
          </p:txBody>
        </p:sp>
        <p:cxnSp>
          <p:nvCxnSpPr>
            <p:cNvPr id="31" name="直线箭头连接符 30">
              <a:extLst>
                <a:ext uri="{FF2B5EF4-FFF2-40B4-BE49-F238E27FC236}">
                  <a16:creationId xmlns:a16="http://schemas.microsoft.com/office/drawing/2014/main" id="{424E08E8-80B3-414B-B4B5-9EC641B62C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2457" y="3215535"/>
              <a:ext cx="5347446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3CF2BC06-687E-2A48-8424-8DD0DE859675}"/>
                </a:ext>
              </a:extLst>
            </p:cNvPr>
            <p:cNvSpPr txBox="1"/>
            <p:nvPr/>
          </p:nvSpPr>
          <p:spPr>
            <a:xfrm>
              <a:off x="1940717" y="2904069"/>
              <a:ext cx="284610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5a.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返回可升级的固件版本信息和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URL</a:t>
              </a:r>
              <a:endParaRPr kumimoji="1" lang="zh-CN" altLang="en-US" sz="1200" dirty="0">
                <a:solidFill>
                  <a:srgbClr val="5E6280"/>
                </a:solidFill>
                <a:latin typeface="Segoe UI" panose="020B0502040204020203" pitchFamily="34" charset="0"/>
                <a:ea typeface="Hiragino Sans GB W3" panose="020B0300000000000000" pitchFamily="34" charset="-128"/>
                <a:cs typeface="Segoe UI" panose="020B0502040204020203" pitchFamily="34" charset="0"/>
              </a:endParaRP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603AA017-C462-FD4D-A252-9E6DB30FAB0C}"/>
                </a:ext>
              </a:extLst>
            </p:cNvPr>
            <p:cNvSpPr txBox="1"/>
            <p:nvPr/>
          </p:nvSpPr>
          <p:spPr>
            <a:xfrm>
              <a:off x="1674448" y="3215535"/>
              <a:ext cx="431929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rgbClr val="7E8199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/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sys/${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productkey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}/${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devicekey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}/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ota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/device/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getversion_reply</a:t>
              </a:r>
              <a:endParaRPr kumimoji="1" lang="zh-CN" altLang="en-US" sz="1200" dirty="0">
                <a:solidFill>
                  <a:srgbClr val="5E6280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40A92C57-FF6C-E243-B022-D2305A06459D}"/>
                </a:ext>
              </a:extLst>
            </p:cNvPr>
            <p:cNvSpPr txBox="1"/>
            <p:nvPr/>
          </p:nvSpPr>
          <p:spPr>
            <a:xfrm>
              <a:off x="1092784" y="3616502"/>
              <a:ext cx="26165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6.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设备下载固件文件</a:t>
              </a:r>
            </a:p>
          </p:txBody>
        </p:sp>
        <p:cxnSp>
          <p:nvCxnSpPr>
            <p:cNvPr id="37" name="直线箭头连接符 36">
              <a:extLst>
                <a:ext uri="{FF2B5EF4-FFF2-40B4-BE49-F238E27FC236}">
                  <a16:creationId xmlns:a16="http://schemas.microsoft.com/office/drawing/2014/main" id="{B3AE6E18-0491-4745-9573-2A5170008CEB}"/>
                </a:ext>
              </a:extLst>
            </p:cNvPr>
            <p:cNvCxnSpPr>
              <a:cxnSpLocks/>
            </p:cNvCxnSpPr>
            <p:nvPr/>
          </p:nvCxnSpPr>
          <p:spPr>
            <a:xfrm>
              <a:off x="605474" y="4332188"/>
              <a:ext cx="5401651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D9ECCC04-0EC7-3B4A-B283-4955BC77ECFF}"/>
                </a:ext>
              </a:extLst>
            </p:cNvPr>
            <p:cNvSpPr txBox="1"/>
            <p:nvPr/>
          </p:nvSpPr>
          <p:spPr>
            <a:xfrm>
              <a:off x="1953750" y="4001598"/>
              <a:ext cx="26165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7.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上报升级进度信息</a:t>
              </a: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619D3AE5-7D5A-D640-8D8B-C65832094986}"/>
                </a:ext>
              </a:extLst>
            </p:cNvPr>
            <p:cNvSpPr txBox="1"/>
            <p:nvPr/>
          </p:nvSpPr>
          <p:spPr>
            <a:xfrm>
              <a:off x="1953750" y="4415950"/>
              <a:ext cx="37776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/sys/${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productkey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}/${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devicekey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}/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ota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/device/progress</a:t>
              </a:r>
              <a:endParaRPr kumimoji="1" lang="zh-CN" altLang="en-US" sz="1200" dirty="0">
                <a:solidFill>
                  <a:srgbClr val="5E6280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cxnSp>
          <p:nvCxnSpPr>
            <p:cNvPr id="40" name="直线箭头连接符 39">
              <a:extLst>
                <a:ext uri="{FF2B5EF4-FFF2-40B4-BE49-F238E27FC236}">
                  <a16:creationId xmlns:a16="http://schemas.microsoft.com/office/drawing/2014/main" id="{C8308A6C-F9D2-1F4D-81B0-076A112EC58E}"/>
                </a:ext>
              </a:extLst>
            </p:cNvPr>
            <p:cNvCxnSpPr>
              <a:cxnSpLocks/>
            </p:cNvCxnSpPr>
            <p:nvPr/>
          </p:nvCxnSpPr>
          <p:spPr>
            <a:xfrm>
              <a:off x="5977142" y="4587758"/>
              <a:ext cx="5375442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B3A889D1-BE20-104D-BCE9-EF1A76E8042A}"/>
                </a:ext>
              </a:extLst>
            </p:cNvPr>
            <p:cNvSpPr txBox="1"/>
            <p:nvPr/>
          </p:nvSpPr>
          <p:spPr>
            <a:xfrm>
              <a:off x="7012538" y="4257168"/>
              <a:ext cx="26165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8.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显示固件升级进度</a:t>
              </a:r>
            </a:p>
          </p:txBody>
        </p:sp>
        <p:cxnSp>
          <p:nvCxnSpPr>
            <p:cNvPr id="42" name="直线箭头连接符 41">
              <a:extLst>
                <a:ext uri="{FF2B5EF4-FFF2-40B4-BE49-F238E27FC236}">
                  <a16:creationId xmlns:a16="http://schemas.microsoft.com/office/drawing/2014/main" id="{423842A8-2038-0A43-8EC6-87027569BAD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5474" y="5102885"/>
              <a:ext cx="5344429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09F7E007-DD0E-0E40-9C4E-F09DF87340BC}"/>
                </a:ext>
              </a:extLst>
            </p:cNvPr>
            <p:cNvSpPr txBox="1"/>
            <p:nvPr/>
          </p:nvSpPr>
          <p:spPr>
            <a:xfrm>
              <a:off x="1953750" y="4791419"/>
              <a:ext cx="273442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8a.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HTTPS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协议根据固件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URL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下载固件</a:t>
              </a:r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C70D6111-2AEF-F845-BE0F-A69B4D3573F8}"/>
                </a:ext>
              </a:extLst>
            </p:cNvPr>
            <p:cNvSpPr txBox="1"/>
            <p:nvPr/>
          </p:nvSpPr>
          <p:spPr>
            <a:xfrm>
              <a:off x="1087725" y="5389148"/>
              <a:ext cx="26165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9.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设备重启，指向新的固件分区</a:t>
              </a:r>
            </a:p>
          </p:txBody>
        </p:sp>
        <p:cxnSp>
          <p:nvCxnSpPr>
            <p:cNvPr id="46" name="直线箭头连接符 45">
              <a:extLst>
                <a:ext uri="{FF2B5EF4-FFF2-40B4-BE49-F238E27FC236}">
                  <a16:creationId xmlns:a16="http://schemas.microsoft.com/office/drawing/2014/main" id="{154498D6-535D-8748-B035-D35EAF013CC9}"/>
                </a:ext>
              </a:extLst>
            </p:cNvPr>
            <p:cNvCxnSpPr>
              <a:cxnSpLocks/>
            </p:cNvCxnSpPr>
            <p:nvPr/>
          </p:nvCxnSpPr>
          <p:spPr>
            <a:xfrm>
              <a:off x="590156" y="6138118"/>
              <a:ext cx="5359747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26E8256C-7491-B746-A542-CDDEDF3DF707}"/>
                </a:ext>
              </a:extLst>
            </p:cNvPr>
            <p:cNvSpPr txBox="1"/>
            <p:nvPr/>
          </p:nvSpPr>
          <p:spPr>
            <a:xfrm>
              <a:off x="1945075" y="5824576"/>
              <a:ext cx="284610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10.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设备完成升级，上报最新固件版本</a:t>
              </a:r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F44667F6-967C-0C4C-864D-ABDAADDF1686}"/>
                </a:ext>
              </a:extLst>
            </p:cNvPr>
            <p:cNvSpPr txBox="1"/>
            <p:nvPr/>
          </p:nvSpPr>
          <p:spPr>
            <a:xfrm>
              <a:off x="1945075" y="6193385"/>
              <a:ext cx="378634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/sys/${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productkey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}/${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devicekey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}/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ota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/device/inform</a:t>
              </a:r>
              <a:endParaRPr kumimoji="1" lang="zh-CN" altLang="en-US" sz="1200" dirty="0">
                <a:solidFill>
                  <a:srgbClr val="5E6280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cxnSp>
          <p:nvCxnSpPr>
            <p:cNvPr id="49" name="直线箭头连接符 48">
              <a:extLst>
                <a:ext uri="{FF2B5EF4-FFF2-40B4-BE49-F238E27FC236}">
                  <a16:creationId xmlns:a16="http://schemas.microsoft.com/office/drawing/2014/main" id="{164044BA-8EB8-3240-B182-98DE3A18572B}"/>
                </a:ext>
              </a:extLst>
            </p:cNvPr>
            <p:cNvCxnSpPr>
              <a:cxnSpLocks/>
            </p:cNvCxnSpPr>
            <p:nvPr/>
          </p:nvCxnSpPr>
          <p:spPr>
            <a:xfrm>
              <a:off x="5993739" y="6276617"/>
              <a:ext cx="5358845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文本框 49">
              <a:extLst>
                <a:ext uri="{FF2B5EF4-FFF2-40B4-BE49-F238E27FC236}">
                  <a16:creationId xmlns:a16="http://schemas.microsoft.com/office/drawing/2014/main" id="{23C99FE7-A651-104C-BC07-97B43FBCEDCC}"/>
                </a:ext>
              </a:extLst>
            </p:cNvPr>
            <p:cNvSpPr txBox="1"/>
            <p:nvPr/>
          </p:nvSpPr>
          <p:spPr>
            <a:xfrm>
              <a:off x="7012538" y="5946027"/>
              <a:ext cx="284610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11.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控制台显示升级成功</a:t>
              </a:r>
            </a:p>
          </p:txBody>
        </p:sp>
        <p:grpSp>
          <p:nvGrpSpPr>
            <p:cNvPr id="66" name="组合 65"/>
            <p:cNvGrpSpPr/>
            <p:nvPr/>
          </p:nvGrpSpPr>
          <p:grpSpPr>
            <a:xfrm>
              <a:off x="5979650" y="1865989"/>
              <a:ext cx="399090" cy="356398"/>
              <a:chOff x="5987918" y="4532107"/>
              <a:chExt cx="399090" cy="540000"/>
            </a:xfrm>
          </p:grpSpPr>
          <p:cxnSp>
            <p:nvCxnSpPr>
              <p:cNvPr id="67" name="肘形连接符 66">
                <a:extLst>
                  <a:ext uri="{FF2B5EF4-FFF2-40B4-BE49-F238E27FC236}">
                    <a16:creationId xmlns:a16="http://schemas.microsoft.com/office/drawing/2014/main" id="{45689C6E-F1B9-3944-8749-A98EDB4DC94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991523" y="4532107"/>
                <a:ext cx="216000" cy="540000"/>
              </a:xfrm>
              <a:prstGeom prst="bentConnector3">
                <a:avLst>
                  <a:gd name="adj1" fmla="val -104935"/>
                </a:avLst>
              </a:prstGeom>
              <a:ln w="25400">
                <a:solidFill>
                  <a:srgbClr val="73779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线连接符 28">
                <a:extLst>
                  <a:ext uri="{FF2B5EF4-FFF2-40B4-BE49-F238E27FC236}">
                    <a16:creationId xmlns:a16="http://schemas.microsoft.com/office/drawing/2014/main" id="{E160456A-4FF6-5C40-899B-86A6E1CDDD0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7918" y="4532107"/>
                <a:ext cx="399090" cy="0"/>
              </a:xfrm>
              <a:prstGeom prst="line">
                <a:avLst/>
              </a:prstGeom>
              <a:ln w="25400">
                <a:solidFill>
                  <a:srgbClr val="73779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1" name="组合 70"/>
            <p:cNvGrpSpPr/>
            <p:nvPr/>
          </p:nvGrpSpPr>
          <p:grpSpPr>
            <a:xfrm>
              <a:off x="605474" y="3575900"/>
              <a:ext cx="399090" cy="358204"/>
              <a:chOff x="5987918" y="4532107"/>
              <a:chExt cx="399090" cy="540000"/>
            </a:xfrm>
          </p:grpSpPr>
          <p:cxnSp>
            <p:nvCxnSpPr>
              <p:cNvPr id="72" name="肘形连接符 71">
                <a:extLst>
                  <a:ext uri="{FF2B5EF4-FFF2-40B4-BE49-F238E27FC236}">
                    <a16:creationId xmlns:a16="http://schemas.microsoft.com/office/drawing/2014/main" id="{45689C6E-F1B9-3944-8749-A98EDB4DC94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991523" y="4532107"/>
                <a:ext cx="216000" cy="540000"/>
              </a:xfrm>
              <a:prstGeom prst="bentConnector3">
                <a:avLst>
                  <a:gd name="adj1" fmla="val -104935"/>
                </a:avLst>
              </a:prstGeom>
              <a:ln w="25400">
                <a:solidFill>
                  <a:srgbClr val="73779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线连接符 28">
                <a:extLst>
                  <a:ext uri="{FF2B5EF4-FFF2-40B4-BE49-F238E27FC236}">
                    <a16:creationId xmlns:a16="http://schemas.microsoft.com/office/drawing/2014/main" id="{E160456A-4FF6-5C40-899B-86A6E1CDDD0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7918" y="4532107"/>
                <a:ext cx="399090" cy="0"/>
              </a:xfrm>
              <a:prstGeom prst="line">
                <a:avLst/>
              </a:prstGeom>
              <a:ln w="25400">
                <a:solidFill>
                  <a:srgbClr val="73779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615490" y="5325955"/>
              <a:ext cx="399090" cy="358204"/>
              <a:chOff x="5987918" y="4532107"/>
              <a:chExt cx="399090" cy="540000"/>
            </a:xfrm>
          </p:grpSpPr>
          <p:cxnSp>
            <p:nvCxnSpPr>
              <p:cNvPr id="78" name="肘形连接符 77">
                <a:extLst>
                  <a:ext uri="{FF2B5EF4-FFF2-40B4-BE49-F238E27FC236}">
                    <a16:creationId xmlns:a16="http://schemas.microsoft.com/office/drawing/2014/main" id="{45689C6E-F1B9-3944-8749-A98EDB4DC94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991523" y="4532107"/>
                <a:ext cx="216000" cy="540000"/>
              </a:xfrm>
              <a:prstGeom prst="bentConnector3">
                <a:avLst>
                  <a:gd name="adj1" fmla="val -104935"/>
                </a:avLst>
              </a:prstGeom>
              <a:ln w="25400">
                <a:solidFill>
                  <a:srgbClr val="73779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直线连接符 28">
                <a:extLst>
                  <a:ext uri="{FF2B5EF4-FFF2-40B4-BE49-F238E27FC236}">
                    <a16:creationId xmlns:a16="http://schemas.microsoft.com/office/drawing/2014/main" id="{E160456A-4FF6-5C40-899B-86A6E1CDDD0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7918" y="4532107"/>
                <a:ext cx="399090" cy="0"/>
              </a:xfrm>
              <a:prstGeom prst="line">
                <a:avLst/>
              </a:prstGeom>
              <a:ln w="25400">
                <a:solidFill>
                  <a:srgbClr val="73779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9572198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组合 80">
            <a:extLst>
              <a:ext uri="{FF2B5EF4-FFF2-40B4-BE49-F238E27FC236}">
                <a16:creationId xmlns:a16="http://schemas.microsoft.com/office/drawing/2014/main" id="{C2A6E526-3232-014C-A833-153BFA600CBC}"/>
              </a:ext>
            </a:extLst>
          </p:cNvPr>
          <p:cNvGrpSpPr/>
          <p:nvPr/>
        </p:nvGrpSpPr>
        <p:grpSpPr>
          <a:xfrm>
            <a:off x="122039" y="141301"/>
            <a:ext cx="11877301" cy="6716699"/>
            <a:chOff x="122039" y="141301"/>
            <a:chExt cx="11877301" cy="6716699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414ACE21-F4E6-A64C-8A89-1B09F592D44E}"/>
                </a:ext>
              </a:extLst>
            </p:cNvPr>
            <p:cNvSpPr/>
            <p:nvPr/>
          </p:nvSpPr>
          <p:spPr>
            <a:xfrm>
              <a:off x="9192344" y="152183"/>
              <a:ext cx="2806996" cy="495007"/>
            </a:xfrm>
            <a:prstGeom prst="rect">
              <a:avLst/>
            </a:prstGeom>
            <a:solidFill>
              <a:srgbClr val="383C57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988D1086-BBEE-7546-B067-94903A2EBCE6}"/>
                </a:ext>
              </a:extLst>
            </p:cNvPr>
            <p:cNvSpPr/>
            <p:nvPr/>
          </p:nvSpPr>
          <p:spPr>
            <a:xfrm>
              <a:off x="4587330" y="141301"/>
              <a:ext cx="2806996" cy="495007"/>
            </a:xfrm>
            <a:prstGeom prst="rect">
              <a:avLst/>
            </a:prstGeom>
            <a:solidFill>
              <a:srgbClr val="383C57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5AD87B88-8221-1E4A-8FB9-51A7D4477B77}"/>
                </a:ext>
              </a:extLst>
            </p:cNvPr>
            <p:cNvSpPr/>
            <p:nvPr/>
          </p:nvSpPr>
          <p:spPr>
            <a:xfrm>
              <a:off x="122039" y="141301"/>
              <a:ext cx="2806996" cy="495007"/>
            </a:xfrm>
            <a:prstGeom prst="rect">
              <a:avLst/>
            </a:prstGeom>
            <a:solidFill>
              <a:srgbClr val="383C57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521E4D91-D5A0-E940-8F9B-D65D6F06AA97}"/>
                </a:ext>
              </a:extLst>
            </p:cNvPr>
            <p:cNvSpPr txBox="1"/>
            <p:nvPr/>
          </p:nvSpPr>
          <p:spPr>
            <a:xfrm>
              <a:off x="662583" y="212673"/>
              <a:ext cx="222723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400" dirty="0">
                  <a:solidFill>
                    <a:schemeClr val="bg1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设备</a:t>
              </a: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FA9B91B5-7116-1547-AA54-1C046956EDD9}"/>
                </a:ext>
              </a:extLst>
            </p:cNvPr>
            <p:cNvSpPr txBox="1"/>
            <p:nvPr/>
          </p:nvSpPr>
          <p:spPr>
            <a:xfrm>
              <a:off x="10442609" y="253469"/>
              <a:ext cx="93350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400" dirty="0">
                  <a:solidFill>
                    <a:schemeClr val="bg1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应用</a:t>
              </a:r>
            </a:p>
          </p:txBody>
        </p:sp>
        <p:cxnSp>
          <p:nvCxnSpPr>
            <p:cNvPr id="12" name="直线箭头连接符 11">
              <a:extLst>
                <a:ext uri="{FF2B5EF4-FFF2-40B4-BE49-F238E27FC236}">
                  <a16:creationId xmlns:a16="http://schemas.microsoft.com/office/drawing/2014/main" id="{D97F2BB8-7E77-A343-A41A-413CA7035714}"/>
                </a:ext>
              </a:extLst>
            </p:cNvPr>
            <p:cNvCxnSpPr>
              <a:cxnSpLocks/>
            </p:cNvCxnSpPr>
            <p:nvPr/>
          </p:nvCxnSpPr>
          <p:spPr>
            <a:xfrm>
              <a:off x="596306" y="668629"/>
              <a:ext cx="0" cy="6189371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线箭头连接符 12">
              <a:extLst>
                <a:ext uri="{FF2B5EF4-FFF2-40B4-BE49-F238E27FC236}">
                  <a16:creationId xmlns:a16="http://schemas.microsoft.com/office/drawing/2014/main" id="{5F448A1E-FC31-E843-A37E-5DAD7E3E3EE7}"/>
                </a:ext>
              </a:extLst>
            </p:cNvPr>
            <p:cNvCxnSpPr>
              <a:cxnSpLocks/>
            </p:cNvCxnSpPr>
            <p:nvPr/>
          </p:nvCxnSpPr>
          <p:spPr>
            <a:xfrm>
              <a:off x="5978513" y="647190"/>
              <a:ext cx="0" cy="6210810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5" name="图形 14">
              <a:extLst>
                <a:ext uri="{FF2B5EF4-FFF2-40B4-BE49-F238E27FC236}">
                  <a16:creationId xmlns:a16="http://schemas.microsoft.com/office/drawing/2014/main" id="{CEFA9226-0B9B-724F-B399-4B813E2384F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13039" y="201061"/>
              <a:ext cx="383267" cy="319389"/>
            </a:xfrm>
            <a:prstGeom prst="rect">
              <a:avLst/>
            </a:prstGeom>
          </p:spPr>
        </p:pic>
        <p:cxnSp>
          <p:nvCxnSpPr>
            <p:cNvPr id="20" name="直线箭头连接符 19">
              <a:extLst>
                <a:ext uri="{FF2B5EF4-FFF2-40B4-BE49-F238E27FC236}">
                  <a16:creationId xmlns:a16="http://schemas.microsoft.com/office/drawing/2014/main" id="{4613B07D-46F4-924B-86B3-B575D828DA05}"/>
                </a:ext>
              </a:extLst>
            </p:cNvPr>
            <p:cNvCxnSpPr>
              <a:cxnSpLocks/>
            </p:cNvCxnSpPr>
            <p:nvPr/>
          </p:nvCxnSpPr>
          <p:spPr>
            <a:xfrm>
              <a:off x="11352584" y="650762"/>
              <a:ext cx="0" cy="6207238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6D4CF2C5-8818-F641-B365-E30BDC549DE7}"/>
                </a:ext>
              </a:extLst>
            </p:cNvPr>
            <p:cNvSpPr txBox="1"/>
            <p:nvPr/>
          </p:nvSpPr>
          <p:spPr>
            <a:xfrm>
              <a:off x="6421813" y="888790"/>
              <a:ext cx="412402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1.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创建产品，关联模型，获取产品的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productKey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、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productSecret</a:t>
              </a:r>
              <a:endParaRPr kumimoji="1" lang="zh-CN" altLang="en-US" sz="1200" dirty="0">
                <a:solidFill>
                  <a:srgbClr val="5E6280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  <a:cs typeface="Segoe UI" panose="020B0502040204020203" pitchFamily="34" charset="0"/>
              </a:endParaRP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61E70DAC-5F41-5F41-917E-707A073A5CEB}"/>
                </a:ext>
              </a:extLst>
            </p:cNvPr>
            <p:cNvSpPr txBox="1"/>
            <p:nvPr/>
          </p:nvSpPr>
          <p:spPr>
            <a:xfrm>
              <a:off x="6411573" y="1772816"/>
              <a:ext cx="26165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2. 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注册设备，获得设备的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deviceSecret</a:t>
              </a:r>
              <a:endParaRPr kumimoji="1" lang="zh-CN" altLang="en-US" sz="1200" dirty="0">
                <a:solidFill>
                  <a:srgbClr val="5E6280"/>
                </a:solidFill>
                <a:latin typeface="Segoe UI" panose="020B0502040204020203" pitchFamily="34" charset="0"/>
                <a:ea typeface="Hiragino Sans GB W3" panose="020B0300000000000000" pitchFamily="34" charset="-128"/>
                <a:cs typeface="Segoe UI" panose="020B0502040204020203" pitchFamily="34" charset="0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F34108B4-F7BB-0B49-9F34-8333BEEE689D}"/>
                </a:ext>
              </a:extLst>
            </p:cNvPr>
            <p:cNvSpPr txBox="1"/>
            <p:nvPr/>
          </p:nvSpPr>
          <p:spPr>
            <a:xfrm>
              <a:off x="1009456" y="2229432"/>
              <a:ext cx="386663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3. 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设备端开发，配置认证密钥：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productKey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、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deviceKey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、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deviceSecret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。使用一型一密方式接入的设备，此时只需配置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productKey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和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deviceKey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。</a:t>
              </a:r>
            </a:p>
          </p:txBody>
        </p:sp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043AC088-CEF4-3E47-892A-E2B0C289373F}"/>
                </a:ext>
              </a:extLst>
            </p:cNvPr>
            <p:cNvGrpSpPr/>
            <p:nvPr/>
          </p:nvGrpSpPr>
          <p:grpSpPr>
            <a:xfrm>
              <a:off x="5967945" y="5879061"/>
              <a:ext cx="399090" cy="358204"/>
              <a:chOff x="5987918" y="5475816"/>
              <a:chExt cx="399090" cy="540000"/>
            </a:xfrm>
          </p:grpSpPr>
          <p:cxnSp>
            <p:nvCxnSpPr>
              <p:cNvPr id="56" name="肘形连接符 55">
                <a:extLst>
                  <a:ext uri="{FF2B5EF4-FFF2-40B4-BE49-F238E27FC236}">
                    <a16:creationId xmlns:a16="http://schemas.microsoft.com/office/drawing/2014/main" id="{94A079B0-B56E-E449-9E51-6FC50C6A880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991523" y="5475816"/>
                <a:ext cx="216000" cy="540000"/>
              </a:xfrm>
              <a:prstGeom prst="bentConnector3">
                <a:avLst>
                  <a:gd name="adj1" fmla="val -104935"/>
                </a:avLst>
              </a:prstGeom>
              <a:ln w="25400">
                <a:solidFill>
                  <a:srgbClr val="73779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直线连接符 56">
                <a:extLst>
                  <a:ext uri="{FF2B5EF4-FFF2-40B4-BE49-F238E27FC236}">
                    <a16:creationId xmlns:a16="http://schemas.microsoft.com/office/drawing/2014/main" id="{8EA6A880-5C90-CD45-9B68-836600E1B83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7918" y="5475816"/>
                <a:ext cx="399090" cy="0"/>
              </a:xfrm>
              <a:prstGeom prst="line">
                <a:avLst/>
              </a:prstGeom>
              <a:ln w="25400">
                <a:solidFill>
                  <a:srgbClr val="73779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0" name="直线箭头连接符 29">
              <a:extLst>
                <a:ext uri="{FF2B5EF4-FFF2-40B4-BE49-F238E27FC236}">
                  <a16:creationId xmlns:a16="http://schemas.microsoft.com/office/drawing/2014/main" id="{CCB808CA-8163-2447-BE97-CFB05A57B37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2457" y="4217001"/>
              <a:ext cx="5347446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D28EC86E-E959-AE4F-8BBC-822F859E6885}"/>
                </a:ext>
              </a:extLst>
            </p:cNvPr>
            <p:cNvSpPr txBox="1"/>
            <p:nvPr/>
          </p:nvSpPr>
          <p:spPr>
            <a:xfrm>
              <a:off x="1612458" y="3584049"/>
              <a:ext cx="367331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5.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设备请求连接，发送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DTLS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握手请求</a:t>
              </a:r>
            </a:p>
          </p:txBody>
        </p:sp>
        <p:cxnSp>
          <p:nvCxnSpPr>
            <p:cNvPr id="34" name="直线箭头连接符 33">
              <a:extLst>
                <a:ext uri="{FF2B5EF4-FFF2-40B4-BE49-F238E27FC236}">
                  <a16:creationId xmlns:a16="http://schemas.microsoft.com/office/drawing/2014/main" id="{E0F63856-4FDE-DF46-A4FB-AD3DF46EBD61}"/>
                </a:ext>
              </a:extLst>
            </p:cNvPr>
            <p:cNvCxnSpPr>
              <a:cxnSpLocks/>
            </p:cNvCxnSpPr>
            <p:nvPr/>
          </p:nvCxnSpPr>
          <p:spPr>
            <a:xfrm>
              <a:off x="582597" y="5779058"/>
              <a:ext cx="5401651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C6FD37AD-EB98-3446-AB62-9EC3DDE79DE6}"/>
                </a:ext>
              </a:extLst>
            </p:cNvPr>
            <p:cNvSpPr txBox="1"/>
            <p:nvPr/>
          </p:nvSpPr>
          <p:spPr>
            <a:xfrm>
              <a:off x="1612458" y="5528265"/>
              <a:ext cx="26165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9.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设备发起认证鉴权</a:t>
              </a:r>
            </a:p>
          </p:txBody>
        </p:sp>
        <p:cxnSp>
          <p:nvCxnSpPr>
            <p:cNvPr id="39" name="直线箭头连接符 38">
              <a:extLst>
                <a:ext uri="{FF2B5EF4-FFF2-40B4-BE49-F238E27FC236}">
                  <a16:creationId xmlns:a16="http://schemas.microsoft.com/office/drawing/2014/main" id="{E7F492DF-8174-544F-9B24-659DD7A025D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3719" y="6442303"/>
              <a:ext cx="5344429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3B56DC3B-9939-E84A-8F19-CDA0E03632AB}"/>
                </a:ext>
              </a:extLst>
            </p:cNvPr>
            <p:cNvSpPr txBox="1"/>
            <p:nvPr/>
          </p:nvSpPr>
          <p:spPr>
            <a:xfrm>
              <a:off x="1634490" y="6165304"/>
              <a:ext cx="26165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11.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Coap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ACK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消息</a:t>
              </a:r>
            </a:p>
          </p:txBody>
        </p:sp>
        <p:grpSp>
          <p:nvGrpSpPr>
            <p:cNvPr id="47" name="组合 46">
              <a:extLst>
                <a:ext uri="{FF2B5EF4-FFF2-40B4-BE49-F238E27FC236}">
                  <a16:creationId xmlns:a16="http://schemas.microsoft.com/office/drawing/2014/main" id="{2AFD64DC-B357-A247-B332-9E9A6B18D605}"/>
                </a:ext>
              </a:extLst>
            </p:cNvPr>
            <p:cNvGrpSpPr/>
            <p:nvPr/>
          </p:nvGrpSpPr>
          <p:grpSpPr>
            <a:xfrm>
              <a:off x="5979650" y="1772817"/>
              <a:ext cx="399090" cy="356399"/>
              <a:chOff x="5987918" y="3544660"/>
              <a:chExt cx="399090" cy="540002"/>
            </a:xfrm>
          </p:grpSpPr>
          <p:cxnSp>
            <p:nvCxnSpPr>
              <p:cNvPr id="54" name="肘形连接符 53">
                <a:extLst>
                  <a:ext uri="{FF2B5EF4-FFF2-40B4-BE49-F238E27FC236}">
                    <a16:creationId xmlns:a16="http://schemas.microsoft.com/office/drawing/2014/main" id="{7EFA86DA-58C7-134F-9C70-1F6D0514363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991523" y="3544660"/>
                <a:ext cx="216000" cy="540002"/>
              </a:xfrm>
              <a:prstGeom prst="bentConnector3">
                <a:avLst>
                  <a:gd name="adj1" fmla="val -104935"/>
                </a:avLst>
              </a:prstGeom>
              <a:ln w="25400">
                <a:solidFill>
                  <a:srgbClr val="73779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直线连接符 28">
                <a:extLst>
                  <a:ext uri="{FF2B5EF4-FFF2-40B4-BE49-F238E27FC236}">
                    <a16:creationId xmlns:a16="http://schemas.microsoft.com/office/drawing/2014/main" id="{66C439B3-D1EC-AE47-9A5F-A4912F19DE1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7918" y="3544662"/>
                <a:ext cx="399090" cy="0"/>
              </a:xfrm>
              <a:prstGeom prst="line">
                <a:avLst/>
              </a:prstGeom>
              <a:ln w="25400">
                <a:solidFill>
                  <a:srgbClr val="73779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8AD74273-B1CF-5D4D-B58D-68CA77FEA383}"/>
                </a:ext>
              </a:extLst>
            </p:cNvPr>
            <p:cNvSpPr txBox="1"/>
            <p:nvPr/>
          </p:nvSpPr>
          <p:spPr>
            <a:xfrm>
              <a:off x="5595163" y="234243"/>
              <a:ext cx="222723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>
                  <a:solidFill>
                    <a:schemeClr val="bg1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EnOS</a:t>
              </a:r>
              <a:r>
                <a:rPr kumimoji="1" lang="zh-CN" altLang="en-US" sz="1400" dirty="0">
                  <a:solidFill>
                    <a:schemeClr val="bg1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控制台</a:t>
              </a:r>
            </a:p>
          </p:txBody>
        </p:sp>
        <p:sp>
          <p:nvSpPr>
            <p:cNvPr id="59" name="Freeform 70">
              <a:extLst>
                <a:ext uri="{FF2B5EF4-FFF2-40B4-BE49-F238E27FC236}">
                  <a16:creationId xmlns:a16="http://schemas.microsoft.com/office/drawing/2014/main" id="{AAB68B71-5F9D-2540-A40C-7A45493FCF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01844" y="203973"/>
              <a:ext cx="394756" cy="354743"/>
            </a:xfrm>
            <a:custGeom>
              <a:avLst/>
              <a:gdLst>
                <a:gd name="T0" fmla="*/ 463 w 661"/>
                <a:gd name="T1" fmla="*/ 527 h 594"/>
                <a:gd name="T2" fmla="*/ 361 w 661"/>
                <a:gd name="T3" fmla="*/ 558 h 594"/>
                <a:gd name="T4" fmla="*/ 600 w 661"/>
                <a:gd name="T5" fmla="*/ 594 h 594"/>
                <a:gd name="T6" fmla="*/ 501 w 661"/>
                <a:gd name="T7" fmla="*/ 558 h 594"/>
                <a:gd name="T8" fmla="*/ 661 w 661"/>
                <a:gd name="T9" fmla="*/ 527 h 594"/>
                <a:gd name="T10" fmla="*/ 302 w 661"/>
                <a:gd name="T11" fmla="*/ 289 h 594"/>
                <a:gd name="T12" fmla="*/ 172 w 661"/>
                <a:gd name="T13" fmla="*/ 206 h 594"/>
                <a:gd name="T14" fmla="*/ 305 w 661"/>
                <a:gd name="T15" fmla="*/ 0 h 594"/>
                <a:gd name="T16" fmla="*/ 0 w 661"/>
                <a:gd name="T17" fmla="*/ 206 h 594"/>
                <a:gd name="T18" fmla="*/ 134 w 661"/>
                <a:gd name="T19" fmla="*/ 237 h 594"/>
                <a:gd name="T20" fmla="*/ 59 w 661"/>
                <a:gd name="T21" fmla="*/ 274 h 594"/>
                <a:gd name="T22" fmla="*/ 246 w 661"/>
                <a:gd name="T23" fmla="*/ 237 h 594"/>
                <a:gd name="T24" fmla="*/ 172 w 661"/>
                <a:gd name="T25" fmla="*/ 206 h 594"/>
                <a:gd name="T26" fmla="*/ 0 w 661"/>
                <a:gd name="T27" fmla="*/ 274 h 594"/>
                <a:gd name="T28" fmla="*/ 28 w 661"/>
                <a:gd name="T29" fmla="*/ 319 h 594"/>
                <a:gd name="T30" fmla="*/ 28 w 661"/>
                <a:gd name="T31" fmla="*/ 390 h 594"/>
                <a:gd name="T32" fmla="*/ 0 w 661"/>
                <a:gd name="T33" fmla="*/ 463 h 594"/>
                <a:gd name="T34" fmla="*/ 28 w 661"/>
                <a:gd name="T35" fmla="*/ 390 h 594"/>
                <a:gd name="T36" fmla="*/ 0 w 661"/>
                <a:gd name="T37" fmla="*/ 534 h 594"/>
                <a:gd name="T38" fmla="*/ 59 w 661"/>
                <a:gd name="T39" fmla="*/ 594 h 594"/>
                <a:gd name="T40" fmla="*/ 28 w 661"/>
                <a:gd name="T41" fmla="*/ 565 h 594"/>
                <a:gd name="T42" fmla="*/ 125 w 661"/>
                <a:gd name="T43" fmla="*/ 594 h 594"/>
                <a:gd name="T44" fmla="*/ 191 w 661"/>
                <a:gd name="T45" fmla="*/ 565 h 594"/>
                <a:gd name="T46" fmla="*/ 125 w 661"/>
                <a:gd name="T47" fmla="*/ 594 h 594"/>
                <a:gd name="T48" fmla="*/ 302 w 661"/>
                <a:gd name="T49" fmla="*/ 594 h 594"/>
                <a:gd name="T50" fmla="*/ 257 w 661"/>
                <a:gd name="T51" fmla="*/ 565 h 594"/>
                <a:gd name="T52" fmla="*/ 633 w 661"/>
                <a:gd name="T53" fmla="*/ 260 h 594"/>
                <a:gd name="T54" fmla="*/ 661 w 661"/>
                <a:gd name="T55" fmla="*/ 215 h 594"/>
                <a:gd name="T56" fmla="*/ 633 w 661"/>
                <a:gd name="T57" fmla="*/ 260 h 594"/>
                <a:gd name="T58" fmla="*/ 661 w 661"/>
                <a:gd name="T59" fmla="*/ 163 h 594"/>
                <a:gd name="T60" fmla="*/ 633 w 661"/>
                <a:gd name="T61" fmla="*/ 111 h 594"/>
                <a:gd name="T62" fmla="*/ 602 w 661"/>
                <a:gd name="T63" fmla="*/ 0 h 594"/>
                <a:gd name="T64" fmla="*/ 633 w 661"/>
                <a:gd name="T65" fmla="*/ 29 h 594"/>
                <a:gd name="T66" fmla="*/ 661 w 661"/>
                <a:gd name="T67" fmla="*/ 62 h 594"/>
                <a:gd name="T68" fmla="*/ 602 w 661"/>
                <a:gd name="T69" fmla="*/ 0 h 594"/>
                <a:gd name="T70" fmla="*/ 454 w 661"/>
                <a:gd name="T71" fmla="*/ 0 h 594"/>
                <a:gd name="T72" fmla="*/ 527 w 661"/>
                <a:gd name="T73" fmla="*/ 29 h 594"/>
                <a:gd name="T74" fmla="*/ 380 w 661"/>
                <a:gd name="T75" fmla="*/ 0 h 594"/>
                <a:gd name="T76" fmla="*/ 333 w 661"/>
                <a:gd name="T77" fmla="*/ 29 h 594"/>
                <a:gd name="T78" fmla="*/ 380 w 661"/>
                <a:gd name="T79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61" h="594">
                  <a:moveTo>
                    <a:pt x="302" y="527"/>
                  </a:moveTo>
                  <a:lnTo>
                    <a:pt x="463" y="527"/>
                  </a:lnTo>
                  <a:lnTo>
                    <a:pt x="463" y="558"/>
                  </a:lnTo>
                  <a:lnTo>
                    <a:pt x="361" y="558"/>
                  </a:lnTo>
                  <a:lnTo>
                    <a:pt x="361" y="594"/>
                  </a:lnTo>
                  <a:lnTo>
                    <a:pt x="600" y="594"/>
                  </a:lnTo>
                  <a:lnTo>
                    <a:pt x="600" y="558"/>
                  </a:lnTo>
                  <a:lnTo>
                    <a:pt x="501" y="558"/>
                  </a:lnTo>
                  <a:lnTo>
                    <a:pt x="501" y="527"/>
                  </a:lnTo>
                  <a:lnTo>
                    <a:pt x="661" y="527"/>
                  </a:lnTo>
                  <a:lnTo>
                    <a:pt x="661" y="289"/>
                  </a:lnTo>
                  <a:lnTo>
                    <a:pt x="302" y="289"/>
                  </a:lnTo>
                  <a:lnTo>
                    <a:pt x="302" y="527"/>
                  </a:lnTo>
                  <a:close/>
                  <a:moveTo>
                    <a:pt x="172" y="206"/>
                  </a:moveTo>
                  <a:lnTo>
                    <a:pt x="305" y="206"/>
                  </a:lnTo>
                  <a:lnTo>
                    <a:pt x="305" y="0"/>
                  </a:lnTo>
                  <a:lnTo>
                    <a:pt x="0" y="0"/>
                  </a:lnTo>
                  <a:lnTo>
                    <a:pt x="0" y="206"/>
                  </a:lnTo>
                  <a:lnTo>
                    <a:pt x="134" y="206"/>
                  </a:lnTo>
                  <a:lnTo>
                    <a:pt x="134" y="237"/>
                  </a:lnTo>
                  <a:lnTo>
                    <a:pt x="59" y="237"/>
                  </a:lnTo>
                  <a:lnTo>
                    <a:pt x="59" y="274"/>
                  </a:lnTo>
                  <a:lnTo>
                    <a:pt x="246" y="274"/>
                  </a:lnTo>
                  <a:lnTo>
                    <a:pt x="246" y="237"/>
                  </a:lnTo>
                  <a:lnTo>
                    <a:pt x="172" y="237"/>
                  </a:lnTo>
                  <a:lnTo>
                    <a:pt x="172" y="206"/>
                  </a:lnTo>
                  <a:close/>
                  <a:moveTo>
                    <a:pt x="28" y="274"/>
                  </a:moveTo>
                  <a:lnTo>
                    <a:pt x="0" y="274"/>
                  </a:lnTo>
                  <a:lnTo>
                    <a:pt x="0" y="319"/>
                  </a:lnTo>
                  <a:lnTo>
                    <a:pt x="28" y="319"/>
                  </a:lnTo>
                  <a:lnTo>
                    <a:pt x="28" y="274"/>
                  </a:lnTo>
                  <a:close/>
                  <a:moveTo>
                    <a:pt x="28" y="390"/>
                  </a:moveTo>
                  <a:lnTo>
                    <a:pt x="0" y="390"/>
                  </a:lnTo>
                  <a:lnTo>
                    <a:pt x="0" y="463"/>
                  </a:lnTo>
                  <a:lnTo>
                    <a:pt x="28" y="463"/>
                  </a:lnTo>
                  <a:lnTo>
                    <a:pt x="28" y="390"/>
                  </a:lnTo>
                  <a:close/>
                  <a:moveTo>
                    <a:pt x="28" y="534"/>
                  </a:moveTo>
                  <a:lnTo>
                    <a:pt x="0" y="534"/>
                  </a:lnTo>
                  <a:lnTo>
                    <a:pt x="0" y="594"/>
                  </a:lnTo>
                  <a:lnTo>
                    <a:pt x="59" y="594"/>
                  </a:lnTo>
                  <a:lnTo>
                    <a:pt x="59" y="565"/>
                  </a:lnTo>
                  <a:lnTo>
                    <a:pt x="28" y="565"/>
                  </a:lnTo>
                  <a:lnTo>
                    <a:pt x="28" y="534"/>
                  </a:lnTo>
                  <a:close/>
                  <a:moveTo>
                    <a:pt x="125" y="594"/>
                  </a:moveTo>
                  <a:lnTo>
                    <a:pt x="191" y="594"/>
                  </a:lnTo>
                  <a:lnTo>
                    <a:pt x="191" y="565"/>
                  </a:lnTo>
                  <a:lnTo>
                    <a:pt x="125" y="565"/>
                  </a:lnTo>
                  <a:lnTo>
                    <a:pt x="125" y="594"/>
                  </a:lnTo>
                  <a:close/>
                  <a:moveTo>
                    <a:pt x="257" y="594"/>
                  </a:moveTo>
                  <a:lnTo>
                    <a:pt x="302" y="594"/>
                  </a:lnTo>
                  <a:lnTo>
                    <a:pt x="302" y="565"/>
                  </a:lnTo>
                  <a:lnTo>
                    <a:pt x="257" y="565"/>
                  </a:lnTo>
                  <a:lnTo>
                    <a:pt x="257" y="594"/>
                  </a:lnTo>
                  <a:close/>
                  <a:moveTo>
                    <a:pt x="633" y="260"/>
                  </a:moveTo>
                  <a:lnTo>
                    <a:pt x="661" y="260"/>
                  </a:lnTo>
                  <a:lnTo>
                    <a:pt x="661" y="215"/>
                  </a:lnTo>
                  <a:lnTo>
                    <a:pt x="633" y="215"/>
                  </a:lnTo>
                  <a:lnTo>
                    <a:pt x="633" y="260"/>
                  </a:lnTo>
                  <a:close/>
                  <a:moveTo>
                    <a:pt x="633" y="163"/>
                  </a:moveTo>
                  <a:lnTo>
                    <a:pt x="661" y="163"/>
                  </a:lnTo>
                  <a:lnTo>
                    <a:pt x="661" y="111"/>
                  </a:lnTo>
                  <a:lnTo>
                    <a:pt x="633" y="111"/>
                  </a:lnTo>
                  <a:lnTo>
                    <a:pt x="633" y="163"/>
                  </a:lnTo>
                  <a:close/>
                  <a:moveTo>
                    <a:pt x="602" y="0"/>
                  </a:moveTo>
                  <a:lnTo>
                    <a:pt x="602" y="29"/>
                  </a:lnTo>
                  <a:lnTo>
                    <a:pt x="633" y="29"/>
                  </a:lnTo>
                  <a:lnTo>
                    <a:pt x="633" y="62"/>
                  </a:lnTo>
                  <a:lnTo>
                    <a:pt x="661" y="62"/>
                  </a:lnTo>
                  <a:lnTo>
                    <a:pt x="661" y="0"/>
                  </a:lnTo>
                  <a:lnTo>
                    <a:pt x="602" y="0"/>
                  </a:lnTo>
                  <a:close/>
                  <a:moveTo>
                    <a:pt x="527" y="0"/>
                  </a:moveTo>
                  <a:lnTo>
                    <a:pt x="454" y="0"/>
                  </a:lnTo>
                  <a:lnTo>
                    <a:pt x="454" y="29"/>
                  </a:lnTo>
                  <a:lnTo>
                    <a:pt x="527" y="29"/>
                  </a:lnTo>
                  <a:lnTo>
                    <a:pt x="527" y="0"/>
                  </a:lnTo>
                  <a:close/>
                  <a:moveTo>
                    <a:pt x="380" y="0"/>
                  </a:moveTo>
                  <a:lnTo>
                    <a:pt x="333" y="0"/>
                  </a:lnTo>
                  <a:lnTo>
                    <a:pt x="333" y="29"/>
                  </a:lnTo>
                  <a:lnTo>
                    <a:pt x="380" y="29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defRPr/>
              </a:pPr>
              <a:endParaRPr lang="zh-CN" altLang="en-US" sz="1000" b="1" kern="0" dirty="0">
                <a:solidFill>
                  <a:srgbClr val="000000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Arial" panose="020B0604020202020204" pitchFamily="34" charset="0"/>
              </a:endParaRPr>
            </a:p>
          </p:txBody>
        </p:sp>
        <p:pic>
          <p:nvPicPr>
            <p:cNvPr id="61" name="图形 60">
              <a:extLst>
                <a:ext uri="{FF2B5EF4-FFF2-40B4-BE49-F238E27FC236}">
                  <a16:creationId xmlns:a16="http://schemas.microsoft.com/office/drawing/2014/main" id="{ADBECFC8-0616-DF4F-97E1-3FDB2EDA231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=""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9984432" y="166267"/>
              <a:ext cx="458177" cy="458177"/>
            </a:xfrm>
            <a:prstGeom prst="rect">
              <a:avLst/>
            </a:prstGeom>
          </p:spPr>
        </p:pic>
        <p:grpSp>
          <p:nvGrpSpPr>
            <p:cNvPr id="62" name="组合 61">
              <a:extLst>
                <a:ext uri="{FF2B5EF4-FFF2-40B4-BE49-F238E27FC236}">
                  <a16:creationId xmlns:a16="http://schemas.microsoft.com/office/drawing/2014/main" id="{6F7C4B43-2BB6-9F45-BBB6-C3D383F69CB4}"/>
                </a:ext>
              </a:extLst>
            </p:cNvPr>
            <p:cNvGrpSpPr/>
            <p:nvPr/>
          </p:nvGrpSpPr>
          <p:grpSpPr>
            <a:xfrm>
              <a:off x="590156" y="2232521"/>
              <a:ext cx="399090" cy="601225"/>
              <a:chOff x="5987918" y="5114182"/>
              <a:chExt cx="399090" cy="540000"/>
            </a:xfrm>
          </p:grpSpPr>
          <p:cxnSp>
            <p:nvCxnSpPr>
              <p:cNvPr id="63" name="肘形连接符 62">
                <a:extLst>
                  <a:ext uri="{FF2B5EF4-FFF2-40B4-BE49-F238E27FC236}">
                    <a16:creationId xmlns:a16="http://schemas.microsoft.com/office/drawing/2014/main" id="{3FC3351B-3E90-ED4E-82DF-4AE023A96BA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991523" y="5114182"/>
                <a:ext cx="216000" cy="540000"/>
              </a:xfrm>
              <a:prstGeom prst="bentConnector3">
                <a:avLst>
                  <a:gd name="adj1" fmla="val -104935"/>
                </a:avLst>
              </a:prstGeom>
              <a:ln w="25400">
                <a:solidFill>
                  <a:srgbClr val="73779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直线连接符 28">
                <a:extLst>
                  <a:ext uri="{FF2B5EF4-FFF2-40B4-BE49-F238E27FC236}">
                    <a16:creationId xmlns:a16="http://schemas.microsoft.com/office/drawing/2014/main" id="{1A3FF981-808E-624E-975F-EAED782F01A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7918" y="5114182"/>
                <a:ext cx="399090" cy="0"/>
              </a:xfrm>
              <a:prstGeom prst="line">
                <a:avLst/>
              </a:prstGeom>
              <a:ln w="25400">
                <a:solidFill>
                  <a:srgbClr val="73779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5" name="组合 64">
              <a:extLst>
                <a:ext uri="{FF2B5EF4-FFF2-40B4-BE49-F238E27FC236}">
                  <a16:creationId xmlns:a16="http://schemas.microsoft.com/office/drawing/2014/main" id="{66CEFE08-096E-7645-A35F-C03FDB2DDF3A}"/>
                </a:ext>
              </a:extLst>
            </p:cNvPr>
            <p:cNvGrpSpPr/>
            <p:nvPr/>
          </p:nvGrpSpPr>
          <p:grpSpPr>
            <a:xfrm>
              <a:off x="588440" y="2931800"/>
              <a:ext cx="399090" cy="358204"/>
              <a:chOff x="5987918" y="4532107"/>
              <a:chExt cx="399090" cy="540000"/>
            </a:xfrm>
          </p:grpSpPr>
          <p:cxnSp>
            <p:nvCxnSpPr>
              <p:cNvPr id="66" name="肘形连接符 65">
                <a:extLst>
                  <a:ext uri="{FF2B5EF4-FFF2-40B4-BE49-F238E27FC236}">
                    <a16:creationId xmlns:a16="http://schemas.microsoft.com/office/drawing/2014/main" id="{6A88FA42-3CBC-F649-B583-DED4AE5190B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991523" y="4532107"/>
                <a:ext cx="216000" cy="540000"/>
              </a:xfrm>
              <a:prstGeom prst="bentConnector3">
                <a:avLst>
                  <a:gd name="adj1" fmla="val -104935"/>
                </a:avLst>
              </a:prstGeom>
              <a:ln w="25400">
                <a:solidFill>
                  <a:srgbClr val="73779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线连接符 28">
                <a:extLst>
                  <a:ext uri="{FF2B5EF4-FFF2-40B4-BE49-F238E27FC236}">
                    <a16:creationId xmlns:a16="http://schemas.microsoft.com/office/drawing/2014/main" id="{3164D787-7AB4-5A46-A65B-FB58AD39A24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7918" y="4532107"/>
                <a:ext cx="399090" cy="0"/>
              </a:xfrm>
              <a:prstGeom prst="line">
                <a:avLst/>
              </a:prstGeom>
              <a:ln w="25400">
                <a:solidFill>
                  <a:srgbClr val="73779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1" name="组合 70">
              <a:extLst>
                <a:ext uri="{FF2B5EF4-FFF2-40B4-BE49-F238E27FC236}">
                  <a16:creationId xmlns:a16="http://schemas.microsoft.com/office/drawing/2014/main" id="{6DE95D39-3712-4B4E-AB87-28B4AC9CD98E}"/>
                </a:ext>
              </a:extLst>
            </p:cNvPr>
            <p:cNvGrpSpPr/>
            <p:nvPr/>
          </p:nvGrpSpPr>
          <p:grpSpPr>
            <a:xfrm>
              <a:off x="5984248" y="862186"/>
              <a:ext cx="399090" cy="356398"/>
              <a:chOff x="5987918" y="4532107"/>
              <a:chExt cx="399090" cy="540000"/>
            </a:xfrm>
          </p:grpSpPr>
          <p:cxnSp>
            <p:nvCxnSpPr>
              <p:cNvPr id="72" name="肘形连接符 71">
                <a:extLst>
                  <a:ext uri="{FF2B5EF4-FFF2-40B4-BE49-F238E27FC236}">
                    <a16:creationId xmlns:a16="http://schemas.microsoft.com/office/drawing/2014/main" id="{771B0062-D007-C242-9EEB-5AEED14BA08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991523" y="4532107"/>
                <a:ext cx="216000" cy="540000"/>
              </a:xfrm>
              <a:prstGeom prst="bentConnector3">
                <a:avLst>
                  <a:gd name="adj1" fmla="val -104935"/>
                </a:avLst>
              </a:prstGeom>
              <a:ln w="25400">
                <a:solidFill>
                  <a:srgbClr val="73779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线连接符 28">
                <a:extLst>
                  <a:ext uri="{FF2B5EF4-FFF2-40B4-BE49-F238E27FC236}">
                    <a16:creationId xmlns:a16="http://schemas.microsoft.com/office/drawing/2014/main" id="{1095A417-1A0E-A14D-A884-DBA2BCA6B51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7918" y="4532107"/>
                <a:ext cx="399090" cy="0"/>
              </a:xfrm>
              <a:prstGeom prst="line">
                <a:avLst/>
              </a:prstGeom>
              <a:ln w="25400">
                <a:solidFill>
                  <a:srgbClr val="73779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4" name="文本框 73">
              <a:extLst>
                <a:ext uri="{FF2B5EF4-FFF2-40B4-BE49-F238E27FC236}">
                  <a16:creationId xmlns:a16="http://schemas.microsoft.com/office/drawing/2014/main" id="{4BF11941-F5F0-0547-B11A-D744409E65E8}"/>
                </a:ext>
              </a:extLst>
            </p:cNvPr>
            <p:cNvSpPr txBox="1"/>
            <p:nvPr/>
          </p:nvSpPr>
          <p:spPr>
            <a:xfrm>
              <a:off x="993698" y="2978000"/>
              <a:ext cx="26165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4.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设备上电，正常入网</a:t>
              </a:r>
            </a:p>
          </p:txBody>
        </p:sp>
        <p:cxnSp>
          <p:nvCxnSpPr>
            <p:cNvPr id="75" name="直线箭头连接符 74">
              <a:extLst>
                <a:ext uri="{FF2B5EF4-FFF2-40B4-BE49-F238E27FC236}">
                  <a16:creationId xmlns:a16="http://schemas.microsoft.com/office/drawing/2014/main" id="{3978F660-AD0B-C041-8CB9-83AC73C6A801}"/>
                </a:ext>
              </a:extLst>
            </p:cNvPr>
            <p:cNvCxnSpPr>
              <a:cxnSpLocks/>
            </p:cNvCxnSpPr>
            <p:nvPr/>
          </p:nvCxnSpPr>
          <p:spPr>
            <a:xfrm>
              <a:off x="590156" y="3879274"/>
              <a:ext cx="5401651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文本框 77">
              <a:extLst>
                <a:ext uri="{FF2B5EF4-FFF2-40B4-BE49-F238E27FC236}">
                  <a16:creationId xmlns:a16="http://schemas.microsoft.com/office/drawing/2014/main" id="{F615F9FC-E748-3846-8493-34200B758059}"/>
                </a:ext>
              </a:extLst>
            </p:cNvPr>
            <p:cNvSpPr txBox="1"/>
            <p:nvPr/>
          </p:nvSpPr>
          <p:spPr>
            <a:xfrm>
              <a:off x="1616828" y="3944089"/>
              <a:ext cx="367331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6.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确认，建立安全加密通道</a:t>
              </a:r>
            </a:p>
          </p:txBody>
        </p:sp>
        <p:sp>
          <p:nvSpPr>
            <p:cNvPr id="79" name="文本框 78">
              <a:extLst>
                <a:ext uri="{FF2B5EF4-FFF2-40B4-BE49-F238E27FC236}">
                  <a16:creationId xmlns:a16="http://schemas.microsoft.com/office/drawing/2014/main" id="{C75F4A6A-5FDB-8843-9D27-E7E1F29E597B}"/>
                </a:ext>
              </a:extLst>
            </p:cNvPr>
            <p:cNvSpPr txBox="1"/>
            <p:nvPr/>
          </p:nvSpPr>
          <p:spPr>
            <a:xfrm>
              <a:off x="6383338" y="5919663"/>
              <a:ext cx="26165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10.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鉴权通过，设备激活，设备上线</a:t>
              </a:r>
              <a:endParaRPr kumimoji="1" lang="en-US" altLang="zh-CN" sz="1200" dirty="0">
                <a:solidFill>
                  <a:srgbClr val="5E6280"/>
                </a:solidFill>
                <a:latin typeface="Segoe UI" panose="020B0502040204020203" pitchFamily="34" charset="0"/>
                <a:ea typeface="Hiragino Sans GB W3" panose="020B0300000000000000" pitchFamily="34" charset="-128"/>
                <a:cs typeface="Segoe UI" panose="020B0502040204020203" pitchFamily="34" charset="0"/>
              </a:endParaRPr>
            </a:p>
            <a:p>
              <a:endParaRPr kumimoji="1" lang="en-US" altLang="zh-CN" sz="1200" dirty="0">
                <a:solidFill>
                  <a:srgbClr val="5E6280"/>
                </a:solidFill>
                <a:latin typeface="Segoe UI" panose="020B0502040204020203" pitchFamily="34" charset="0"/>
                <a:ea typeface="Hiragino Sans GB W3" panose="020B0300000000000000" pitchFamily="34" charset="-128"/>
                <a:cs typeface="Segoe UI" panose="020B0502040204020203" pitchFamily="34" charset="0"/>
              </a:endParaRPr>
            </a:p>
          </p:txBody>
        </p:sp>
        <p:cxnSp>
          <p:nvCxnSpPr>
            <p:cNvPr id="45" name="直线箭头连接符 74">
              <a:extLst>
                <a:ext uri="{FF2B5EF4-FFF2-40B4-BE49-F238E27FC236}">
                  <a16:creationId xmlns:a16="http://schemas.microsoft.com/office/drawing/2014/main" id="{F8EAE8E3-4C3C-4427-9309-3FDE183E45E7}"/>
                </a:ext>
              </a:extLst>
            </p:cNvPr>
            <p:cNvCxnSpPr>
              <a:cxnSpLocks/>
            </p:cNvCxnSpPr>
            <p:nvPr/>
          </p:nvCxnSpPr>
          <p:spPr>
            <a:xfrm>
              <a:off x="590156" y="4941168"/>
              <a:ext cx="5401651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文本框 77">
              <a:extLst>
                <a:ext uri="{FF2B5EF4-FFF2-40B4-BE49-F238E27FC236}">
                  <a16:creationId xmlns:a16="http://schemas.microsoft.com/office/drawing/2014/main" id="{71DE9A50-9355-4532-BEB5-0B31D9C326E4}"/>
                </a:ext>
              </a:extLst>
            </p:cNvPr>
            <p:cNvSpPr txBox="1"/>
            <p:nvPr/>
          </p:nvSpPr>
          <p:spPr>
            <a:xfrm>
              <a:off x="1612458" y="4719272"/>
              <a:ext cx="392275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7.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（可选）设备向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EnOS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发送查询请求获取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deviceSecret</a:t>
              </a:r>
              <a:endParaRPr kumimoji="1" lang="zh-CN" altLang="en-US" sz="1200" dirty="0">
                <a:solidFill>
                  <a:srgbClr val="5E6280"/>
                </a:solidFill>
                <a:latin typeface="Segoe UI" panose="020B0502040204020203" pitchFamily="34" charset="0"/>
                <a:ea typeface="Hiragino Sans GB W3" panose="020B0300000000000000" pitchFamily="34" charset="-128"/>
                <a:cs typeface="Segoe UI" panose="020B0502040204020203" pitchFamily="34" charset="0"/>
              </a:endParaRPr>
            </a:p>
          </p:txBody>
        </p:sp>
        <p:cxnSp>
          <p:nvCxnSpPr>
            <p:cNvPr id="50" name="直线箭头连接符 29">
              <a:extLst>
                <a:ext uri="{FF2B5EF4-FFF2-40B4-BE49-F238E27FC236}">
                  <a16:creationId xmlns:a16="http://schemas.microsoft.com/office/drawing/2014/main" id="{4689BFF1-13CF-4F87-B5BC-3E29D607726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2597" y="5384249"/>
              <a:ext cx="5347446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文本框 77">
              <a:extLst>
                <a:ext uri="{FF2B5EF4-FFF2-40B4-BE49-F238E27FC236}">
                  <a16:creationId xmlns:a16="http://schemas.microsoft.com/office/drawing/2014/main" id="{1E78C3E4-3E4A-476B-BF4E-C1CD73019666}"/>
                </a:ext>
              </a:extLst>
            </p:cNvPr>
            <p:cNvSpPr txBox="1"/>
            <p:nvPr/>
          </p:nvSpPr>
          <p:spPr>
            <a:xfrm>
              <a:off x="1612457" y="5100479"/>
              <a:ext cx="431758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8.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（可选）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EnOS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将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deviceSecret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包含在响应中发送给设备</a:t>
              </a:r>
            </a:p>
          </p:txBody>
        </p:sp>
      </p:grpSp>
      <p:sp>
        <p:nvSpPr>
          <p:cNvPr id="82" name="文本框 81">
            <a:extLst>
              <a:ext uri="{FF2B5EF4-FFF2-40B4-BE49-F238E27FC236}">
                <a16:creationId xmlns:a16="http://schemas.microsoft.com/office/drawing/2014/main" id="{CDF2FC83-699C-CF46-BE40-DC77DB36F1C8}"/>
              </a:ext>
            </a:extLst>
          </p:cNvPr>
          <p:cNvSpPr txBox="1"/>
          <p:nvPr/>
        </p:nvSpPr>
        <p:spPr>
          <a:xfrm>
            <a:off x="548640" y="-914400"/>
            <a:ext cx="3161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coap_connection_process.png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629585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组合 80">
            <a:extLst>
              <a:ext uri="{FF2B5EF4-FFF2-40B4-BE49-F238E27FC236}">
                <a16:creationId xmlns:a16="http://schemas.microsoft.com/office/drawing/2014/main" id="{C2A6E526-3232-014C-A833-153BFA600CBC}"/>
              </a:ext>
            </a:extLst>
          </p:cNvPr>
          <p:cNvGrpSpPr/>
          <p:nvPr/>
        </p:nvGrpSpPr>
        <p:grpSpPr>
          <a:xfrm>
            <a:off x="122039" y="141301"/>
            <a:ext cx="11877301" cy="6716699"/>
            <a:chOff x="122039" y="141301"/>
            <a:chExt cx="11877301" cy="6716699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414ACE21-F4E6-A64C-8A89-1B09F592D44E}"/>
                </a:ext>
              </a:extLst>
            </p:cNvPr>
            <p:cNvSpPr/>
            <p:nvPr/>
          </p:nvSpPr>
          <p:spPr>
            <a:xfrm>
              <a:off x="9192344" y="152183"/>
              <a:ext cx="2806996" cy="495007"/>
            </a:xfrm>
            <a:prstGeom prst="rect">
              <a:avLst/>
            </a:prstGeom>
            <a:solidFill>
              <a:srgbClr val="383C57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988D1086-BBEE-7546-B067-94903A2EBCE6}"/>
                </a:ext>
              </a:extLst>
            </p:cNvPr>
            <p:cNvSpPr/>
            <p:nvPr/>
          </p:nvSpPr>
          <p:spPr>
            <a:xfrm>
              <a:off x="4587330" y="141301"/>
              <a:ext cx="2806996" cy="495007"/>
            </a:xfrm>
            <a:prstGeom prst="rect">
              <a:avLst/>
            </a:prstGeom>
            <a:solidFill>
              <a:srgbClr val="383C57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5AD87B88-8221-1E4A-8FB9-51A7D4477B77}"/>
                </a:ext>
              </a:extLst>
            </p:cNvPr>
            <p:cNvSpPr/>
            <p:nvPr/>
          </p:nvSpPr>
          <p:spPr>
            <a:xfrm>
              <a:off x="122039" y="141301"/>
              <a:ext cx="2806996" cy="495007"/>
            </a:xfrm>
            <a:prstGeom prst="rect">
              <a:avLst/>
            </a:prstGeom>
            <a:solidFill>
              <a:srgbClr val="383C57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521E4D91-D5A0-E940-8F9B-D65D6F06AA97}"/>
                </a:ext>
              </a:extLst>
            </p:cNvPr>
            <p:cNvSpPr txBox="1"/>
            <p:nvPr/>
          </p:nvSpPr>
          <p:spPr>
            <a:xfrm>
              <a:off x="662583" y="212673"/>
              <a:ext cx="222723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400" dirty="0">
                  <a:solidFill>
                    <a:schemeClr val="bg1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设备</a:t>
              </a: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FA9B91B5-7116-1547-AA54-1C046956EDD9}"/>
                </a:ext>
              </a:extLst>
            </p:cNvPr>
            <p:cNvSpPr txBox="1"/>
            <p:nvPr/>
          </p:nvSpPr>
          <p:spPr>
            <a:xfrm>
              <a:off x="10442609" y="253469"/>
              <a:ext cx="93350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400" dirty="0">
                  <a:solidFill>
                    <a:schemeClr val="bg1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应用</a:t>
              </a:r>
            </a:p>
          </p:txBody>
        </p:sp>
        <p:cxnSp>
          <p:nvCxnSpPr>
            <p:cNvPr id="12" name="直线箭头连接符 11">
              <a:extLst>
                <a:ext uri="{FF2B5EF4-FFF2-40B4-BE49-F238E27FC236}">
                  <a16:creationId xmlns:a16="http://schemas.microsoft.com/office/drawing/2014/main" id="{D97F2BB8-7E77-A343-A41A-413CA7035714}"/>
                </a:ext>
              </a:extLst>
            </p:cNvPr>
            <p:cNvCxnSpPr>
              <a:cxnSpLocks/>
            </p:cNvCxnSpPr>
            <p:nvPr/>
          </p:nvCxnSpPr>
          <p:spPr>
            <a:xfrm>
              <a:off x="596306" y="668629"/>
              <a:ext cx="0" cy="6189371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线箭头连接符 12">
              <a:extLst>
                <a:ext uri="{FF2B5EF4-FFF2-40B4-BE49-F238E27FC236}">
                  <a16:creationId xmlns:a16="http://schemas.microsoft.com/office/drawing/2014/main" id="{5F448A1E-FC31-E843-A37E-5DAD7E3E3EE7}"/>
                </a:ext>
              </a:extLst>
            </p:cNvPr>
            <p:cNvCxnSpPr>
              <a:cxnSpLocks/>
            </p:cNvCxnSpPr>
            <p:nvPr/>
          </p:nvCxnSpPr>
          <p:spPr>
            <a:xfrm>
              <a:off x="5978513" y="647190"/>
              <a:ext cx="0" cy="6210810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5" name="图形 14">
              <a:extLst>
                <a:ext uri="{FF2B5EF4-FFF2-40B4-BE49-F238E27FC236}">
                  <a16:creationId xmlns:a16="http://schemas.microsoft.com/office/drawing/2014/main" id="{CEFA9226-0B9B-724F-B399-4B813E2384F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13039" y="201061"/>
              <a:ext cx="383267" cy="319389"/>
            </a:xfrm>
            <a:prstGeom prst="rect">
              <a:avLst/>
            </a:prstGeom>
          </p:spPr>
        </p:pic>
        <p:cxnSp>
          <p:nvCxnSpPr>
            <p:cNvPr id="20" name="直线箭头连接符 19">
              <a:extLst>
                <a:ext uri="{FF2B5EF4-FFF2-40B4-BE49-F238E27FC236}">
                  <a16:creationId xmlns:a16="http://schemas.microsoft.com/office/drawing/2014/main" id="{4613B07D-46F4-924B-86B3-B575D828DA05}"/>
                </a:ext>
              </a:extLst>
            </p:cNvPr>
            <p:cNvCxnSpPr>
              <a:cxnSpLocks/>
            </p:cNvCxnSpPr>
            <p:nvPr/>
          </p:nvCxnSpPr>
          <p:spPr>
            <a:xfrm>
              <a:off x="11352584" y="650762"/>
              <a:ext cx="0" cy="6207238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6D4CF2C5-8818-F641-B365-E30BDC549DE7}"/>
                </a:ext>
              </a:extLst>
            </p:cNvPr>
            <p:cNvSpPr txBox="1"/>
            <p:nvPr/>
          </p:nvSpPr>
          <p:spPr>
            <a:xfrm>
              <a:off x="6421813" y="888790"/>
              <a:ext cx="412402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1.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创建产品，关联模型，获取产品的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productKey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、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productSecret</a:t>
              </a:r>
              <a:endParaRPr kumimoji="1" lang="zh-CN" altLang="en-US" sz="1200" dirty="0">
                <a:solidFill>
                  <a:srgbClr val="5E6280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  <a:cs typeface="Segoe UI" panose="020B0502040204020203" pitchFamily="34" charset="0"/>
              </a:endParaRP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61E70DAC-5F41-5F41-917E-707A073A5CEB}"/>
                </a:ext>
              </a:extLst>
            </p:cNvPr>
            <p:cNvSpPr txBox="1"/>
            <p:nvPr/>
          </p:nvSpPr>
          <p:spPr>
            <a:xfrm>
              <a:off x="6411573" y="1772816"/>
              <a:ext cx="26165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2. 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注册设备，获得设备的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deviceSecret</a:t>
              </a:r>
              <a:endParaRPr kumimoji="1" lang="zh-CN" altLang="en-US" sz="1200" dirty="0">
                <a:solidFill>
                  <a:srgbClr val="5E6280"/>
                </a:solidFill>
                <a:latin typeface="Segoe UI" panose="020B0502040204020203" pitchFamily="34" charset="0"/>
                <a:ea typeface="Hiragino Sans GB W3" panose="020B0300000000000000" pitchFamily="34" charset="-128"/>
                <a:cs typeface="Segoe UI" panose="020B0502040204020203" pitchFamily="34" charset="0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F34108B4-F7BB-0B49-9F34-8333BEEE689D}"/>
                </a:ext>
              </a:extLst>
            </p:cNvPr>
            <p:cNvSpPr txBox="1"/>
            <p:nvPr/>
          </p:nvSpPr>
          <p:spPr>
            <a:xfrm>
              <a:off x="1009456" y="2229432"/>
              <a:ext cx="386663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3. 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设备端开发，配置认证密钥：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productKey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、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deviceKey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、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deviceSecret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。</a:t>
              </a:r>
            </a:p>
          </p:txBody>
        </p:sp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043AC088-CEF4-3E47-892A-E2B0C289373F}"/>
                </a:ext>
              </a:extLst>
            </p:cNvPr>
            <p:cNvGrpSpPr/>
            <p:nvPr/>
          </p:nvGrpSpPr>
          <p:grpSpPr>
            <a:xfrm>
              <a:off x="5967945" y="4294886"/>
              <a:ext cx="399090" cy="358204"/>
              <a:chOff x="5987918" y="3087628"/>
              <a:chExt cx="399090" cy="540000"/>
            </a:xfrm>
          </p:grpSpPr>
          <p:cxnSp>
            <p:nvCxnSpPr>
              <p:cNvPr id="56" name="肘形连接符 55">
                <a:extLst>
                  <a:ext uri="{FF2B5EF4-FFF2-40B4-BE49-F238E27FC236}">
                    <a16:creationId xmlns:a16="http://schemas.microsoft.com/office/drawing/2014/main" id="{94A079B0-B56E-E449-9E51-6FC50C6A880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991523" y="3087628"/>
                <a:ext cx="216000" cy="540000"/>
              </a:xfrm>
              <a:prstGeom prst="bentConnector3">
                <a:avLst>
                  <a:gd name="adj1" fmla="val -104935"/>
                </a:avLst>
              </a:prstGeom>
              <a:ln w="25400">
                <a:solidFill>
                  <a:srgbClr val="73779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直线连接符 56">
                <a:extLst>
                  <a:ext uri="{FF2B5EF4-FFF2-40B4-BE49-F238E27FC236}">
                    <a16:creationId xmlns:a16="http://schemas.microsoft.com/office/drawing/2014/main" id="{8EA6A880-5C90-CD45-9B68-836600E1B83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7918" y="3087629"/>
                <a:ext cx="399090" cy="0"/>
              </a:xfrm>
              <a:prstGeom prst="line">
                <a:avLst/>
              </a:prstGeom>
              <a:ln w="25400">
                <a:solidFill>
                  <a:srgbClr val="73779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D28EC86E-E959-AE4F-8BBC-822F859E6885}"/>
                </a:ext>
              </a:extLst>
            </p:cNvPr>
            <p:cNvSpPr txBox="1"/>
            <p:nvPr/>
          </p:nvSpPr>
          <p:spPr>
            <a:xfrm>
              <a:off x="1009455" y="3584049"/>
              <a:ext cx="458570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5.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设备发送鉴权请求，包含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productKey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、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deviceKey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以及数字签名</a:t>
              </a:r>
            </a:p>
          </p:txBody>
        </p:sp>
        <p:cxnSp>
          <p:nvCxnSpPr>
            <p:cNvPr id="39" name="直线箭头连接符 38">
              <a:extLst>
                <a:ext uri="{FF2B5EF4-FFF2-40B4-BE49-F238E27FC236}">
                  <a16:creationId xmlns:a16="http://schemas.microsoft.com/office/drawing/2014/main" id="{E7F492DF-8174-544F-9B24-659DD7A025D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508" y="5109284"/>
              <a:ext cx="5344429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3B56DC3B-9939-E84A-8F19-CDA0E03632AB}"/>
                </a:ext>
              </a:extLst>
            </p:cNvPr>
            <p:cNvSpPr txBox="1"/>
            <p:nvPr/>
          </p:nvSpPr>
          <p:spPr>
            <a:xfrm>
              <a:off x="1009456" y="4814317"/>
              <a:ext cx="26165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7.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EnOS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发送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Coap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ACK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消息</a:t>
              </a:r>
            </a:p>
          </p:txBody>
        </p:sp>
        <p:grpSp>
          <p:nvGrpSpPr>
            <p:cNvPr id="47" name="组合 46">
              <a:extLst>
                <a:ext uri="{FF2B5EF4-FFF2-40B4-BE49-F238E27FC236}">
                  <a16:creationId xmlns:a16="http://schemas.microsoft.com/office/drawing/2014/main" id="{2AFD64DC-B357-A247-B332-9E9A6B18D605}"/>
                </a:ext>
              </a:extLst>
            </p:cNvPr>
            <p:cNvGrpSpPr/>
            <p:nvPr/>
          </p:nvGrpSpPr>
          <p:grpSpPr>
            <a:xfrm>
              <a:off x="5979650" y="1772817"/>
              <a:ext cx="399090" cy="356399"/>
              <a:chOff x="5987918" y="3544660"/>
              <a:chExt cx="399090" cy="540002"/>
            </a:xfrm>
          </p:grpSpPr>
          <p:cxnSp>
            <p:nvCxnSpPr>
              <p:cNvPr id="54" name="肘形连接符 53">
                <a:extLst>
                  <a:ext uri="{FF2B5EF4-FFF2-40B4-BE49-F238E27FC236}">
                    <a16:creationId xmlns:a16="http://schemas.microsoft.com/office/drawing/2014/main" id="{7EFA86DA-58C7-134F-9C70-1F6D0514363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991523" y="3544660"/>
                <a:ext cx="216000" cy="540002"/>
              </a:xfrm>
              <a:prstGeom prst="bentConnector3">
                <a:avLst>
                  <a:gd name="adj1" fmla="val -104935"/>
                </a:avLst>
              </a:prstGeom>
              <a:ln w="25400">
                <a:solidFill>
                  <a:srgbClr val="73779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直线连接符 28">
                <a:extLst>
                  <a:ext uri="{FF2B5EF4-FFF2-40B4-BE49-F238E27FC236}">
                    <a16:creationId xmlns:a16="http://schemas.microsoft.com/office/drawing/2014/main" id="{66C439B3-D1EC-AE47-9A5F-A4912F19DE1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7918" y="3544662"/>
                <a:ext cx="399090" cy="0"/>
              </a:xfrm>
              <a:prstGeom prst="line">
                <a:avLst/>
              </a:prstGeom>
              <a:ln w="25400">
                <a:solidFill>
                  <a:srgbClr val="73779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8AD74273-B1CF-5D4D-B58D-68CA77FEA383}"/>
                </a:ext>
              </a:extLst>
            </p:cNvPr>
            <p:cNvSpPr txBox="1"/>
            <p:nvPr/>
          </p:nvSpPr>
          <p:spPr>
            <a:xfrm>
              <a:off x="5595163" y="234243"/>
              <a:ext cx="222723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>
                  <a:solidFill>
                    <a:schemeClr val="bg1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EnOS</a:t>
              </a:r>
              <a:r>
                <a:rPr kumimoji="1" lang="zh-CN" altLang="en-US" sz="1400" dirty="0">
                  <a:solidFill>
                    <a:schemeClr val="bg1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控制台</a:t>
              </a:r>
            </a:p>
          </p:txBody>
        </p:sp>
        <p:sp>
          <p:nvSpPr>
            <p:cNvPr id="59" name="Freeform 70">
              <a:extLst>
                <a:ext uri="{FF2B5EF4-FFF2-40B4-BE49-F238E27FC236}">
                  <a16:creationId xmlns:a16="http://schemas.microsoft.com/office/drawing/2014/main" id="{AAB68B71-5F9D-2540-A40C-7A45493FCF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01844" y="203973"/>
              <a:ext cx="394756" cy="354743"/>
            </a:xfrm>
            <a:custGeom>
              <a:avLst/>
              <a:gdLst>
                <a:gd name="T0" fmla="*/ 463 w 661"/>
                <a:gd name="T1" fmla="*/ 527 h 594"/>
                <a:gd name="T2" fmla="*/ 361 w 661"/>
                <a:gd name="T3" fmla="*/ 558 h 594"/>
                <a:gd name="T4" fmla="*/ 600 w 661"/>
                <a:gd name="T5" fmla="*/ 594 h 594"/>
                <a:gd name="T6" fmla="*/ 501 w 661"/>
                <a:gd name="T7" fmla="*/ 558 h 594"/>
                <a:gd name="T8" fmla="*/ 661 w 661"/>
                <a:gd name="T9" fmla="*/ 527 h 594"/>
                <a:gd name="T10" fmla="*/ 302 w 661"/>
                <a:gd name="T11" fmla="*/ 289 h 594"/>
                <a:gd name="T12" fmla="*/ 172 w 661"/>
                <a:gd name="T13" fmla="*/ 206 h 594"/>
                <a:gd name="T14" fmla="*/ 305 w 661"/>
                <a:gd name="T15" fmla="*/ 0 h 594"/>
                <a:gd name="T16" fmla="*/ 0 w 661"/>
                <a:gd name="T17" fmla="*/ 206 h 594"/>
                <a:gd name="T18" fmla="*/ 134 w 661"/>
                <a:gd name="T19" fmla="*/ 237 h 594"/>
                <a:gd name="T20" fmla="*/ 59 w 661"/>
                <a:gd name="T21" fmla="*/ 274 h 594"/>
                <a:gd name="T22" fmla="*/ 246 w 661"/>
                <a:gd name="T23" fmla="*/ 237 h 594"/>
                <a:gd name="T24" fmla="*/ 172 w 661"/>
                <a:gd name="T25" fmla="*/ 206 h 594"/>
                <a:gd name="T26" fmla="*/ 0 w 661"/>
                <a:gd name="T27" fmla="*/ 274 h 594"/>
                <a:gd name="T28" fmla="*/ 28 w 661"/>
                <a:gd name="T29" fmla="*/ 319 h 594"/>
                <a:gd name="T30" fmla="*/ 28 w 661"/>
                <a:gd name="T31" fmla="*/ 390 h 594"/>
                <a:gd name="T32" fmla="*/ 0 w 661"/>
                <a:gd name="T33" fmla="*/ 463 h 594"/>
                <a:gd name="T34" fmla="*/ 28 w 661"/>
                <a:gd name="T35" fmla="*/ 390 h 594"/>
                <a:gd name="T36" fmla="*/ 0 w 661"/>
                <a:gd name="T37" fmla="*/ 534 h 594"/>
                <a:gd name="T38" fmla="*/ 59 w 661"/>
                <a:gd name="T39" fmla="*/ 594 h 594"/>
                <a:gd name="T40" fmla="*/ 28 w 661"/>
                <a:gd name="T41" fmla="*/ 565 h 594"/>
                <a:gd name="T42" fmla="*/ 125 w 661"/>
                <a:gd name="T43" fmla="*/ 594 h 594"/>
                <a:gd name="T44" fmla="*/ 191 w 661"/>
                <a:gd name="T45" fmla="*/ 565 h 594"/>
                <a:gd name="T46" fmla="*/ 125 w 661"/>
                <a:gd name="T47" fmla="*/ 594 h 594"/>
                <a:gd name="T48" fmla="*/ 302 w 661"/>
                <a:gd name="T49" fmla="*/ 594 h 594"/>
                <a:gd name="T50" fmla="*/ 257 w 661"/>
                <a:gd name="T51" fmla="*/ 565 h 594"/>
                <a:gd name="T52" fmla="*/ 633 w 661"/>
                <a:gd name="T53" fmla="*/ 260 h 594"/>
                <a:gd name="T54" fmla="*/ 661 w 661"/>
                <a:gd name="T55" fmla="*/ 215 h 594"/>
                <a:gd name="T56" fmla="*/ 633 w 661"/>
                <a:gd name="T57" fmla="*/ 260 h 594"/>
                <a:gd name="T58" fmla="*/ 661 w 661"/>
                <a:gd name="T59" fmla="*/ 163 h 594"/>
                <a:gd name="T60" fmla="*/ 633 w 661"/>
                <a:gd name="T61" fmla="*/ 111 h 594"/>
                <a:gd name="T62" fmla="*/ 602 w 661"/>
                <a:gd name="T63" fmla="*/ 0 h 594"/>
                <a:gd name="T64" fmla="*/ 633 w 661"/>
                <a:gd name="T65" fmla="*/ 29 h 594"/>
                <a:gd name="T66" fmla="*/ 661 w 661"/>
                <a:gd name="T67" fmla="*/ 62 h 594"/>
                <a:gd name="T68" fmla="*/ 602 w 661"/>
                <a:gd name="T69" fmla="*/ 0 h 594"/>
                <a:gd name="T70" fmla="*/ 454 w 661"/>
                <a:gd name="T71" fmla="*/ 0 h 594"/>
                <a:gd name="T72" fmla="*/ 527 w 661"/>
                <a:gd name="T73" fmla="*/ 29 h 594"/>
                <a:gd name="T74" fmla="*/ 380 w 661"/>
                <a:gd name="T75" fmla="*/ 0 h 594"/>
                <a:gd name="T76" fmla="*/ 333 w 661"/>
                <a:gd name="T77" fmla="*/ 29 h 594"/>
                <a:gd name="T78" fmla="*/ 380 w 661"/>
                <a:gd name="T79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61" h="594">
                  <a:moveTo>
                    <a:pt x="302" y="527"/>
                  </a:moveTo>
                  <a:lnTo>
                    <a:pt x="463" y="527"/>
                  </a:lnTo>
                  <a:lnTo>
                    <a:pt x="463" y="558"/>
                  </a:lnTo>
                  <a:lnTo>
                    <a:pt x="361" y="558"/>
                  </a:lnTo>
                  <a:lnTo>
                    <a:pt x="361" y="594"/>
                  </a:lnTo>
                  <a:lnTo>
                    <a:pt x="600" y="594"/>
                  </a:lnTo>
                  <a:lnTo>
                    <a:pt x="600" y="558"/>
                  </a:lnTo>
                  <a:lnTo>
                    <a:pt x="501" y="558"/>
                  </a:lnTo>
                  <a:lnTo>
                    <a:pt x="501" y="527"/>
                  </a:lnTo>
                  <a:lnTo>
                    <a:pt x="661" y="527"/>
                  </a:lnTo>
                  <a:lnTo>
                    <a:pt x="661" y="289"/>
                  </a:lnTo>
                  <a:lnTo>
                    <a:pt x="302" y="289"/>
                  </a:lnTo>
                  <a:lnTo>
                    <a:pt x="302" y="527"/>
                  </a:lnTo>
                  <a:close/>
                  <a:moveTo>
                    <a:pt x="172" y="206"/>
                  </a:moveTo>
                  <a:lnTo>
                    <a:pt x="305" y="206"/>
                  </a:lnTo>
                  <a:lnTo>
                    <a:pt x="305" y="0"/>
                  </a:lnTo>
                  <a:lnTo>
                    <a:pt x="0" y="0"/>
                  </a:lnTo>
                  <a:lnTo>
                    <a:pt x="0" y="206"/>
                  </a:lnTo>
                  <a:lnTo>
                    <a:pt x="134" y="206"/>
                  </a:lnTo>
                  <a:lnTo>
                    <a:pt x="134" y="237"/>
                  </a:lnTo>
                  <a:lnTo>
                    <a:pt x="59" y="237"/>
                  </a:lnTo>
                  <a:lnTo>
                    <a:pt x="59" y="274"/>
                  </a:lnTo>
                  <a:lnTo>
                    <a:pt x="246" y="274"/>
                  </a:lnTo>
                  <a:lnTo>
                    <a:pt x="246" y="237"/>
                  </a:lnTo>
                  <a:lnTo>
                    <a:pt x="172" y="237"/>
                  </a:lnTo>
                  <a:lnTo>
                    <a:pt x="172" y="206"/>
                  </a:lnTo>
                  <a:close/>
                  <a:moveTo>
                    <a:pt x="28" y="274"/>
                  </a:moveTo>
                  <a:lnTo>
                    <a:pt x="0" y="274"/>
                  </a:lnTo>
                  <a:lnTo>
                    <a:pt x="0" y="319"/>
                  </a:lnTo>
                  <a:lnTo>
                    <a:pt x="28" y="319"/>
                  </a:lnTo>
                  <a:lnTo>
                    <a:pt x="28" y="274"/>
                  </a:lnTo>
                  <a:close/>
                  <a:moveTo>
                    <a:pt x="28" y="390"/>
                  </a:moveTo>
                  <a:lnTo>
                    <a:pt x="0" y="390"/>
                  </a:lnTo>
                  <a:lnTo>
                    <a:pt x="0" y="463"/>
                  </a:lnTo>
                  <a:lnTo>
                    <a:pt x="28" y="463"/>
                  </a:lnTo>
                  <a:lnTo>
                    <a:pt x="28" y="390"/>
                  </a:lnTo>
                  <a:close/>
                  <a:moveTo>
                    <a:pt x="28" y="534"/>
                  </a:moveTo>
                  <a:lnTo>
                    <a:pt x="0" y="534"/>
                  </a:lnTo>
                  <a:lnTo>
                    <a:pt x="0" y="594"/>
                  </a:lnTo>
                  <a:lnTo>
                    <a:pt x="59" y="594"/>
                  </a:lnTo>
                  <a:lnTo>
                    <a:pt x="59" y="565"/>
                  </a:lnTo>
                  <a:lnTo>
                    <a:pt x="28" y="565"/>
                  </a:lnTo>
                  <a:lnTo>
                    <a:pt x="28" y="534"/>
                  </a:lnTo>
                  <a:close/>
                  <a:moveTo>
                    <a:pt x="125" y="594"/>
                  </a:moveTo>
                  <a:lnTo>
                    <a:pt x="191" y="594"/>
                  </a:lnTo>
                  <a:lnTo>
                    <a:pt x="191" y="565"/>
                  </a:lnTo>
                  <a:lnTo>
                    <a:pt x="125" y="565"/>
                  </a:lnTo>
                  <a:lnTo>
                    <a:pt x="125" y="594"/>
                  </a:lnTo>
                  <a:close/>
                  <a:moveTo>
                    <a:pt x="257" y="594"/>
                  </a:moveTo>
                  <a:lnTo>
                    <a:pt x="302" y="594"/>
                  </a:lnTo>
                  <a:lnTo>
                    <a:pt x="302" y="565"/>
                  </a:lnTo>
                  <a:lnTo>
                    <a:pt x="257" y="565"/>
                  </a:lnTo>
                  <a:lnTo>
                    <a:pt x="257" y="594"/>
                  </a:lnTo>
                  <a:close/>
                  <a:moveTo>
                    <a:pt x="633" y="260"/>
                  </a:moveTo>
                  <a:lnTo>
                    <a:pt x="661" y="260"/>
                  </a:lnTo>
                  <a:lnTo>
                    <a:pt x="661" y="215"/>
                  </a:lnTo>
                  <a:lnTo>
                    <a:pt x="633" y="215"/>
                  </a:lnTo>
                  <a:lnTo>
                    <a:pt x="633" y="260"/>
                  </a:lnTo>
                  <a:close/>
                  <a:moveTo>
                    <a:pt x="633" y="163"/>
                  </a:moveTo>
                  <a:lnTo>
                    <a:pt x="661" y="163"/>
                  </a:lnTo>
                  <a:lnTo>
                    <a:pt x="661" y="111"/>
                  </a:lnTo>
                  <a:lnTo>
                    <a:pt x="633" y="111"/>
                  </a:lnTo>
                  <a:lnTo>
                    <a:pt x="633" y="163"/>
                  </a:lnTo>
                  <a:close/>
                  <a:moveTo>
                    <a:pt x="602" y="0"/>
                  </a:moveTo>
                  <a:lnTo>
                    <a:pt x="602" y="29"/>
                  </a:lnTo>
                  <a:lnTo>
                    <a:pt x="633" y="29"/>
                  </a:lnTo>
                  <a:lnTo>
                    <a:pt x="633" y="62"/>
                  </a:lnTo>
                  <a:lnTo>
                    <a:pt x="661" y="62"/>
                  </a:lnTo>
                  <a:lnTo>
                    <a:pt x="661" y="0"/>
                  </a:lnTo>
                  <a:lnTo>
                    <a:pt x="602" y="0"/>
                  </a:lnTo>
                  <a:close/>
                  <a:moveTo>
                    <a:pt x="527" y="0"/>
                  </a:moveTo>
                  <a:lnTo>
                    <a:pt x="454" y="0"/>
                  </a:lnTo>
                  <a:lnTo>
                    <a:pt x="454" y="29"/>
                  </a:lnTo>
                  <a:lnTo>
                    <a:pt x="527" y="29"/>
                  </a:lnTo>
                  <a:lnTo>
                    <a:pt x="527" y="0"/>
                  </a:lnTo>
                  <a:close/>
                  <a:moveTo>
                    <a:pt x="380" y="0"/>
                  </a:moveTo>
                  <a:lnTo>
                    <a:pt x="333" y="0"/>
                  </a:lnTo>
                  <a:lnTo>
                    <a:pt x="333" y="29"/>
                  </a:lnTo>
                  <a:lnTo>
                    <a:pt x="380" y="29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defRPr/>
              </a:pPr>
              <a:endParaRPr lang="zh-CN" altLang="en-US" sz="1000" b="1" kern="0" dirty="0">
                <a:solidFill>
                  <a:srgbClr val="000000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Arial" panose="020B0604020202020204" pitchFamily="34" charset="0"/>
              </a:endParaRPr>
            </a:p>
          </p:txBody>
        </p:sp>
        <p:pic>
          <p:nvPicPr>
            <p:cNvPr id="61" name="图形 60">
              <a:extLst>
                <a:ext uri="{FF2B5EF4-FFF2-40B4-BE49-F238E27FC236}">
                  <a16:creationId xmlns:a16="http://schemas.microsoft.com/office/drawing/2014/main" id="{ADBECFC8-0616-DF4F-97E1-3FDB2EDA231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=""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9984432" y="166267"/>
              <a:ext cx="458177" cy="458177"/>
            </a:xfrm>
            <a:prstGeom prst="rect">
              <a:avLst/>
            </a:prstGeom>
          </p:spPr>
        </p:pic>
        <p:grpSp>
          <p:nvGrpSpPr>
            <p:cNvPr id="62" name="组合 61">
              <a:extLst>
                <a:ext uri="{FF2B5EF4-FFF2-40B4-BE49-F238E27FC236}">
                  <a16:creationId xmlns:a16="http://schemas.microsoft.com/office/drawing/2014/main" id="{6F7C4B43-2BB6-9F45-BBB6-C3D383F69CB4}"/>
                </a:ext>
              </a:extLst>
            </p:cNvPr>
            <p:cNvGrpSpPr/>
            <p:nvPr/>
          </p:nvGrpSpPr>
          <p:grpSpPr>
            <a:xfrm>
              <a:off x="590156" y="2232521"/>
              <a:ext cx="399090" cy="601225"/>
              <a:chOff x="5987918" y="5114182"/>
              <a:chExt cx="399090" cy="540000"/>
            </a:xfrm>
          </p:grpSpPr>
          <p:cxnSp>
            <p:nvCxnSpPr>
              <p:cNvPr id="63" name="肘形连接符 62">
                <a:extLst>
                  <a:ext uri="{FF2B5EF4-FFF2-40B4-BE49-F238E27FC236}">
                    <a16:creationId xmlns:a16="http://schemas.microsoft.com/office/drawing/2014/main" id="{3FC3351B-3E90-ED4E-82DF-4AE023A96BA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991523" y="5114182"/>
                <a:ext cx="216000" cy="540000"/>
              </a:xfrm>
              <a:prstGeom prst="bentConnector3">
                <a:avLst>
                  <a:gd name="adj1" fmla="val -104935"/>
                </a:avLst>
              </a:prstGeom>
              <a:ln w="25400">
                <a:solidFill>
                  <a:srgbClr val="73779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直线连接符 28">
                <a:extLst>
                  <a:ext uri="{FF2B5EF4-FFF2-40B4-BE49-F238E27FC236}">
                    <a16:creationId xmlns:a16="http://schemas.microsoft.com/office/drawing/2014/main" id="{1A3FF981-808E-624E-975F-EAED782F01A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7918" y="5114182"/>
                <a:ext cx="399090" cy="0"/>
              </a:xfrm>
              <a:prstGeom prst="line">
                <a:avLst/>
              </a:prstGeom>
              <a:ln w="25400">
                <a:solidFill>
                  <a:srgbClr val="73779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5" name="组合 64">
              <a:extLst>
                <a:ext uri="{FF2B5EF4-FFF2-40B4-BE49-F238E27FC236}">
                  <a16:creationId xmlns:a16="http://schemas.microsoft.com/office/drawing/2014/main" id="{66CEFE08-096E-7645-A35F-C03FDB2DDF3A}"/>
                </a:ext>
              </a:extLst>
            </p:cNvPr>
            <p:cNvGrpSpPr/>
            <p:nvPr/>
          </p:nvGrpSpPr>
          <p:grpSpPr>
            <a:xfrm>
              <a:off x="588440" y="2931800"/>
              <a:ext cx="399090" cy="358204"/>
              <a:chOff x="5987918" y="4532107"/>
              <a:chExt cx="399090" cy="540000"/>
            </a:xfrm>
          </p:grpSpPr>
          <p:cxnSp>
            <p:nvCxnSpPr>
              <p:cNvPr id="66" name="肘形连接符 65">
                <a:extLst>
                  <a:ext uri="{FF2B5EF4-FFF2-40B4-BE49-F238E27FC236}">
                    <a16:creationId xmlns:a16="http://schemas.microsoft.com/office/drawing/2014/main" id="{6A88FA42-3CBC-F649-B583-DED4AE5190B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991523" y="4532107"/>
                <a:ext cx="216000" cy="540000"/>
              </a:xfrm>
              <a:prstGeom prst="bentConnector3">
                <a:avLst>
                  <a:gd name="adj1" fmla="val -104935"/>
                </a:avLst>
              </a:prstGeom>
              <a:ln w="25400">
                <a:solidFill>
                  <a:srgbClr val="73779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线连接符 28">
                <a:extLst>
                  <a:ext uri="{FF2B5EF4-FFF2-40B4-BE49-F238E27FC236}">
                    <a16:creationId xmlns:a16="http://schemas.microsoft.com/office/drawing/2014/main" id="{3164D787-7AB4-5A46-A65B-FB58AD39A24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7918" y="4532107"/>
                <a:ext cx="399090" cy="0"/>
              </a:xfrm>
              <a:prstGeom prst="line">
                <a:avLst/>
              </a:prstGeom>
              <a:ln w="25400">
                <a:solidFill>
                  <a:srgbClr val="73779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1" name="组合 70">
              <a:extLst>
                <a:ext uri="{FF2B5EF4-FFF2-40B4-BE49-F238E27FC236}">
                  <a16:creationId xmlns:a16="http://schemas.microsoft.com/office/drawing/2014/main" id="{6DE95D39-3712-4B4E-AB87-28B4AC9CD98E}"/>
                </a:ext>
              </a:extLst>
            </p:cNvPr>
            <p:cNvGrpSpPr/>
            <p:nvPr/>
          </p:nvGrpSpPr>
          <p:grpSpPr>
            <a:xfrm>
              <a:off x="5984248" y="862186"/>
              <a:ext cx="399090" cy="356398"/>
              <a:chOff x="5987918" y="4532107"/>
              <a:chExt cx="399090" cy="540000"/>
            </a:xfrm>
          </p:grpSpPr>
          <p:cxnSp>
            <p:nvCxnSpPr>
              <p:cNvPr id="72" name="肘形连接符 71">
                <a:extLst>
                  <a:ext uri="{FF2B5EF4-FFF2-40B4-BE49-F238E27FC236}">
                    <a16:creationId xmlns:a16="http://schemas.microsoft.com/office/drawing/2014/main" id="{771B0062-D007-C242-9EEB-5AEED14BA08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991523" y="4532107"/>
                <a:ext cx="216000" cy="540000"/>
              </a:xfrm>
              <a:prstGeom prst="bentConnector3">
                <a:avLst>
                  <a:gd name="adj1" fmla="val -104935"/>
                </a:avLst>
              </a:prstGeom>
              <a:ln w="25400">
                <a:solidFill>
                  <a:srgbClr val="73779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线连接符 28">
                <a:extLst>
                  <a:ext uri="{FF2B5EF4-FFF2-40B4-BE49-F238E27FC236}">
                    <a16:creationId xmlns:a16="http://schemas.microsoft.com/office/drawing/2014/main" id="{1095A417-1A0E-A14D-A884-DBA2BCA6B51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7918" y="4532107"/>
                <a:ext cx="399090" cy="0"/>
              </a:xfrm>
              <a:prstGeom prst="line">
                <a:avLst/>
              </a:prstGeom>
              <a:ln w="25400">
                <a:solidFill>
                  <a:srgbClr val="73779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4" name="文本框 73">
              <a:extLst>
                <a:ext uri="{FF2B5EF4-FFF2-40B4-BE49-F238E27FC236}">
                  <a16:creationId xmlns:a16="http://schemas.microsoft.com/office/drawing/2014/main" id="{4BF11941-F5F0-0547-B11A-D744409E65E8}"/>
                </a:ext>
              </a:extLst>
            </p:cNvPr>
            <p:cNvSpPr txBox="1"/>
            <p:nvPr/>
          </p:nvSpPr>
          <p:spPr>
            <a:xfrm>
              <a:off x="993698" y="2978000"/>
              <a:ext cx="26165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4.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设备上电，正常入网</a:t>
              </a:r>
            </a:p>
          </p:txBody>
        </p:sp>
        <p:cxnSp>
          <p:nvCxnSpPr>
            <p:cNvPr id="75" name="直线箭头连接符 74">
              <a:extLst>
                <a:ext uri="{FF2B5EF4-FFF2-40B4-BE49-F238E27FC236}">
                  <a16:creationId xmlns:a16="http://schemas.microsoft.com/office/drawing/2014/main" id="{3978F660-AD0B-C041-8CB9-83AC73C6A801}"/>
                </a:ext>
              </a:extLst>
            </p:cNvPr>
            <p:cNvCxnSpPr>
              <a:cxnSpLocks/>
            </p:cNvCxnSpPr>
            <p:nvPr/>
          </p:nvCxnSpPr>
          <p:spPr>
            <a:xfrm>
              <a:off x="590156" y="3879274"/>
              <a:ext cx="5401651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文本框 78">
              <a:extLst>
                <a:ext uri="{FF2B5EF4-FFF2-40B4-BE49-F238E27FC236}">
                  <a16:creationId xmlns:a16="http://schemas.microsoft.com/office/drawing/2014/main" id="{C75F4A6A-5FDB-8843-9D27-E7E1F29E597B}"/>
                </a:ext>
              </a:extLst>
            </p:cNvPr>
            <p:cNvSpPr txBox="1"/>
            <p:nvPr/>
          </p:nvSpPr>
          <p:spPr>
            <a:xfrm>
              <a:off x="6464968" y="4335487"/>
              <a:ext cx="253494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6.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鉴权通过，设备激活上线</a:t>
              </a:r>
              <a:endParaRPr kumimoji="1" lang="en-US" altLang="zh-CN" sz="1200" dirty="0">
                <a:solidFill>
                  <a:srgbClr val="5E6280"/>
                </a:solidFill>
                <a:latin typeface="Segoe UI" panose="020B0502040204020203" pitchFamily="34" charset="0"/>
                <a:ea typeface="Hiragino Sans GB W3" panose="020B0300000000000000" pitchFamily="34" charset="-128"/>
                <a:cs typeface="Segoe UI" panose="020B0502040204020203" pitchFamily="34" charset="0"/>
              </a:endParaRPr>
            </a:p>
            <a:p>
              <a:endParaRPr kumimoji="1" lang="en-US" altLang="zh-CN" sz="1200" dirty="0">
                <a:solidFill>
                  <a:srgbClr val="5E6280"/>
                </a:solidFill>
                <a:latin typeface="Segoe UI" panose="020B0502040204020203" pitchFamily="34" charset="0"/>
                <a:ea typeface="Hiragino Sans GB W3" panose="020B0300000000000000" pitchFamily="34" charset="-128"/>
                <a:cs typeface="Segoe UI" panose="020B0502040204020203" pitchFamily="34" charset="0"/>
              </a:endParaRPr>
            </a:p>
          </p:txBody>
        </p:sp>
      </p:grpSp>
      <p:sp>
        <p:nvSpPr>
          <p:cNvPr id="82" name="文本框 81">
            <a:extLst>
              <a:ext uri="{FF2B5EF4-FFF2-40B4-BE49-F238E27FC236}">
                <a16:creationId xmlns:a16="http://schemas.microsoft.com/office/drawing/2014/main" id="{CDF2FC83-699C-CF46-BE40-DC77DB36F1C8}"/>
              </a:ext>
            </a:extLst>
          </p:cNvPr>
          <p:cNvSpPr txBox="1"/>
          <p:nvPr/>
        </p:nvSpPr>
        <p:spPr>
          <a:xfrm>
            <a:off x="548640" y="-914400"/>
            <a:ext cx="40927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coap_connection_process_non_dtls.png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21633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组合 80">
            <a:extLst>
              <a:ext uri="{FF2B5EF4-FFF2-40B4-BE49-F238E27FC236}">
                <a16:creationId xmlns:a16="http://schemas.microsoft.com/office/drawing/2014/main" id="{C2A6E526-3232-014C-A833-153BFA600CBC}"/>
              </a:ext>
            </a:extLst>
          </p:cNvPr>
          <p:cNvGrpSpPr/>
          <p:nvPr/>
        </p:nvGrpSpPr>
        <p:grpSpPr>
          <a:xfrm>
            <a:off x="122039" y="141301"/>
            <a:ext cx="11690500" cy="4007779"/>
            <a:chOff x="122039" y="141301"/>
            <a:chExt cx="11690500" cy="4007779"/>
          </a:xfrm>
        </p:grpSpPr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988D1086-BBEE-7546-B067-94903A2EBCE6}"/>
                </a:ext>
              </a:extLst>
            </p:cNvPr>
            <p:cNvSpPr/>
            <p:nvPr/>
          </p:nvSpPr>
          <p:spPr>
            <a:xfrm>
              <a:off x="4587330" y="141301"/>
              <a:ext cx="2806996" cy="495007"/>
            </a:xfrm>
            <a:prstGeom prst="rect">
              <a:avLst/>
            </a:prstGeom>
            <a:solidFill>
              <a:srgbClr val="383C57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5AD87B88-8221-1E4A-8FB9-51A7D4477B77}"/>
                </a:ext>
              </a:extLst>
            </p:cNvPr>
            <p:cNvSpPr/>
            <p:nvPr/>
          </p:nvSpPr>
          <p:spPr>
            <a:xfrm>
              <a:off x="122039" y="141301"/>
              <a:ext cx="2806996" cy="495007"/>
            </a:xfrm>
            <a:prstGeom prst="rect">
              <a:avLst/>
            </a:prstGeom>
            <a:solidFill>
              <a:srgbClr val="383C57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521E4D91-D5A0-E940-8F9B-D65D6F06AA97}"/>
                </a:ext>
              </a:extLst>
            </p:cNvPr>
            <p:cNvSpPr txBox="1"/>
            <p:nvPr/>
          </p:nvSpPr>
          <p:spPr>
            <a:xfrm>
              <a:off x="662583" y="212673"/>
              <a:ext cx="222723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400" dirty="0">
                  <a:solidFill>
                    <a:schemeClr val="bg1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设备</a:t>
              </a: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FA9B91B5-7116-1547-AA54-1C046956EDD9}"/>
                </a:ext>
              </a:extLst>
            </p:cNvPr>
            <p:cNvSpPr txBox="1"/>
            <p:nvPr/>
          </p:nvSpPr>
          <p:spPr>
            <a:xfrm>
              <a:off x="10442608" y="253469"/>
              <a:ext cx="13699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400" dirty="0">
                  <a:solidFill>
                    <a:schemeClr val="bg1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应用</a:t>
              </a:r>
            </a:p>
          </p:txBody>
        </p:sp>
        <p:cxnSp>
          <p:nvCxnSpPr>
            <p:cNvPr id="12" name="直线箭头连接符 11">
              <a:extLst>
                <a:ext uri="{FF2B5EF4-FFF2-40B4-BE49-F238E27FC236}">
                  <a16:creationId xmlns:a16="http://schemas.microsoft.com/office/drawing/2014/main" id="{D97F2BB8-7E77-A343-A41A-413CA7035714}"/>
                </a:ext>
              </a:extLst>
            </p:cNvPr>
            <p:cNvCxnSpPr>
              <a:cxnSpLocks/>
            </p:cNvCxnSpPr>
            <p:nvPr/>
          </p:nvCxnSpPr>
          <p:spPr>
            <a:xfrm>
              <a:off x="596306" y="668629"/>
              <a:ext cx="0" cy="3480451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线箭头连接符 12">
              <a:extLst>
                <a:ext uri="{FF2B5EF4-FFF2-40B4-BE49-F238E27FC236}">
                  <a16:creationId xmlns:a16="http://schemas.microsoft.com/office/drawing/2014/main" id="{5F448A1E-FC31-E843-A37E-5DAD7E3E3EE7}"/>
                </a:ext>
              </a:extLst>
            </p:cNvPr>
            <p:cNvCxnSpPr>
              <a:cxnSpLocks/>
            </p:cNvCxnSpPr>
            <p:nvPr/>
          </p:nvCxnSpPr>
          <p:spPr>
            <a:xfrm>
              <a:off x="5978513" y="647190"/>
              <a:ext cx="0" cy="3501890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5" name="图形 14">
              <a:extLst>
                <a:ext uri="{FF2B5EF4-FFF2-40B4-BE49-F238E27FC236}">
                  <a16:creationId xmlns:a16="http://schemas.microsoft.com/office/drawing/2014/main" id="{CEFA9226-0B9B-724F-B399-4B813E2384F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13039" y="201061"/>
              <a:ext cx="383267" cy="319389"/>
            </a:xfrm>
            <a:prstGeom prst="rect">
              <a:avLst/>
            </a:prstGeom>
          </p:spPr>
        </p:pic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6D4CF2C5-8818-F641-B365-E30BDC549DE7}"/>
                </a:ext>
              </a:extLst>
            </p:cNvPr>
            <p:cNvSpPr txBox="1"/>
            <p:nvPr/>
          </p:nvSpPr>
          <p:spPr>
            <a:xfrm>
              <a:off x="1009456" y="1063769"/>
              <a:ext cx="412402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1.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Arial" panose="020B0604020202020204" pitchFamily="34" charset="0"/>
                  <a:ea typeface="Noto Sans S Chinese Regular" panose="020B0500000000000000" pitchFamily="34" charset="-122"/>
                  <a:cs typeface="Arial" panose="020B0604020202020204" pitchFamily="34" charset="0"/>
                </a:rPr>
                <a:t>设备上报数据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61E70DAC-5F41-5F41-917E-707A073A5CEB}"/>
                </a:ext>
              </a:extLst>
            </p:cNvPr>
            <p:cNvSpPr txBox="1"/>
            <p:nvPr/>
          </p:nvSpPr>
          <p:spPr>
            <a:xfrm>
              <a:off x="6383338" y="1720182"/>
              <a:ext cx="40911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2. 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Arial" panose="020B0604020202020204" pitchFamily="34" charset="0"/>
                  <a:ea typeface="Noto Sans S Chinese Regular" panose="020B0500000000000000" pitchFamily="34" charset="-122"/>
                  <a:cs typeface="Arial" panose="020B0604020202020204" pitchFamily="34" charset="0"/>
                </a:rPr>
                <a:t>EnOS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Arial" panose="020B0604020202020204" pitchFamily="34" charset="0"/>
                  <a:ea typeface="Noto Sans S Chinese Regular" panose="020B0500000000000000" pitchFamily="34" charset="-122"/>
                  <a:cs typeface="Arial" panose="020B0604020202020204" pitchFamily="34" charset="0"/>
                </a:rPr>
                <a:t>使用解析脚本，将二进制格式数据转换为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Arial" panose="020B0604020202020204" pitchFamily="34" charset="0"/>
                  <a:ea typeface="Noto Sans S Chinese Regular" panose="020B0500000000000000" pitchFamily="34" charset="-122"/>
                  <a:cs typeface="Arial" panose="020B0604020202020204" pitchFamily="34" charset="0"/>
                </a:rPr>
                <a:t>JSON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Arial" panose="020B0604020202020204" pitchFamily="34" charset="0"/>
                  <a:ea typeface="Noto Sans S Chinese Regular" panose="020B0500000000000000" pitchFamily="34" charset="-122"/>
                  <a:cs typeface="Arial" panose="020B0604020202020204" pitchFamily="34" charset="0"/>
                </a:rPr>
                <a:t>格式</a:t>
              </a: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F34108B4-F7BB-0B49-9F34-8333BEEE689D}"/>
                </a:ext>
              </a:extLst>
            </p:cNvPr>
            <p:cNvSpPr txBox="1"/>
            <p:nvPr/>
          </p:nvSpPr>
          <p:spPr>
            <a:xfrm>
              <a:off x="6424664" y="2404588"/>
              <a:ext cx="386663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3.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EnOS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存储数据</a:t>
              </a:r>
              <a:endParaRPr kumimoji="1" lang="zh-CN" altLang="en-US" sz="1200" dirty="0">
                <a:solidFill>
                  <a:srgbClr val="5E6280"/>
                </a:solidFill>
                <a:latin typeface="Arial" panose="020B0604020202020204" pitchFamily="34" charset="0"/>
                <a:ea typeface="Noto Sans S Chinese Regular" panose="020B0500000000000000" pitchFamily="34" charset="-122"/>
                <a:cs typeface="Arial" panose="020B0604020202020204" pitchFamily="34" charset="0"/>
              </a:endParaRPr>
            </a:p>
          </p:txBody>
        </p:sp>
        <p:grpSp>
          <p:nvGrpSpPr>
            <p:cNvPr id="47" name="组合 46">
              <a:extLst>
                <a:ext uri="{FF2B5EF4-FFF2-40B4-BE49-F238E27FC236}">
                  <a16:creationId xmlns:a16="http://schemas.microsoft.com/office/drawing/2014/main" id="{2AFD64DC-B357-A247-B332-9E9A6B18D605}"/>
                </a:ext>
              </a:extLst>
            </p:cNvPr>
            <p:cNvGrpSpPr/>
            <p:nvPr/>
          </p:nvGrpSpPr>
          <p:grpSpPr>
            <a:xfrm>
              <a:off x="5969533" y="1772816"/>
              <a:ext cx="409207" cy="949199"/>
              <a:chOff x="5977801" y="3544660"/>
              <a:chExt cx="409207" cy="1438190"/>
            </a:xfrm>
          </p:grpSpPr>
          <p:cxnSp>
            <p:nvCxnSpPr>
              <p:cNvPr id="54" name="肘形连接符 53">
                <a:extLst>
                  <a:ext uri="{FF2B5EF4-FFF2-40B4-BE49-F238E27FC236}">
                    <a16:creationId xmlns:a16="http://schemas.microsoft.com/office/drawing/2014/main" id="{7EFA86DA-58C7-134F-9C70-1F6D0514363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991523" y="3544660"/>
                <a:ext cx="216000" cy="540002"/>
              </a:xfrm>
              <a:prstGeom prst="bentConnector3">
                <a:avLst>
                  <a:gd name="adj1" fmla="val -104935"/>
                </a:avLst>
              </a:prstGeom>
              <a:ln w="25400">
                <a:solidFill>
                  <a:srgbClr val="73779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直线连接符 28">
                <a:extLst>
                  <a:ext uri="{FF2B5EF4-FFF2-40B4-BE49-F238E27FC236}">
                    <a16:creationId xmlns:a16="http://schemas.microsoft.com/office/drawing/2014/main" id="{66C439B3-D1EC-AE47-9A5F-A4912F19DE1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7918" y="3544662"/>
                <a:ext cx="399090" cy="0"/>
              </a:xfrm>
              <a:prstGeom prst="line">
                <a:avLst/>
              </a:prstGeom>
              <a:ln w="25400">
                <a:solidFill>
                  <a:srgbClr val="73779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肘形连接符 53">
                <a:extLst>
                  <a:ext uri="{FF2B5EF4-FFF2-40B4-BE49-F238E27FC236}">
                    <a16:creationId xmlns:a16="http://schemas.microsoft.com/office/drawing/2014/main" id="{41F8D013-6197-4267-A8BA-DF0189D297B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981406" y="4442848"/>
                <a:ext cx="216000" cy="540002"/>
              </a:xfrm>
              <a:prstGeom prst="bentConnector3">
                <a:avLst>
                  <a:gd name="adj1" fmla="val -104935"/>
                </a:avLst>
              </a:prstGeom>
              <a:ln w="25400">
                <a:solidFill>
                  <a:srgbClr val="73779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直线连接符 28">
                <a:extLst>
                  <a:ext uri="{FF2B5EF4-FFF2-40B4-BE49-F238E27FC236}">
                    <a16:creationId xmlns:a16="http://schemas.microsoft.com/office/drawing/2014/main" id="{5A8A99B3-D3CD-4DEC-B0D0-AA96C670A63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77801" y="4442848"/>
                <a:ext cx="399090" cy="0"/>
              </a:xfrm>
              <a:prstGeom prst="line">
                <a:avLst/>
              </a:prstGeom>
              <a:ln w="25400">
                <a:solidFill>
                  <a:srgbClr val="73779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8AD74273-B1CF-5D4D-B58D-68CA77FEA383}"/>
                </a:ext>
              </a:extLst>
            </p:cNvPr>
            <p:cNvSpPr txBox="1"/>
            <p:nvPr/>
          </p:nvSpPr>
          <p:spPr>
            <a:xfrm>
              <a:off x="5595163" y="234243"/>
              <a:ext cx="222723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>
                  <a:solidFill>
                    <a:schemeClr val="bg1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EnOS</a:t>
              </a:r>
              <a:r>
                <a:rPr kumimoji="1" lang="zh-CN" altLang="en-US" sz="1400" dirty="0">
                  <a:solidFill>
                    <a:schemeClr val="bg1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 控制台</a:t>
              </a:r>
            </a:p>
          </p:txBody>
        </p:sp>
        <p:sp>
          <p:nvSpPr>
            <p:cNvPr id="59" name="Freeform 70">
              <a:extLst>
                <a:ext uri="{FF2B5EF4-FFF2-40B4-BE49-F238E27FC236}">
                  <a16:creationId xmlns:a16="http://schemas.microsoft.com/office/drawing/2014/main" id="{AAB68B71-5F9D-2540-A40C-7A45493FCF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01844" y="203973"/>
              <a:ext cx="394756" cy="354743"/>
            </a:xfrm>
            <a:custGeom>
              <a:avLst/>
              <a:gdLst>
                <a:gd name="T0" fmla="*/ 463 w 661"/>
                <a:gd name="T1" fmla="*/ 527 h 594"/>
                <a:gd name="T2" fmla="*/ 361 w 661"/>
                <a:gd name="T3" fmla="*/ 558 h 594"/>
                <a:gd name="T4" fmla="*/ 600 w 661"/>
                <a:gd name="T5" fmla="*/ 594 h 594"/>
                <a:gd name="T6" fmla="*/ 501 w 661"/>
                <a:gd name="T7" fmla="*/ 558 h 594"/>
                <a:gd name="T8" fmla="*/ 661 w 661"/>
                <a:gd name="T9" fmla="*/ 527 h 594"/>
                <a:gd name="T10" fmla="*/ 302 w 661"/>
                <a:gd name="T11" fmla="*/ 289 h 594"/>
                <a:gd name="T12" fmla="*/ 172 w 661"/>
                <a:gd name="T13" fmla="*/ 206 h 594"/>
                <a:gd name="T14" fmla="*/ 305 w 661"/>
                <a:gd name="T15" fmla="*/ 0 h 594"/>
                <a:gd name="T16" fmla="*/ 0 w 661"/>
                <a:gd name="T17" fmla="*/ 206 h 594"/>
                <a:gd name="T18" fmla="*/ 134 w 661"/>
                <a:gd name="T19" fmla="*/ 237 h 594"/>
                <a:gd name="T20" fmla="*/ 59 w 661"/>
                <a:gd name="T21" fmla="*/ 274 h 594"/>
                <a:gd name="T22" fmla="*/ 246 w 661"/>
                <a:gd name="T23" fmla="*/ 237 h 594"/>
                <a:gd name="T24" fmla="*/ 172 w 661"/>
                <a:gd name="T25" fmla="*/ 206 h 594"/>
                <a:gd name="T26" fmla="*/ 0 w 661"/>
                <a:gd name="T27" fmla="*/ 274 h 594"/>
                <a:gd name="T28" fmla="*/ 28 w 661"/>
                <a:gd name="T29" fmla="*/ 319 h 594"/>
                <a:gd name="T30" fmla="*/ 28 w 661"/>
                <a:gd name="T31" fmla="*/ 390 h 594"/>
                <a:gd name="T32" fmla="*/ 0 w 661"/>
                <a:gd name="T33" fmla="*/ 463 h 594"/>
                <a:gd name="T34" fmla="*/ 28 w 661"/>
                <a:gd name="T35" fmla="*/ 390 h 594"/>
                <a:gd name="T36" fmla="*/ 0 w 661"/>
                <a:gd name="T37" fmla="*/ 534 h 594"/>
                <a:gd name="T38" fmla="*/ 59 w 661"/>
                <a:gd name="T39" fmla="*/ 594 h 594"/>
                <a:gd name="T40" fmla="*/ 28 w 661"/>
                <a:gd name="T41" fmla="*/ 565 h 594"/>
                <a:gd name="T42" fmla="*/ 125 w 661"/>
                <a:gd name="T43" fmla="*/ 594 h 594"/>
                <a:gd name="T44" fmla="*/ 191 w 661"/>
                <a:gd name="T45" fmla="*/ 565 h 594"/>
                <a:gd name="T46" fmla="*/ 125 w 661"/>
                <a:gd name="T47" fmla="*/ 594 h 594"/>
                <a:gd name="T48" fmla="*/ 302 w 661"/>
                <a:gd name="T49" fmla="*/ 594 h 594"/>
                <a:gd name="T50" fmla="*/ 257 w 661"/>
                <a:gd name="T51" fmla="*/ 565 h 594"/>
                <a:gd name="T52" fmla="*/ 633 w 661"/>
                <a:gd name="T53" fmla="*/ 260 h 594"/>
                <a:gd name="T54" fmla="*/ 661 w 661"/>
                <a:gd name="T55" fmla="*/ 215 h 594"/>
                <a:gd name="T56" fmla="*/ 633 w 661"/>
                <a:gd name="T57" fmla="*/ 260 h 594"/>
                <a:gd name="T58" fmla="*/ 661 w 661"/>
                <a:gd name="T59" fmla="*/ 163 h 594"/>
                <a:gd name="T60" fmla="*/ 633 w 661"/>
                <a:gd name="T61" fmla="*/ 111 h 594"/>
                <a:gd name="T62" fmla="*/ 602 w 661"/>
                <a:gd name="T63" fmla="*/ 0 h 594"/>
                <a:gd name="T64" fmla="*/ 633 w 661"/>
                <a:gd name="T65" fmla="*/ 29 h 594"/>
                <a:gd name="T66" fmla="*/ 661 w 661"/>
                <a:gd name="T67" fmla="*/ 62 h 594"/>
                <a:gd name="T68" fmla="*/ 602 w 661"/>
                <a:gd name="T69" fmla="*/ 0 h 594"/>
                <a:gd name="T70" fmla="*/ 454 w 661"/>
                <a:gd name="T71" fmla="*/ 0 h 594"/>
                <a:gd name="T72" fmla="*/ 527 w 661"/>
                <a:gd name="T73" fmla="*/ 29 h 594"/>
                <a:gd name="T74" fmla="*/ 380 w 661"/>
                <a:gd name="T75" fmla="*/ 0 h 594"/>
                <a:gd name="T76" fmla="*/ 333 w 661"/>
                <a:gd name="T77" fmla="*/ 29 h 594"/>
                <a:gd name="T78" fmla="*/ 380 w 661"/>
                <a:gd name="T79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61" h="594">
                  <a:moveTo>
                    <a:pt x="302" y="527"/>
                  </a:moveTo>
                  <a:lnTo>
                    <a:pt x="463" y="527"/>
                  </a:lnTo>
                  <a:lnTo>
                    <a:pt x="463" y="558"/>
                  </a:lnTo>
                  <a:lnTo>
                    <a:pt x="361" y="558"/>
                  </a:lnTo>
                  <a:lnTo>
                    <a:pt x="361" y="594"/>
                  </a:lnTo>
                  <a:lnTo>
                    <a:pt x="600" y="594"/>
                  </a:lnTo>
                  <a:lnTo>
                    <a:pt x="600" y="558"/>
                  </a:lnTo>
                  <a:lnTo>
                    <a:pt x="501" y="558"/>
                  </a:lnTo>
                  <a:lnTo>
                    <a:pt x="501" y="527"/>
                  </a:lnTo>
                  <a:lnTo>
                    <a:pt x="661" y="527"/>
                  </a:lnTo>
                  <a:lnTo>
                    <a:pt x="661" y="289"/>
                  </a:lnTo>
                  <a:lnTo>
                    <a:pt x="302" y="289"/>
                  </a:lnTo>
                  <a:lnTo>
                    <a:pt x="302" y="527"/>
                  </a:lnTo>
                  <a:close/>
                  <a:moveTo>
                    <a:pt x="172" y="206"/>
                  </a:moveTo>
                  <a:lnTo>
                    <a:pt x="305" y="206"/>
                  </a:lnTo>
                  <a:lnTo>
                    <a:pt x="305" y="0"/>
                  </a:lnTo>
                  <a:lnTo>
                    <a:pt x="0" y="0"/>
                  </a:lnTo>
                  <a:lnTo>
                    <a:pt x="0" y="206"/>
                  </a:lnTo>
                  <a:lnTo>
                    <a:pt x="134" y="206"/>
                  </a:lnTo>
                  <a:lnTo>
                    <a:pt x="134" y="237"/>
                  </a:lnTo>
                  <a:lnTo>
                    <a:pt x="59" y="237"/>
                  </a:lnTo>
                  <a:lnTo>
                    <a:pt x="59" y="274"/>
                  </a:lnTo>
                  <a:lnTo>
                    <a:pt x="246" y="274"/>
                  </a:lnTo>
                  <a:lnTo>
                    <a:pt x="246" y="237"/>
                  </a:lnTo>
                  <a:lnTo>
                    <a:pt x="172" y="237"/>
                  </a:lnTo>
                  <a:lnTo>
                    <a:pt x="172" y="206"/>
                  </a:lnTo>
                  <a:close/>
                  <a:moveTo>
                    <a:pt x="28" y="274"/>
                  </a:moveTo>
                  <a:lnTo>
                    <a:pt x="0" y="274"/>
                  </a:lnTo>
                  <a:lnTo>
                    <a:pt x="0" y="319"/>
                  </a:lnTo>
                  <a:lnTo>
                    <a:pt x="28" y="319"/>
                  </a:lnTo>
                  <a:lnTo>
                    <a:pt x="28" y="274"/>
                  </a:lnTo>
                  <a:close/>
                  <a:moveTo>
                    <a:pt x="28" y="390"/>
                  </a:moveTo>
                  <a:lnTo>
                    <a:pt x="0" y="390"/>
                  </a:lnTo>
                  <a:lnTo>
                    <a:pt x="0" y="463"/>
                  </a:lnTo>
                  <a:lnTo>
                    <a:pt x="28" y="463"/>
                  </a:lnTo>
                  <a:lnTo>
                    <a:pt x="28" y="390"/>
                  </a:lnTo>
                  <a:close/>
                  <a:moveTo>
                    <a:pt x="28" y="534"/>
                  </a:moveTo>
                  <a:lnTo>
                    <a:pt x="0" y="534"/>
                  </a:lnTo>
                  <a:lnTo>
                    <a:pt x="0" y="594"/>
                  </a:lnTo>
                  <a:lnTo>
                    <a:pt x="59" y="594"/>
                  </a:lnTo>
                  <a:lnTo>
                    <a:pt x="59" y="565"/>
                  </a:lnTo>
                  <a:lnTo>
                    <a:pt x="28" y="565"/>
                  </a:lnTo>
                  <a:lnTo>
                    <a:pt x="28" y="534"/>
                  </a:lnTo>
                  <a:close/>
                  <a:moveTo>
                    <a:pt x="125" y="594"/>
                  </a:moveTo>
                  <a:lnTo>
                    <a:pt x="191" y="594"/>
                  </a:lnTo>
                  <a:lnTo>
                    <a:pt x="191" y="565"/>
                  </a:lnTo>
                  <a:lnTo>
                    <a:pt x="125" y="565"/>
                  </a:lnTo>
                  <a:lnTo>
                    <a:pt x="125" y="594"/>
                  </a:lnTo>
                  <a:close/>
                  <a:moveTo>
                    <a:pt x="257" y="594"/>
                  </a:moveTo>
                  <a:lnTo>
                    <a:pt x="302" y="594"/>
                  </a:lnTo>
                  <a:lnTo>
                    <a:pt x="302" y="565"/>
                  </a:lnTo>
                  <a:lnTo>
                    <a:pt x="257" y="565"/>
                  </a:lnTo>
                  <a:lnTo>
                    <a:pt x="257" y="594"/>
                  </a:lnTo>
                  <a:close/>
                  <a:moveTo>
                    <a:pt x="633" y="260"/>
                  </a:moveTo>
                  <a:lnTo>
                    <a:pt x="661" y="260"/>
                  </a:lnTo>
                  <a:lnTo>
                    <a:pt x="661" y="215"/>
                  </a:lnTo>
                  <a:lnTo>
                    <a:pt x="633" y="215"/>
                  </a:lnTo>
                  <a:lnTo>
                    <a:pt x="633" y="260"/>
                  </a:lnTo>
                  <a:close/>
                  <a:moveTo>
                    <a:pt x="633" y="163"/>
                  </a:moveTo>
                  <a:lnTo>
                    <a:pt x="661" y="163"/>
                  </a:lnTo>
                  <a:lnTo>
                    <a:pt x="661" y="111"/>
                  </a:lnTo>
                  <a:lnTo>
                    <a:pt x="633" y="111"/>
                  </a:lnTo>
                  <a:lnTo>
                    <a:pt x="633" y="163"/>
                  </a:lnTo>
                  <a:close/>
                  <a:moveTo>
                    <a:pt x="602" y="0"/>
                  </a:moveTo>
                  <a:lnTo>
                    <a:pt x="602" y="29"/>
                  </a:lnTo>
                  <a:lnTo>
                    <a:pt x="633" y="29"/>
                  </a:lnTo>
                  <a:lnTo>
                    <a:pt x="633" y="62"/>
                  </a:lnTo>
                  <a:lnTo>
                    <a:pt x="661" y="62"/>
                  </a:lnTo>
                  <a:lnTo>
                    <a:pt x="661" y="0"/>
                  </a:lnTo>
                  <a:lnTo>
                    <a:pt x="602" y="0"/>
                  </a:lnTo>
                  <a:close/>
                  <a:moveTo>
                    <a:pt x="527" y="0"/>
                  </a:moveTo>
                  <a:lnTo>
                    <a:pt x="454" y="0"/>
                  </a:lnTo>
                  <a:lnTo>
                    <a:pt x="454" y="29"/>
                  </a:lnTo>
                  <a:lnTo>
                    <a:pt x="527" y="29"/>
                  </a:lnTo>
                  <a:lnTo>
                    <a:pt x="527" y="0"/>
                  </a:lnTo>
                  <a:close/>
                  <a:moveTo>
                    <a:pt x="380" y="0"/>
                  </a:moveTo>
                  <a:lnTo>
                    <a:pt x="333" y="0"/>
                  </a:lnTo>
                  <a:lnTo>
                    <a:pt x="333" y="29"/>
                  </a:lnTo>
                  <a:lnTo>
                    <a:pt x="380" y="29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defRPr/>
              </a:pPr>
              <a:endParaRPr lang="zh-CN" altLang="en-US" sz="1000" b="1" kern="0" dirty="0">
                <a:solidFill>
                  <a:srgbClr val="000000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Arial" panose="020B0604020202020204" pitchFamily="34" charset="0"/>
              </a:endParaRPr>
            </a:p>
          </p:txBody>
        </p:sp>
        <p:pic>
          <p:nvPicPr>
            <p:cNvPr id="61" name="图形 60">
              <a:extLst>
                <a:ext uri="{FF2B5EF4-FFF2-40B4-BE49-F238E27FC236}">
                  <a16:creationId xmlns:a16="http://schemas.microsoft.com/office/drawing/2014/main" id="{ADBECFC8-0616-DF4F-97E1-3FDB2EDA231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=""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9984432" y="166267"/>
              <a:ext cx="458177" cy="458177"/>
            </a:xfrm>
            <a:prstGeom prst="rect">
              <a:avLst/>
            </a:prstGeom>
          </p:spPr>
        </p:pic>
        <p:sp>
          <p:nvSpPr>
            <p:cNvPr id="74" name="文本框 73">
              <a:extLst>
                <a:ext uri="{FF2B5EF4-FFF2-40B4-BE49-F238E27FC236}">
                  <a16:creationId xmlns:a16="http://schemas.microsoft.com/office/drawing/2014/main" id="{4BF11941-F5F0-0547-B11A-D744409E65E8}"/>
                </a:ext>
              </a:extLst>
            </p:cNvPr>
            <p:cNvSpPr txBox="1"/>
            <p:nvPr/>
          </p:nvSpPr>
          <p:spPr>
            <a:xfrm>
              <a:off x="1009456" y="2908280"/>
              <a:ext cx="412402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4.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Arial" panose="020B0604020202020204" pitchFamily="34" charset="0"/>
                  <a:ea typeface="Noto Sans S Chinese Regular" panose="020B0500000000000000" pitchFamily="34" charset="-122"/>
                  <a:cs typeface="Arial" panose="020B0604020202020204" pitchFamily="34" charset="0"/>
                </a:rPr>
                <a:t>EnOS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Arial" panose="020B0604020202020204" pitchFamily="34" charset="0"/>
                  <a:ea typeface="Noto Sans S Chinese Regular" panose="020B0500000000000000" pitchFamily="34" charset="-122"/>
                  <a:cs typeface="Arial" panose="020B0604020202020204" pitchFamily="34" charset="0"/>
                </a:rPr>
                <a:t>发送响应，包含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Arial" panose="020B0604020202020204" pitchFamily="34" charset="0"/>
                  <a:ea typeface="Noto Sans S Chinese Regular" panose="020B0500000000000000" pitchFamily="34" charset="-122"/>
                  <a:cs typeface="Arial" panose="020B0604020202020204" pitchFamily="34" charset="0"/>
                </a:rPr>
                <a:t>CoAP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Arial" panose="020B0604020202020204" pitchFamily="34" charset="0"/>
                  <a:ea typeface="Noto Sans S Chinese Regular" panose="020B0500000000000000" pitchFamily="34" charset="-122"/>
                  <a:cs typeface="Arial" panose="020B0604020202020204" pitchFamily="34" charset="0"/>
                </a:rPr>
                <a:t>返回码，指示请求的状态</a:t>
              </a:r>
            </a:p>
          </p:txBody>
        </p:sp>
        <p:cxnSp>
          <p:nvCxnSpPr>
            <p:cNvPr id="113" name="直线箭头连接符 74">
              <a:extLst>
                <a:ext uri="{FF2B5EF4-FFF2-40B4-BE49-F238E27FC236}">
                  <a16:creationId xmlns:a16="http://schemas.microsoft.com/office/drawing/2014/main" id="{011B04D4-281E-4547-BADD-5BE67ACC461B}"/>
                </a:ext>
              </a:extLst>
            </p:cNvPr>
            <p:cNvCxnSpPr>
              <a:cxnSpLocks/>
            </p:cNvCxnSpPr>
            <p:nvPr/>
          </p:nvCxnSpPr>
          <p:spPr>
            <a:xfrm>
              <a:off x="602457" y="1349249"/>
              <a:ext cx="5377193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直线箭头连接符 29">
              <a:extLst>
                <a:ext uri="{FF2B5EF4-FFF2-40B4-BE49-F238E27FC236}">
                  <a16:creationId xmlns:a16="http://schemas.microsoft.com/office/drawing/2014/main" id="{9572976B-CFAE-424F-B497-715CF7087F6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2457" y="3199187"/>
              <a:ext cx="5347446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2" name="文本框 81">
            <a:extLst>
              <a:ext uri="{FF2B5EF4-FFF2-40B4-BE49-F238E27FC236}">
                <a16:creationId xmlns:a16="http://schemas.microsoft.com/office/drawing/2014/main" id="{CDF2FC83-699C-CF46-BE40-DC77DB36F1C8}"/>
              </a:ext>
            </a:extLst>
          </p:cNvPr>
          <p:cNvSpPr txBox="1"/>
          <p:nvPr/>
        </p:nvSpPr>
        <p:spPr>
          <a:xfrm>
            <a:off x="548640" y="-914400"/>
            <a:ext cx="35862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coap_upstream_flow_non_dtls.png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116335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组合 80">
            <a:extLst>
              <a:ext uri="{FF2B5EF4-FFF2-40B4-BE49-F238E27FC236}">
                <a16:creationId xmlns:a16="http://schemas.microsoft.com/office/drawing/2014/main" id="{C2A6E526-3232-014C-A833-153BFA600CBC}"/>
              </a:ext>
            </a:extLst>
          </p:cNvPr>
          <p:cNvGrpSpPr/>
          <p:nvPr/>
        </p:nvGrpSpPr>
        <p:grpSpPr>
          <a:xfrm>
            <a:off x="122039" y="141301"/>
            <a:ext cx="11877301" cy="7968219"/>
            <a:chOff x="122039" y="141301"/>
            <a:chExt cx="11877301" cy="7968219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414ACE21-F4E6-A64C-8A89-1B09F592D44E}"/>
                </a:ext>
              </a:extLst>
            </p:cNvPr>
            <p:cNvSpPr/>
            <p:nvPr/>
          </p:nvSpPr>
          <p:spPr>
            <a:xfrm>
              <a:off x="9192344" y="152183"/>
              <a:ext cx="2806996" cy="495007"/>
            </a:xfrm>
            <a:prstGeom prst="rect">
              <a:avLst/>
            </a:prstGeom>
            <a:solidFill>
              <a:srgbClr val="383C57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988D1086-BBEE-7546-B067-94903A2EBCE6}"/>
                </a:ext>
              </a:extLst>
            </p:cNvPr>
            <p:cNvSpPr/>
            <p:nvPr/>
          </p:nvSpPr>
          <p:spPr>
            <a:xfrm>
              <a:off x="4587330" y="141301"/>
              <a:ext cx="2806996" cy="495007"/>
            </a:xfrm>
            <a:prstGeom prst="rect">
              <a:avLst/>
            </a:prstGeom>
            <a:solidFill>
              <a:srgbClr val="383C57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5AD87B88-8221-1E4A-8FB9-51A7D4477B77}"/>
                </a:ext>
              </a:extLst>
            </p:cNvPr>
            <p:cNvSpPr/>
            <p:nvPr/>
          </p:nvSpPr>
          <p:spPr>
            <a:xfrm>
              <a:off x="122039" y="141301"/>
              <a:ext cx="2806996" cy="495007"/>
            </a:xfrm>
            <a:prstGeom prst="rect">
              <a:avLst/>
            </a:prstGeom>
            <a:solidFill>
              <a:srgbClr val="383C57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521E4D91-D5A0-E940-8F9B-D65D6F06AA97}"/>
                </a:ext>
              </a:extLst>
            </p:cNvPr>
            <p:cNvSpPr txBox="1"/>
            <p:nvPr/>
          </p:nvSpPr>
          <p:spPr>
            <a:xfrm>
              <a:off x="662583" y="212673"/>
              <a:ext cx="222723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400" dirty="0">
                  <a:solidFill>
                    <a:schemeClr val="bg1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设备</a:t>
              </a: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FA9B91B5-7116-1547-AA54-1C046956EDD9}"/>
                </a:ext>
              </a:extLst>
            </p:cNvPr>
            <p:cNvSpPr txBox="1"/>
            <p:nvPr/>
          </p:nvSpPr>
          <p:spPr>
            <a:xfrm>
              <a:off x="10442608" y="253469"/>
              <a:ext cx="13699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400" dirty="0">
                  <a:solidFill>
                    <a:schemeClr val="bg1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应用</a:t>
              </a:r>
            </a:p>
          </p:txBody>
        </p:sp>
        <p:cxnSp>
          <p:nvCxnSpPr>
            <p:cNvPr id="12" name="直线箭头连接符 11">
              <a:extLst>
                <a:ext uri="{FF2B5EF4-FFF2-40B4-BE49-F238E27FC236}">
                  <a16:creationId xmlns:a16="http://schemas.microsoft.com/office/drawing/2014/main" id="{D97F2BB8-7E77-A343-A41A-413CA7035714}"/>
                </a:ext>
              </a:extLst>
            </p:cNvPr>
            <p:cNvCxnSpPr>
              <a:cxnSpLocks/>
            </p:cNvCxnSpPr>
            <p:nvPr/>
          </p:nvCxnSpPr>
          <p:spPr>
            <a:xfrm>
              <a:off x="596306" y="668629"/>
              <a:ext cx="0" cy="7440891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线箭头连接符 12">
              <a:extLst>
                <a:ext uri="{FF2B5EF4-FFF2-40B4-BE49-F238E27FC236}">
                  <a16:creationId xmlns:a16="http://schemas.microsoft.com/office/drawing/2014/main" id="{5F448A1E-FC31-E843-A37E-5DAD7E3E3EE7}"/>
                </a:ext>
              </a:extLst>
            </p:cNvPr>
            <p:cNvCxnSpPr>
              <a:cxnSpLocks/>
            </p:cNvCxnSpPr>
            <p:nvPr/>
          </p:nvCxnSpPr>
          <p:spPr>
            <a:xfrm>
              <a:off x="5978513" y="647190"/>
              <a:ext cx="0" cy="7462330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5" name="图形 14">
              <a:extLst>
                <a:ext uri="{FF2B5EF4-FFF2-40B4-BE49-F238E27FC236}">
                  <a16:creationId xmlns:a16="http://schemas.microsoft.com/office/drawing/2014/main" id="{CEFA9226-0B9B-724F-B399-4B813E2384F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13039" y="201061"/>
              <a:ext cx="383267" cy="319389"/>
            </a:xfrm>
            <a:prstGeom prst="rect">
              <a:avLst/>
            </a:prstGeom>
          </p:spPr>
        </p:pic>
        <p:cxnSp>
          <p:nvCxnSpPr>
            <p:cNvPr id="20" name="直线箭头连接符 19">
              <a:extLst>
                <a:ext uri="{FF2B5EF4-FFF2-40B4-BE49-F238E27FC236}">
                  <a16:creationId xmlns:a16="http://schemas.microsoft.com/office/drawing/2014/main" id="{4613B07D-46F4-924B-86B3-B575D828DA05}"/>
                </a:ext>
              </a:extLst>
            </p:cNvPr>
            <p:cNvCxnSpPr>
              <a:cxnSpLocks/>
            </p:cNvCxnSpPr>
            <p:nvPr/>
          </p:nvCxnSpPr>
          <p:spPr>
            <a:xfrm>
              <a:off x="11352584" y="650762"/>
              <a:ext cx="0" cy="7458758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6D4CF2C5-8818-F641-B365-E30BDC549DE7}"/>
                </a:ext>
              </a:extLst>
            </p:cNvPr>
            <p:cNvSpPr txBox="1"/>
            <p:nvPr/>
          </p:nvSpPr>
          <p:spPr>
            <a:xfrm>
              <a:off x="6378740" y="951171"/>
              <a:ext cx="412402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1.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应用通过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API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设置测点或调用服务</a:t>
              </a:r>
              <a:endParaRPr kumimoji="1" lang="zh-CN" altLang="en-US" sz="1200" dirty="0">
                <a:solidFill>
                  <a:srgbClr val="5E6280"/>
                </a:solidFill>
                <a:latin typeface="Arial" panose="020B0604020202020204" pitchFamily="34" charset="0"/>
                <a:ea typeface="Noto Sans S Chinese Regular" panose="020B0500000000000000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61E70DAC-5F41-5F41-917E-707A073A5CEB}"/>
                </a:ext>
              </a:extLst>
            </p:cNvPr>
            <p:cNvSpPr txBox="1"/>
            <p:nvPr/>
          </p:nvSpPr>
          <p:spPr>
            <a:xfrm>
              <a:off x="6383338" y="1720182"/>
              <a:ext cx="40911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2. 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Arial" panose="020B0604020202020204" pitchFamily="34" charset="0"/>
                  <a:ea typeface="Noto Sans S Chinese Regular" panose="020B0500000000000000" pitchFamily="34" charset="-122"/>
                  <a:cs typeface="Arial" panose="020B0604020202020204" pitchFamily="34" charset="0"/>
                </a:rPr>
                <a:t>EnOS 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Arial" panose="020B0604020202020204" pitchFamily="34" charset="0"/>
                  <a:ea typeface="Noto Sans S Chinese Regular" panose="020B0500000000000000" pitchFamily="34" charset="-122"/>
                  <a:cs typeface="Arial" panose="020B0604020202020204" pitchFamily="34" charset="0"/>
                </a:rPr>
                <a:t>将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Arial" panose="020B0604020202020204" pitchFamily="34" charset="0"/>
                  <a:ea typeface="Noto Sans S Chinese Regular" panose="020B0500000000000000" pitchFamily="34" charset="-122"/>
                  <a:cs typeface="Arial" panose="020B0604020202020204" pitchFamily="34" charset="0"/>
                </a:rPr>
                <a:t>JSON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Arial" panose="020B0604020202020204" pitchFamily="34" charset="0"/>
                  <a:ea typeface="Noto Sans S Chinese Regular" panose="020B0500000000000000" pitchFamily="34" charset="-122"/>
                  <a:cs typeface="Arial" panose="020B0604020202020204" pitchFamily="34" charset="0"/>
                </a:rPr>
                <a:t>格式的测点设置或服务调用请求转换为二进制格式，并缓存。</a:t>
              </a: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F34108B4-F7BB-0B49-9F34-8333BEEE689D}"/>
                </a:ext>
              </a:extLst>
            </p:cNvPr>
            <p:cNvSpPr txBox="1"/>
            <p:nvPr/>
          </p:nvSpPr>
          <p:spPr>
            <a:xfrm>
              <a:off x="1055440" y="2204864"/>
              <a:ext cx="386663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3.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设备发送上行数据。</a:t>
              </a:r>
              <a:endParaRPr kumimoji="1" lang="zh-CN" altLang="en-US" sz="1200" dirty="0">
                <a:solidFill>
                  <a:srgbClr val="5E6280"/>
                </a:solidFill>
                <a:latin typeface="Arial" panose="020B0604020202020204" pitchFamily="34" charset="0"/>
                <a:ea typeface="Noto Sans S Chinese Regular" panose="020B0500000000000000" pitchFamily="34" charset="-122"/>
                <a:cs typeface="Arial" panose="020B0604020202020204" pitchFamily="34" charset="0"/>
              </a:endParaRPr>
            </a:p>
          </p:txBody>
        </p:sp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043AC088-CEF4-3E47-892A-E2B0C289373F}"/>
                </a:ext>
              </a:extLst>
            </p:cNvPr>
            <p:cNvGrpSpPr/>
            <p:nvPr/>
          </p:nvGrpSpPr>
          <p:grpSpPr>
            <a:xfrm>
              <a:off x="5967945" y="6502923"/>
              <a:ext cx="399090" cy="358210"/>
              <a:chOff x="5987918" y="6416285"/>
              <a:chExt cx="399090" cy="540008"/>
            </a:xfrm>
          </p:grpSpPr>
          <p:cxnSp>
            <p:nvCxnSpPr>
              <p:cNvPr id="56" name="肘形连接符 55">
                <a:extLst>
                  <a:ext uri="{FF2B5EF4-FFF2-40B4-BE49-F238E27FC236}">
                    <a16:creationId xmlns:a16="http://schemas.microsoft.com/office/drawing/2014/main" id="{94A079B0-B56E-E449-9E51-6FC50C6A880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991523" y="6416294"/>
                <a:ext cx="216000" cy="539999"/>
              </a:xfrm>
              <a:prstGeom prst="bentConnector3">
                <a:avLst>
                  <a:gd name="adj1" fmla="val -104935"/>
                </a:avLst>
              </a:prstGeom>
              <a:ln w="25400">
                <a:solidFill>
                  <a:srgbClr val="73779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直线连接符 56">
                <a:extLst>
                  <a:ext uri="{FF2B5EF4-FFF2-40B4-BE49-F238E27FC236}">
                    <a16:creationId xmlns:a16="http://schemas.microsoft.com/office/drawing/2014/main" id="{8EA6A880-5C90-CD45-9B68-836600E1B83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7918" y="6416285"/>
                <a:ext cx="399090" cy="0"/>
              </a:xfrm>
              <a:prstGeom prst="line">
                <a:avLst/>
              </a:prstGeom>
              <a:ln w="25400">
                <a:solidFill>
                  <a:srgbClr val="73779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7" name="组合 46">
              <a:extLst>
                <a:ext uri="{FF2B5EF4-FFF2-40B4-BE49-F238E27FC236}">
                  <a16:creationId xmlns:a16="http://schemas.microsoft.com/office/drawing/2014/main" id="{2AFD64DC-B357-A247-B332-9E9A6B18D605}"/>
                </a:ext>
              </a:extLst>
            </p:cNvPr>
            <p:cNvGrpSpPr/>
            <p:nvPr/>
          </p:nvGrpSpPr>
          <p:grpSpPr>
            <a:xfrm>
              <a:off x="583750" y="1772816"/>
              <a:ext cx="5794990" cy="3668767"/>
              <a:chOff x="592018" y="3544660"/>
              <a:chExt cx="5794990" cy="5558775"/>
            </a:xfrm>
          </p:grpSpPr>
          <p:cxnSp>
            <p:nvCxnSpPr>
              <p:cNvPr id="54" name="肘形连接符 53">
                <a:extLst>
                  <a:ext uri="{FF2B5EF4-FFF2-40B4-BE49-F238E27FC236}">
                    <a16:creationId xmlns:a16="http://schemas.microsoft.com/office/drawing/2014/main" id="{7EFA86DA-58C7-134F-9C70-1F6D0514363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991523" y="3544660"/>
                <a:ext cx="216000" cy="540002"/>
              </a:xfrm>
              <a:prstGeom prst="bentConnector3">
                <a:avLst>
                  <a:gd name="adj1" fmla="val -104935"/>
                </a:avLst>
              </a:prstGeom>
              <a:ln w="25400">
                <a:solidFill>
                  <a:srgbClr val="73779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直线连接符 28">
                <a:extLst>
                  <a:ext uri="{FF2B5EF4-FFF2-40B4-BE49-F238E27FC236}">
                    <a16:creationId xmlns:a16="http://schemas.microsoft.com/office/drawing/2014/main" id="{66C439B3-D1EC-AE47-9A5F-A4912F19DE1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7918" y="3544662"/>
                <a:ext cx="399090" cy="0"/>
              </a:xfrm>
              <a:prstGeom prst="line">
                <a:avLst/>
              </a:prstGeom>
              <a:ln w="25400">
                <a:solidFill>
                  <a:srgbClr val="73779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肘形连接符 53">
                <a:extLst>
                  <a:ext uri="{FF2B5EF4-FFF2-40B4-BE49-F238E27FC236}">
                    <a16:creationId xmlns:a16="http://schemas.microsoft.com/office/drawing/2014/main" id="{41F8D013-6197-4267-A8BA-DF0189D297B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981406" y="6114201"/>
                <a:ext cx="216000" cy="540002"/>
              </a:xfrm>
              <a:prstGeom prst="bentConnector3">
                <a:avLst>
                  <a:gd name="adj1" fmla="val -104935"/>
                </a:avLst>
              </a:prstGeom>
              <a:ln w="25400">
                <a:solidFill>
                  <a:srgbClr val="73779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直线连接符 28">
                <a:extLst>
                  <a:ext uri="{FF2B5EF4-FFF2-40B4-BE49-F238E27FC236}">
                    <a16:creationId xmlns:a16="http://schemas.microsoft.com/office/drawing/2014/main" id="{5A8A99B3-D3CD-4DEC-B0D0-AA96C670A63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77801" y="6114202"/>
                <a:ext cx="399090" cy="0"/>
              </a:xfrm>
              <a:prstGeom prst="line">
                <a:avLst/>
              </a:prstGeom>
              <a:ln w="25400">
                <a:solidFill>
                  <a:srgbClr val="73779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肘形连接符 53">
                <a:extLst>
                  <a:ext uri="{FF2B5EF4-FFF2-40B4-BE49-F238E27FC236}">
                    <a16:creationId xmlns:a16="http://schemas.microsoft.com/office/drawing/2014/main" id="{EC61B32F-A0C2-432A-A361-859B62F2FBA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95623" y="8563433"/>
                <a:ext cx="216000" cy="540002"/>
              </a:xfrm>
              <a:prstGeom prst="bentConnector3">
                <a:avLst>
                  <a:gd name="adj1" fmla="val -104935"/>
                </a:avLst>
              </a:prstGeom>
              <a:ln w="25400">
                <a:solidFill>
                  <a:srgbClr val="73779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线连接符 28">
                <a:extLst>
                  <a:ext uri="{FF2B5EF4-FFF2-40B4-BE49-F238E27FC236}">
                    <a16:creationId xmlns:a16="http://schemas.microsoft.com/office/drawing/2014/main" id="{8C7F9752-D871-4A4C-B216-FDE5693943A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2018" y="8563434"/>
                <a:ext cx="399090" cy="0"/>
              </a:xfrm>
              <a:prstGeom prst="line">
                <a:avLst/>
              </a:prstGeom>
              <a:ln w="25400">
                <a:solidFill>
                  <a:srgbClr val="73779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8AD74273-B1CF-5D4D-B58D-68CA77FEA383}"/>
                </a:ext>
              </a:extLst>
            </p:cNvPr>
            <p:cNvSpPr txBox="1"/>
            <p:nvPr/>
          </p:nvSpPr>
          <p:spPr>
            <a:xfrm>
              <a:off x="5595163" y="234243"/>
              <a:ext cx="222723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>
                  <a:solidFill>
                    <a:schemeClr val="bg1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EnOS</a:t>
              </a:r>
              <a:r>
                <a:rPr kumimoji="1" lang="zh-CN" altLang="en-US" sz="1400" dirty="0">
                  <a:solidFill>
                    <a:schemeClr val="bg1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 控制台</a:t>
              </a:r>
            </a:p>
          </p:txBody>
        </p:sp>
        <p:sp>
          <p:nvSpPr>
            <p:cNvPr id="59" name="Freeform 70">
              <a:extLst>
                <a:ext uri="{FF2B5EF4-FFF2-40B4-BE49-F238E27FC236}">
                  <a16:creationId xmlns:a16="http://schemas.microsoft.com/office/drawing/2014/main" id="{AAB68B71-5F9D-2540-A40C-7A45493FCF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01844" y="203973"/>
              <a:ext cx="394756" cy="354743"/>
            </a:xfrm>
            <a:custGeom>
              <a:avLst/>
              <a:gdLst>
                <a:gd name="T0" fmla="*/ 463 w 661"/>
                <a:gd name="T1" fmla="*/ 527 h 594"/>
                <a:gd name="T2" fmla="*/ 361 w 661"/>
                <a:gd name="T3" fmla="*/ 558 h 594"/>
                <a:gd name="T4" fmla="*/ 600 w 661"/>
                <a:gd name="T5" fmla="*/ 594 h 594"/>
                <a:gd name="T6" fmla="*/ 501 w 661"/>
                <a:gd name="T7" fmla="*/ 558 h 594"/>
                <a:gd name="T8" fmla="*/ 661 w 661"/>
                <a:gd name="T9" fmla="*/ 527 h 594"/>
                <a:gd name="T10" fmla="*/ 302 w 661"/>
                <a:gd name="T11" fmla="*/ 289 h 594"/>
                <a:gd name="T12" fmla="*/ 172 w 661"/>
                <a:gd name="T13" fmla="*/ 206 h 594"/>
                <a:gd name="T14" fmla="*/ 305 w 661"/>
                <a:gd name="T15" fmla="*/ 0 h 594"/>
                <a:gd name="T16" fmla="*/ 0 w 661"/>
                <a:gd name="T17" fmla="*/ 206 h 594"/>
                <a:gd name="T18" fmla="*/ 134 w 661"/>
                <a:gd name="T19" fmla="*/ 237 h 594"/>
                <a:gd name="T20" fmla="*/ 59 w 661"/>
                <a:gd name="T21" fmla="*/ 274 h 594"/>
                <a:gd name="T22" fmla="*/ 246 w 661"/>
                <a:gd name="T23" fmla="*/ 237 h 594"/>
                <a:gd name="T24" fmla="*/ 172 w 661"/>
                <a:gd name="T25" fmla="*/ 206 h 594"/>
                <a:gd name="T26" fmla="*/ 0 w 661"/>
                <a:gd name="T27" fmla="*/ 274 h 594"/>
                <a:gd name="T28" fmla="*/ 28 w 661"/>
                <a:gd name="T29" fmla="*/ 319 h 594"/>
                <a:gd name="T30" fmla="*/ 28 w 661"/>
                <a:gd name="T31" fmla="*/ 390 h 594"/>
                <a:gd name="T32" fmla="*/ 0 w 661"/>
                <a:gd name="T33" fmla="*/ 463 h 594"/>
                <a:gd name="T34" fmla="*/ 28 w 661"/>
                <a:gd name="T35" fmla="*/ 390 h 594"/>
                <a:gd name="T36" fmla="*/ 0 w 661"/>
                <a:gd name="T37" fmla="*/ 534 h 594"/>
                <a:gd name="T38" fmla="*/ 59 w 661"/>
                <a:gd name="T39" fmla="*/ 594 h 594"/>
                <a:gd name="T40" fmla="*/ 28 w 661"/>
                <a:gd name="T41" fmla="*/ 565 h 594"/>
                <a:gd name="T42" fmla="*/ 125 w 661"/>
                <a:gd name="T43" fmla="*/ 594 h 594"/>
                <a:gd name="T44" fmla="*/ 191 w 661"/>
                <a:gd name="T45" fmla="*/ 565 h 594"/>
                <a:gd name="T46" fmla="*/ 125 w 661"/>
                <a:gd name="T47" fmla="*/ 594 h 594"/>
                <a:gd name="T48" fmla="*/ 302 w 661"/>
                <a:gd name="T49" fmla="*/ 594 h 594"/>
                <a:gd name="T50" fmla="*/ 257 w 661"/>
                <a:gd name="T51" fmla="*/ 565 h 594"/>
                <a:gd name="T52" fmla="*/ 633 w 661"/>
                <a:gd name="T53" fmla="*/ 260 h 594"/>
                <a:gd name="T54" fmla="*/ 661 w 661"/>
                <a:gd name="T55" fmla="*/ 215 h 594"/>
                <a:gd name="T56" fmla="*/ 633 w 661"/>
                <a:gd name="T57" fmla="*/ 260 h 594"/>
                <a:gd name="T58" fmla="*/ 661 w 661"/>
                <a:gd name="T59" fmla="*/ 163 h 594"/>
                <a:gd name="T60" fmla="*/ 633 w 661"/>
                <a:gd name="T61" fmla="*/ 111 h 594"/>
                <a:gd name="T62" fmla="*/ 602 w 661"/>
                <a:gd name="T63" fmla="*/ 0 h 594"/>
                <a:gd name="T64" fmla="*/ 633 w 661"/>
                <a:gd name="T65" fmla="*/ 29 h 594"/>
                <a:gd name="T66" fmla="*/ 661 w 661"/>
                <a:gd name="T67" fmla="*/ 62 h 594"/>
                <a:gd name="T68" fmla="*/ 602 w 661"/>
                <a:gd name="T69" fmla="*/ 0 h 594"/>
                <a:gd name="T70" fmla="*/ 454 w 661"/>
                <a:gd name="T71" fmla="*/ 0 h 594"/>
                <a:gd name="T72" fmla="*/ 527 w 661"/>
                <a:gd name="T73" fmla="*/ 29 h 594"/>
                <a:gd name="T74" fmla="*/ 380 w 661"/>
                <a:gd name="T75" fmla="*/ 0 h 594"/>
                <a:gd name="T76" fmla="*/ 333 w 661"/>
                <a:gd name="T77" fmla="*/ 29 h 594"/>
                <a:gd name="T78" fmla="*/ 380 w 661"/>
                <a:gd name="T79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61" h="594">
                  <a:moveTo>
                    <a:pt x="302" y="527"/>
                  </a:moveTo>
                  <a:lnTo>
                    <a:pt x="463" y="527"/>
                  </a:lnTo>
                  <a:lnTo>
                    <a:pt x="463" y="558"/>
                  </a:lnTo>
                  <a:lnTo>
                    <a:pt x="361" y="558"/>
                  </a:lnTo>
                  <a:lnTo>
                    <a:pt x="361" y="594"/>
                  </a:lnTo>
                  <a:lnTo>
                    <a:pt x="600" y="594"/>
                  </a:lnTo>
                  <a:lnTo>
                    <a:pt x="600" y="558"/>
                  </a:lnTo>
                  <a:lnTo>
                    <a:pt x="501" y="558"/>
                  </a:lnTo>
                  <a:lnTo>
                    <a:pt x="501" y="527"/>
                  </a:lnTo>
                  <a:lnTo>
                    <a:pt x="661" y="527"/>
                  </a:lnTo>
                  <a:lnTo>
                    <a:pt x="661" y="289"/>
                  </a:lnTo>
                  <a:lnTo>
                    <a:pt x="302" y="289"/>
                  </a:lnTo>
                  <a:lnTo>
                    <a:pt x="302" y="527"/>
                  </a:lnTo>
                  <a:close/>
                  <a:moveTo>
                    <a:pt x="172" y="206"/>
                  </a:moveTo>
                  <a:lnTo>
                    <a:pt x="305" y="206"/>
                  </a:lnTo>
                  <a:lnTo>
                    <a:pt x="305" y="0"/>
                  </a:lnTo>
                  <a:lnTo>
                    <a:pt x="0" y="0"/>
                  </a:lnTo>
                  <a:lnTo>
                    <a:pt x="0" y="206"/>
                  </a:lnTo>
                  <a:lnTo>
                    <a:pt x="134" y="206"/>
                  </a:lnTo>
                  <a:lnTo>
                    <a:pt x="134" y="237"/>
                  </a:lnTo>
                  <a:lnTo>
                    <a:pt x="59" y="237"/>
                  </a:lnTo>
                  <a:lnTo>
                    <a:pt x="59" y="274"/>
                  </a:lnTo>
                  <a:lnTo>
                    <a:pt x="246" y="274"/>
                  </a:lnTo>
                  <a:lnTo>
                    <a:pt x="246" y="237"/>
                  </a:lnTo>
                  <a:lnTo>
                    <a:pt x="172" y="237"/>
                  </a:lnTo>
                  <a:lnTo>
                    <a:pt x="172" y="206"/>
                  </a:lnTo>
                  <a:close/>
                  <a:moveTo>
                    <a:pt x="28" y="274"/>
                  </a:moveTo>
                  <a:lnTo>
                    <a:pt x="0" y="274"/>
                  </a:lnTo>
                  <a:lnTo>
                    <a:pt x="0" y="319"/>
                  </a:lnTo>
                  <a:lnTo>
                    <a:pt x="28" y="319"/>
                  </a:lnTo>
                  <a:lnTo>
                    <a:pt x="28" y="274"/>
                  </a:lnTo>
                  <a:close/>
                  <a:moveTo>
                    <a:pt x="28" y="390"/>
                  </a:moveTo>
                  <a:lnTo>
                    <a:pt x="0" y="390"/>
                  </a:lnTo>
                  <a:lnTo>
                    <a:pt x="0" y="463"/>
                  </a:lnTo>
                  <a:lnTo>
                    <a:pt x="28" y="463"/>
                  </a:lnTo>
                  <a:lnTo>
                    <a:pt x="28" y="390"/>
                  </a:lnTo>
                  <a:close/>
                  <a:moveTo>
                    <a:pt x="28" y="534"/>
                  </a:moveTo>
                  <a:lnTo>
                    <a:pt x="0" y="534"/>
                  </a:lnTo>
                  <a:lnTo>
                    <a:pt x="0" y="594"/>
                  </a:lnTo>
                  <a:lnTo>
                    <a:pt x="59" y="594"/>
                  </a:lnTo>
                  <a:lnTo>
                    <a:pt x="59" y="565"/>
                  </a:lnTo>
                  <a:lnTo>
                    <a:pt x="28" y="565"/>
                  </a:lnTo>
                  <a:lnTo>
                    <a:pt x="28" y="534"/>
                  </a:lnTo>
                  <a:close/>
                  <a:moveTo>
                    <a:pt x="125" y="594"/>
                  </a:moveTo>
                  <a:lnTo>
                    <a:pt x="191" y="594"/>
                  </a:lnTo>
                  <a:lnTo>
                    <a:pt x="191" y="565"/>
                  </a:lnTo>
                  <a:lnTo>
                    <a:pt x="125" y="565"/>
                  </a:lnTo>
                  <a:lnTo>
                    <a:pt x="125" y="594"/>
                  </a:lnTo>
                  <a:close/>
                  <a:moveTo>
                    <a:pt x="257" y="594"/>
                  </a:moveTo>
                  <a:lnTo>
                    <a:pt x="302" y="594"/>
                  </a:lnTo>
                  <a:lnTo>
                    <a:pt x="302" y="565"/>
                  </a:lnTo>
                  <a:lnTo>
                    <a:pt x="257" y="565"/>
                  </a:lnTo>
                  <a:lnTo>
                    <a:pt x="257" y="594"/>
                  </a:lnTo>
                  <a:close/>
                  <a:moveTo>
                    <a:pt x="633" y="260"/>
                  </a:moveTo>
                  <a:lnTo>
                    <a:pt x="661" y="260"/>
                  </a:lnTo>
                  <a:lnTo>
                    <a:pt x="661" y="215"/>
                  </a:lnTo>
                  <a:lnTo>
                    <a:pt x="633" y="215"/>
                  </a:lnTo>
                  <a:lnTo>
                    <a:pt x="633" y="260"/>
                  </a:lnTo>
                  <a:close/>
                  <a:moveTo>
                    <a:pt x="633" y="163"/>
                  </a:moveTo>
                  <a:lnTo>
                    <a:pt x="661" y="163"/>
                  </a:lnTo>
                  <a:lnTo>
                    <a:pt x="661" y="111"/>
                  </a:lnTo>
                  <a:lnTo>
                    <a:pt x="633" y="111"/>
                  </a:lnTo>
                  <a:lnTo>
                    <a:pt x="633" y="163"/>
                  </a:lnTo>
                  <a:close/>
                  <a:moveTo>
                    <a:pt x="602" y="0"/>
                  </a:moveTo>
                  <a:lnTo>
                    <a:pt x="602" y="29"/>
                  </a:lnTo>
                  <a:lnTo>
                    <a:pt x="633" y="29"/>
                  </a:lnTo>
                  <a:lnTo>
                    <a:pt x="633" y="62"/>
                  </a:lnTo>
                  <a:lnTo>
                    <a:pt x="661" y="62"/>
                  </a:lnTo>
                  <a:lnTo>
                    <a:pt x="661" y="0"/>
                  </a:lnTo>
                  <a:lnTo>
                    <a:pt x="602" y="0"/>
                  </a:lnTo>
                  <a:close/>
                  <a:moveTo>
                    <a:pt x="527" y="0"/>
                  </a:moveTo>
                  <a:lnTo>
                    <a:pt x="454" y="0"/>
                  </a:lnTo>
                  <a:lnTo>
                    <a:pt x="454" y="29"/>
                  </a:lnTo>
                  <a:lnTo>
                    <a:pt x="527" y="29"/>
                  </a:lnTo>
                  <a:lnTo>
                    <a:pt x="527" y="0"/>
                  </a:lnTo>
                  <a:close/>
                  <a:moveTo>
                    <a:pt x="380" y="0"/>
                  </a:moveTo>
                  <a:lnTo>
                    <a:pt x="333" y="0"/>
                  </a:lnTo>
                  <a:lnTo>
                    <a:pt x="333" y="29"/>
                  </a:lnTo>
                  <a:lnTo>
                    <a:pt x="380" y="29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defRPr/>
              </a:pPr>
              <a:endParaRPr lang="zh-CN" altLang="en-US" sz="1000" b="1" kern="0" dirty="0">
                <a:solidFill>
                  <a:srgbClr val="000000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Arial" panose="020B0604020202020204" pitchFamily="34" charset="0"/>
              </a:endParaRPr>
            </a:p>
          </p:txBody>
        </p:sp>
        <p:pic>
          <p:nvPicPr>
            <p:cNvPr id="61" name="图形 60">
              <a:extLst>
                <a:ext uri="{FF2B5EF4-FFF2-40B4-BE49-F238E27FC236}">
                  <a16:creationId xmlns:a16="http://schemas.microsoft.com/office/drawing/2014/main" id="{ADBECFC8-0616-DF4F-97E1-3FDB2EDA231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=""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9984432" y="166267"/>
              <a:ext cx="458177" cy="458177"/>
            </a:xfrm>
            <a:prstGeom prst="rect">
              <a:avLst/>
            </a:prstGeom>
          </p:spPr>
        </p:pic>
        <p:sp>
          <p:nvSpPr>
            <p:cNvPr id="74" name="文本框 73">
              <a:extLst>
                <a:ext uri="{FF2B5EF4-FFF2-40B4-BE49-F238E27FC236}">
                  <a16:creationId xmlns:a16="http://schemas.microsoft.com/office/drawing/2014/main" id="{4BF11941-F5F0-0547-B11A-D744409E65E8}"/>
                </a:ext>
              </a:extLst>
            </p:cNvPr>
            <p:cNvSpPr txBox="1"/>
            <p:nvPr/>
          </p:nvSpPr>
          <p:spPr>
            <a:xfrm>
              <a:off x="1009456" y="2935977"/>
              <a:ext cx="473543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4.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Arial" panose="020B0604020202020204" pitchFamily="34" charset="0"/>
                  <a:ea typeface="Noto Sans S Chinese Regular" panose="020B0500000000000000" pitchFamily="34" charset="-122"/>
                  <a:cs typeface="Arial" panose="020B0604020202020204" pitchFamily="34" charset="0"/>
                </a:rPr>
                <a:t>EnOS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Arial" panose="020B0604020202020204" pitchFamily="34" charset="0"/>
                  <a:ea typeface="Noto Sans S Chinese Regular" panose="020B0500000000000000" pitchFamily="34" charset="-122"/>
                  <a:cs typeface="Arial" panose="020B0604020202020204" pitchFamily="34" charset="0"/>
                </a:rPr>
                <a:t>将测点设置或服务调用请求，以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Arial" panose="020B0604020202020204" pitchFamily="34" charset="0"/>
                  <a:ea typeface="Noto Sans S Chinese Regular" panose="020B0500000000000000" pitchFamily="34" charset="-122"/>
                  <a:cs typeface="Arial" panose="020B0604020202020204" pitchFamily="34" charset="0"/>
                </a:rPr>
                <a:t>Option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Arial" panose="020B0604020202020204" pitchFamily="34" charset="0"/>
                  <a:ea typeface="Noto Sans S Chinese Regular" panose="020B0500000000000000" pitchFamily="34" charset="-122"/>
                  <a:cs typeface="Arial" panose="020B0604020202020204" pitchFamily="34" charset="0"/>
                </a:rPr>
                <a:t>形式包含在响应中</a:t>
              </a:r>
            </a:p>
          </p:txBody>
        </p:sp>
        <p:sp>
          <p:nvSpPr>
            <p:cNvPr id="78" name="文本框 77">
              <a:extLst>
                <a:ext uri="{FF2B5EF4-FFF2-40B4-BE49-F238E27FC236}">
                  <a16:creationId xmlns:a16="http://schemas.microsoft.com/office/drawing/2014/main" id="{F615F9FC-E748-3846-8493-34200B758059}"/>
                </a:ext>
              </a:extLst>
            </p:cNvPr>
            <p:cNvSpPr txBox="1"/>
            <p:nvPr/>
          </p:nvSpPr>
          <p:spPr>
            <a:xfrm>
              <a:off x="1009456" y="5162602"/>
              <a:ext cx="367331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8. 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设备执行测点设置或服务调用</a:t>
              </a:r>
              <a:endParaRPr kumimoji="1" lang="zh-CN" altLang="en-US" sz="1200" dirty="0">
                <a:solidFill>
                  <a:srgbClr val="5E6280"/>
                </a:solidFill>
                <a:latin typeface="Arial" panose="020B0604020202020204" pitchFamily="34" charset="0"/>
                <a:ea typeface="Noto Sans S Chinese Regular" panose="020B0500000000000000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79" name="文本框 78">
              <a:extLst>
                <a:ext uri="{FF2B5EF4-FFF2-40B4-BE49-F238E27FC236}">
                  <a16:creationId xmlns:a16="http://schemas.microsoft.com/office/drawing/2014/main" id="{C75F4A6A-5FDB-8843-9D27-E7E1F29E597B}"/>
                </a:ext>
              </a:extLst>
            </p:cNvPr>
            <p:cNvSpPr txBox="1"/>
            <p:nvPr/>
          </p:nvSpPr>
          <p:spPr>
            <a:xfrm>
              <a:off x="6420089" y="6543523"/>
              <a:ext cx="26165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Arial" panose="020B0604020202020204" pitchFamily="34" charset="0"/>
                  <a:ea typeface="Segoe UI" panose="020B0502040204020203" pitchFamily="34" charset="0"/>
                  <a:cs typeface="Arial" panose="020B0604020202020204" pitchFamily="34" charset="0"/>
                </a:rPr>
                <a:t>10. EnOS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Arial" panose="020B0604020202020204" pitchFamily="34" charset="0"/>
                  <a:ea typeface="Segoe UI" panose="020B0502040204020203" pitchFamily="34" charset="0"/>
                  <a:cs typeface="Arial" panose="020B0604020202020204" pitchFamily="34" charset="0"/>
                </a:rPr>
                <a:t>记录执行结果</a:t>
              </a:r>
              <a:endParaRPr kumimoji="1" lang="en-US" altLang="zh-CN" sz="1200" dirty="0">
                <a:solidFill>
                  <a:srgbClr val="5E6280"/>
                </a:solidFill>
                <a:latin typeface="Segoe UI" panose="020B0502040204020203" pitchFamily="34" charset="0"/>
                <a:ea typeface="Hiragino Sans GB W3" panose="020B0300000000000000" pitchFamily="34" charset="-128"/>
                <a:cs typeface="Segoe UI" panose="020B0502040204020203" pitchFamily="34" charset="0"/>
              </a:endParaRPr>
            </a:p>
          </p:txBody>
        </p:sp>
        <p:cxnSp>
          <p:nvCxnSpPr>
            <p:cNvPr id="45" name="直线箭头连接符 74">
              <a:extLst>
                <a:ext uri="{FF2B5EF4-FFF2-40B4-BE49-F238E27FC236}">
                  <a16:creationId xmlns:a16="http://schemas.microsoft.com/office/drawing/2014/main" id="{F8EAE8E3-4C3C-4427-9309-3FDE183E45E7}"/>
                </a:ext>
              </a:extLst>
            </p:cNvPr>
            <p:cNvCxnSpPr>
              <a:cxnSpLocks/>
            </p:cNvCxnSpPr>
            <p:nvPr/>
          </p:nvCxnSpPr>
          <p:spPr>
            <a:xfrm>
              <a:off x="590156" y="4194767"/>
              <a:ext cx="5401651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文本框 77">
              <a:extLst>
                <a:ext uri="{FF2B5EF4-FFF2-40B4-BE49-F238E27FC236}">
                  <a16:creationId xmlns:a16="http://schemas.microsoft.com/office/drawing/2014/main" id="{71DE9A50-9355-4532-BEB5-0B31D9C326E4}"/>
                </a:ext>
              </a:extLst>
            </p:cNvPr>
            <p:cNvSpPr txBox="1"/>
            <p:nvPr/>
          </p:nvSpPr>
          <p:spPr>
            <a:xfrm>
              <a:off x="1009456" y="3861048"/>
              <a:ext cx="392275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6.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设备发送请求，获取测点设置或命令</a:t>
              </a:r>
              <a:endParaRPr kumimoji="1" lang="zh-CN" altLang="en-US" sz="1200" dirty="0">
                <a:solidFill>
                  <a:srgbClr val="5E6280"/>
                </a:solidFill>
                <a:latin typeface="Arial" panose="020B0604020202020204" pitchFamily="34" charset="0"/>
                <a:ea typeface="Hiragino Sans GB W3" panose="020B0300000000000000" pitchFamily="34" charset="-128"/>
                <a:cs typeface="Arial" panose="020B0604020202020204" pitchFamily="34" charset="0"/>
              </a:endParaRPr>
            </a:p>
          </p:txBody>
        </p:sp>
        <p:cxnSp>
          <p:nvCxnSpPr>
            <p:cNvPr id="48" name="直线箭头连接符 38">
              <a:extLst>
                <a:ext uri="{FF2B5EF4-FFF2-40B4-BE49-F238E27FC236}">
                  <a16:creationId xmlns:a16="http://schemas.microsoft.com/office/drawing/2014/main" id="{92721E23-FD37-4185-B673-654B946A16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71550" y="1350455"/>
              <a:ext cx="5344429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直线箭头连接符 74">
              <a:extLst>
                <a:ext uri="{FF2B5EF4-FFF2-40B4-BE49-F238E27FC236}">
                  <a16:creationId xmlns:a16="http://schemas.microsoft.com/office/drawing/2014/main" id="{011B04D4-281E-4547-BADD-5BE67ACC461B}"/>
                </a:ext>
              </a:extLst>
            </p:cNvPr>
            <p:cNvCxnSpPr>
              <a:cxnSpLocks/>
            </p:cNvCxnSpPr>
            <p:nvPr/>
          </p:nvCxnSpPr>
          <p:spPr>
            <a:xfrm>
              <a:off x="602457" y="2510391"/>
              <a:ext cx="5377193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直线箭头连接符 29">
              <a:extLst>
                <a:ext uri="{FF2B5EF4-FFF2-40B4-BE49-F238E27FC236}">
                  <a16:creationId xmlns:a16="http://schemas.microsoft.com/office/drawing/2014/main" id="{9572976B-CFAE-424F-B497-715CF7087F6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2457" y="3199187"/>
              <a:ext cx="5347446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7" name="文本框 78">
              <a:extLst>
                <a:ext uri="{FF2B5EF4-FFF2-40B4-BE49-F238E27FC236}">
                  <a16:creationId xmlns:a16="http://schemas.microsoft.com/office/drawing/2014/main" id="{9AD67F76-1E10-427A-BEDE-073F0AEAE508}"/>
                </a:ext>
              </a:extLst>
            </p:cNvPr>
            <p:cNvSpPr txBox="1"/>
            <p:nvPr/>
          </p:nvSpPr>
          <p:spPr>
            <a:xfrm>
              <a:off x="6374607" y="3463441"/>
              <a:ext cx="4068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5.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设备响应超时或消息发送失败，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EnOS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再次发送响应。</a:t>
              </a:r>
              <a:endParaRPr kumimoji="1" lang="en-US" altLang="zh-CN" sz="1200" dirty="0">
                <a:solidFill>
                  <a:srgbClr val="5E6280"/>
                </a:solidFill>
                <a:latin typeface="Arial" panose="020B0604020202020204" pitchFamily="34" charset="0"/>
                <a:ea typeface="Noto Sans S Chinese Regular" panose="020B0500000000000000" pitchFamily="34" charset="-122"/>
                <a:cs typeface="Arial" panose="020B0604020202020204" pitchFamily="34" charset="0"/>
              </a:endParaRPr>
            </a:p>
          </p:txBody>
        </p:sp>
        <p:cxnSp>
          <p:nvCxnSpPr>
            <p:cNvPr id="123" name="直线箭头连接符 38">
              <a:extLst>
                <a:ext uri="{FF2B5EF4-FFF2-40B4-BE49-F238E27FC236}">
                  <a16:creationId xmlns:a16="http://schemas.microsoft.com/office/drawing/2014/main" id="{4A9FDFA7-87F5-460B-9274-6AA4949523E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67945" y="7583179"/>
              <a:ext cx="5344429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4" name="文本框 77">
              <a:extLst>
                <a:ext uri="{FF2B5EF4-FFF2-40B4-BE49-F238E27FC236}">
                  <a16:creationId xmlns:a16="http://schemas.microsoft.com/office/drawing/2014/main" id="{9AC16445-6DF7-4FDC-8D7B-5032350FB080}"/>
                </a:ext>
              </a:extLst>
            </p:cNvPr>
            <p:cNvSpPr txBox="1"/>
            <p:nvPr/>
          </p:nvSpPr>
          <p:spPr>
            <a:xfrm>
              <a:off x="6424664" y="7129880"/>
              <a:ext cx="431758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11. 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应用调用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API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查询设备执行测点设置或服务调用的结果</a:t>
              </a:r>
              <a:endParaRPr kumimoji="1" lang="zh-CN" altLang="en-US" sz="1200" dirty="0">
                <a:solidFill>
                  <a:srgbClr val="5E6280"/>
                </a:solidFill>
                <a:latin typeface="Arial" panose="020B0604020202020204" pitchFamily="34" charset="0"/>
                <a:ea typeface="Hiragino Sans GB W3" panose="020B0300000000000000" pitchFamily="34" charset="-128"/>
                <a:cs typeface="Arial" panose="020B0604020202020204" pitchFamily="34" charset="0"/>
              </a:endParaRPr>
            </a:p>
          </p:txBody>
        </p:sp>
        <p:cxnSp>
          <p:nvCxnSpPr>
            <p:cNvPr id="44" name="直线箭头连接符 38">
              <a:extLst>
                <a:ext uri="{FF2B5EF4-FFF2-40B4-BE49-F238E27FC236}">
                  <a16:creationId xmlns:a16="http://schemas.microsoft.com/office/drawing/2014/main" id="{0E509D0F-11FD-49DA-A0FB-8D8224DA568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3750" y="4802159"/>
              <a:ext cx="5344429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文本框 77">
              <a:extLst>
                <a:ext uri="{FF2B5EF4-FFF2-40B4-BE49-F238E27FC236}">
                  <a16:creationId xmlns:a16="http://schemas.microsoft.com/office/drawing/2014/main" id="{AF50E6C3-9D83-4EEB-B757-476E2F84D2D8}"/>
                </a:ext>
              </a:extLst>
            </p:cNvPr>
            <p:cNvSpPr txBox="1"/>
            <p:nvPr/>
          </p:nvSpPr>
          <p:spPr>
            <a:xfrm>
              <a:off x="1009456" y="4482799"/>
              <a:ext cx="367331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Arial" panose="020B0604020202020204" pitchFamily="34" charset="0"/>
                  <a:ea typeface="Noto Sans S Chinese Regular" panose="020B0500000000000000" pitchFamily="34" charset="-122"/>
                  <a:cs typeface="Arial" panose="020B0604020202020204" pitchFamily="34" charset="0"/>
                </a:rPr>
                <a:t>7. EnOS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Arial" panose="020B0604020202020204" pitchFamily="34" charset="0"/>
                  <a:ea typeface="Noto Sans S Chinese Regular" panose="020B0500000000000000" pitchFamily="34" charset="-122"/>
                  <a:cs typeface="Arial" panose="020B0604020202020204" pitchFamily="34" charset="0"/>
                </a:rPr>
                <a:t>在响应中将下行指令包含在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Arial" panose="020B0604020202020204" pitchFamily="34" charset="0"/>
                  <a:ea typeface="Noto Sans S Chinese Regular" panose="020B0500000000000000" pitchFamily="34" charset="-122"/>
                  <a:cs typeface="Arial" panose="020B0604020202020204" pitchFamily="34" charset="0"/>
                </a:rPr>
                <a:t>payload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Arial" panose="020B0604020202020204" pitchFamily="34" charset="0"/>
                  <a:ea typeface="Noto Sans S Chinese Regular" panose="020B0500000000000000" pitchFamily="34" charset="-122"/>
                  <a:cs typeface="Arial" panose="020B0604020202020204" pitchFamily="34" charset="0"/>
                </a:rPr>
                <a:t>中</a:t>
              </a:r>
            </a:p>
          </p:txBody>
        </p:sp>
        <p:cxnSp>
          <p:nvCxnSpPr>
            <p:cNvPr id="52" name="直线箭头连接符 74">
              <a:extLst>
                <a:ext uri="{FF2B5EF4-FFF2-40B4-BE49-F238E27FC236}">
                  <a16:creationId xmlns:a16="http://schemas.microsoft.com/office/drawing/2014/main" id="{F318E87A-B29C-43A3-91A1-F31A3F2AFC95}"/>
                </a:ext>
              </a:extLst>
            </p:cNvPr>
            <p:cNvCxnSpPr>
              <a:cxnSpLocks/>
            </p:cNvCxnSpPr>
            <p:nvPr/>
          </p:nvCxnSpPr>
          <p:spPr>
            <a:xfrm>
              <a:off x="581604" y="6177975"/>
              <a:ext cx="5401651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文本框 77">
              <a:extLst>
                <a:ext uri="{FF2B5EF4-FFF2-40B4-BE49-F238E27FC236}">
                  <a16:creationId xmlns:a16="http://schemas.microsoft.com/office/drawing/2014/main" id="{7C604A16-1D6A-40AC-9DE0-20EBF62CD78A}"/>
                </a:ext>
              </a:extLst>
            </p:cNvPr>
            <p:cNvSpPr txBox="1"/>
            <p:nvPr/>
          </p:nvSpPr>
          <p:spPr>
            <a:xfrm>
              <a:off x="1051331" y="5826218"/>
              <a:ext cx="367331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9. 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设备将执行结果发送给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EnOS</a:t>
              </a:r>
              <a:endParaRPr kumimoji="1" lang="zh-CN" altLang="en-US" sz="1200" dirty="0">
                <a:solidFill>
                  <a:srgbClr val="5E6280"/>
                </a:solidFill>
                <a:latin typeface="Arial" panose="020B0604020202020204" pitchFamily="34" charset="0"/>
                <a:ea typeface="Noto Sans S Chinese Regular" panose="020B0500000000000000" pitchFamily="34" charset="-122"/>
                <a:cs typeface="Arial" panose="020B0604020202020204" pitchFamily="34" charset="0"/>
              </a:endParaRPr>
            </a:p>
          </p:txBody>
        </p:sp>
      </p:grpSp>
      <p:sp>
        <p:nvSpPr>
          <p:cNvPr id="82" name="文本框 81">
            <a:extLst>
              <a:ext uri="{FF2B5EF4-FFF2-40B4-BE49-F238E27FC236}">
                <a16:creationId xmlns:a16="http://schemas.microsoft.com/office/drawing/2014/main" id="{CDF2FC83-699C-CF46-BE40-DC77DB36F1C8}"/>
              </a:ext>
            </a:extLst>
          </p:cNvPr>
          <p:cNvSpPr txBox="1"/>
          <p:nvPr/>
        </p:nvSpPr>
        <p:spPr>
          <a:xfrm>
            <a:off x="548640" y="-914400"/>
            <a:ext cx="3881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coap_downstream_flow_non_dtls.png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847055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组合 80">
            <a:extLst>
              <a:ext uri="{FF2B5EF4-FFF2-40B4-BE49-F238E27FC236}">
                <a16:creationId xmlns:a16="http://schemas.microsoft.com/office/drawing/2014/main" id="{C2A6E526-3232-014C-A833-153BFA600CBC}"/>
              </a:ext>
            </a:extLst>
          </p:cNvPr>
          <p:cNvGrpSpPr/>
          <p:nvPr/>
        </p:nvGrpSpPr>
        <p:grpSpPr>
          <a:xfrm>
            <a:off x="122039" y="141301"/>
            <a:ext cx="11877301" cy="8568620"/>
            <a:chOff x="122039" y="141301"/>
            <a:chExt cx="11877301" cy="8568620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414ACE21-F4E6-A64C-8A89-1B09F592D44E}"/>
                </a:ext>
              </a:extLst>
            </p:cNvPr>
            <p:cNvSpPr/>
            <p:nvPr/>
          </p:nvSpPr>
          <p:spPr>
            <a:xfrm>
              <a:off x="9192344" y="152183"/>
              <a:ext cx="2806996" cy="495007"/>
            </a:xfrm>
            <a:prstGeom prst="rect">
              <a:avLst/>
            </a:prstGeom>
            <a:solidFill>
              <a:srgbClr val="383C57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988D1086-BBEE-7546-B067-94903A2EBCE6}"/>
                </a:ext>
              </a:extLst>
            </p:cNvPr>
            <p:cNvSpPr/>
            <p:nvPr/>
          </p:nvSpPr>
          <p:spPr>
            <a:xfrm>
              <a:off x="4587330" y="141301"/>
              <a:ext cx="2806996" cy="495007"/>
            </a:xfrm>
            <a:prstGeom prst="rect">
              <a:avLst/>
            </a:prstGeom>
            <a:solidFill>
              <a:srgbClr val="383C57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5AD87B88-8221-1E4A-8FB9-51A7D4477B77}"/>
                </a:ext>
              </a:extLst>
            </p:cNvPr>
            <p:cNvSpPr/>
            <p:nvPr/>
          </p:nvSpPr>
          <p:spPr>
            <a:xfrm>
              <a:off x="122039" y="141301"/>
              <a:ext cx="2806996" cy="495007"/>
            </a:xfrm>
            <a:prstGeom prst="rect">
              <a:avLst/>
            </a:prstGeom>
            <a:solidFill>
              <a:srgbClr val="383C57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521E4D91-D5A0-E940-8F9B-D65D6F06AA97}"/>
                </a:ext>
              </a:extLst>
            </p:cNvPr>
            <p:cNvSpPr txBox="1"/>
            <p:nvPr/>
          </p:nvSpPr>
          <p:spPr>
            <a:xfrm>
              <a:off x="662583" y="212673"/>
              <a:ext cx="222723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400" dirty="0">
                  <a:solidFill>
                    <a:schemeClr val="bg1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第三方系统</a:t>
              </a: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FA9B91B5-7116-1547-AA54-1C046956EDD9}"/>
                </a:ext>
              </a:extLst>
            </p:cNvPr>
            <p:cNvSpPr txBox="1"/>
            <p:nvPr/>
          </p:nvSpPr>
          <p:spPr>
            <a:xfrm>
              <a:off x="10442609" y="253469"/>
              <a:ext cx="93350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400" dirty="0">
                  <a:solidFill>
                    <a:schemeClr val="bg1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应用</a:t>
              </a:r>
            </a:p>
          </p:txBody>
        </p:sp>
        <p:cxnSp>
          <p:nvCxnSpPr>
            <p:cNvPr id="12" name="直线箭头连接符 11">
              <a:extLst>
                <a:ext uri="{FF2B5EF4-FFF2-40B4-BE49-F238E27FC236}">
                  <a16:creationId xmlns:a16="http://schemas.microsoft.com/office/drawing/2014/main" id="{D97F2BB8-7E77-A343-A41A-413CA7035714}"/>
                </a:ext>
              </a:extLst>
            </p:cNvPr>
            <p:cNvCxnSpPr>
              <a:cxnSpLocks/>
            </p:cNvCxnSpPr>
            <p:nvPr/>
          </p:nvCxnSpPr>
          <p:spPr>
            <a:xfrm>
              <a:off x="596306" y="668629"/>
              <a:ext cx="0" cy="8016955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线箭头连接符 12">
              <a:extLst>
                <a:ext uri="{FF2B5EF4-FFF2-40B4-BE49-F238E27FC236}">
                  <a16:creationId xmlns:a16="http://schemas.microsoft.com/office/drawing/2014/main" id="{5F448A1E-FC31-E843-A37E-5DAD7E3E3EE7}"/>
                </a:ext>
              </a:extLst>
            </p:cNvPr>
            <p:cNvCxnSpPr>
              <a:cxnSpLocks/>
            </p:cNvCxnSpPr>
            <p:nvPr/>
          </p:nvCxnSpPr>
          <p:spPr>
            <a:xfrm>
              <a:off x="5951984" y="624444"/>
              <a:ext cx="0" cy="8085477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5" name="图形 14">
              <a:extLst>
                <a:ext uri="{FF2B5EF4-FFF2-40B4-BE49-F238E27FC236}">
                  <a16:creationId xmlns:a16="http://schemas.microsoft.com/office/drawing/2014/main" id="{CEFA9226-0B9B-724F-B399-4B813E2384F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13039" y="201061"/>
              <a:ext cx="383267" cy="319389"/>
            </a:xfrm>
            <a:prstGeom prst="rect">
              <a:avLst/>
            </a:prstGeom>
          </p:spPr>
        </p:pic>
        <p:cxnSp>
          <p:nvCxnSpPr>
            <p:cNvPr id="20" name="直线箭头连接符 19">
              <a:extLst>
                <a:ext uri="{FF2B5EF4-FFF2-40B4-BE49-F238E27FC236}">
                  <a16:creationId xmlns:a16="http://schemas.microsoft.com/office/drawing/2014/main" id="{4613B07D-46F4-924B-86B3-B575D828DA05}"/>
                </a:ext>
              </a:extLst>
            </p:cNvPr>
            <p:cNvCxnSpPr>
              <a:cxnSpLocks/>
            </p:cNvCxnSpPr>
            <p:nvPr/>
          </p:nvCxnSpPr>
          <p:spPr>
            <a:xfrm>
              <a:off x="11352584" y="650762"/>
              <a:ext cx="0" cy="8059159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6D4CF2C5-8818-F641-B365-E30BDC549DE7}"/>
                </a:ext>
              </a:extLst>
            </p:cNvPr>
            <p:cNvSpPr txBox="1"/>
            <p:nvPr/>
          </p:nvSpPr>
          <p:spPr>
            <a:xfrm>
              <a:off x="6421813" y="888790"/>
              <a:ext cx="412402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1.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Segoe UI" panose="020B0502040204020203" pitchFamily="34" charset="0"/>
                  <a:ea typeface="Hiragino Sans GB W3" panose="020B0300000000000000" pitchFamily="34" charset="-128"/>
                  <a:cs typeface="Segoe UI" panose="020B0502040204020203" pitchFamily="34" charset="0"/>
                </a:rPr>
                <a:t> 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创建产品，关联模型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61E70DAC-5F41-5F41-917E-707A073A5CEB}"/>
                </a:ext>
              </a:extLst>
            </p:cNvPr>
            <p:cNvSpPr txBox="1"/>
            <p:nvPr/>
          </p:nvSpPr>
          <p:spPr>
            <a:xfrm>
              <a:off x="6411573" y="1412776"/>
              <a:ext cx="26165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2.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为产品创建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MQTT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历史消息集成通道</a:t>
              </a: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F34108B4-F7BB-0B49-9F34-8333BEEE689D}"/>
                </a:ext>
              </a:extLst>
            </p:cNvPr>
            <p:cNvSpPr txBox="1"/>
            <p:nvPr/>
          </p:nvSpPr>
          <p:spPr>
            <a:xfrm>
              <a:off x="1631504" y="2372407"/>
              <a:ext cx="386663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4. 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配置客户端初始化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MQTT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通道的相关参数</a:t>
              </a:r>
            </a:p>
          </p:txBody>
        </p:sp>
        <p:cxnSp>
          <p:nvCxnSpPr>
            <p:cNvPr id="30" name="直线箭头连接符 29">
              <a:extLst>
                <a:ext uri="{FF2B5EF4-FFF2-40B4-BE49-F238E27FC236}">
                  <a16:creationId xmlns:a16="http://schemas.microsoft.com/office/drawing/2014/main" id="{CCB808CA-8163-2447-BE97-CFB05A57B37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2457" y="4217001"/>
              <a:ext cx="5347446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D28EC86E-E959-AE4F-8BBC-822F859E6885}"/>
                </a:ext>
              </a:extLst>
            </p:cNvPr>
            <p:cNvSpPr txBox="1"/>
            <p:nvPr/>
          </p:nvSpPr>
          <p:spPr>
            <a:xfrm>
              <a:off x="1612458" y="2924944"/>
              <a:ext cx="367331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5.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 建立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MQTT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连接</a:t>
              </a:r>
            </a:p>
          </p:txBody>
        </p:sp>
        <p:grpSp>
          <p:nvGrpSpPr>
            <p:cNvPr id="47" name="组合 46">
              <a:extLst>
                <a:ext uri="{FF2B5EF4-FFF2-40B4-BE49-F238E27FC236}">
                  <a16:creationId xmlns:a16="http://schemas.microsoft.com/office/drawing/2014/main" id="{2AFD64DC-B357-A247-B332-9E9A6B18D605}"/>
                </a:ext>
              </a:extLst>
            </p:cNvPr>
            <p:cNvGrpSpPr/>
            <p:nvPr/>
          </p:nvGrpSpPr>
          <p:grpSpPr>
            <a:xfrm>
              <a:off x="5951984" y="1412774"/>
              <a:ext cx="432048" cy="2448274"/>
              <a:chOff x="5960252" y="2999139"/>
              <a:chExt cx="432048" cy="3709538"/>
            </a:xfrm>
          </p:grpSpPr>
          <p:cxnSp>
            <p:nvCxnSpPr>
              <p:cNvPr id="54" name="肘形连接符 53">
                <a:extLst>
                  <a:ext uri="{FF2B5EF4-FFF2-40B4-BE49-F238E27FC236}">
                    <a16:creationId xmlns:a16="http://schemas.microsoft.com/office/drawing/2014/main" id="{7EFA86DA-58C7-134F-9C70-1F6D0514363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963857" y="2999139"/>
                <a:ext cx="216000" cy="540002"/>
              </a:xfrm>
              <a:prstGeom prst="bentConnector3">
                <a:avLst>
                  <a:gd name="adj1" fmla="val -104935"/>
                </a:avLst>
              </a:prstGeom>
              <a:ln w="25400">
                <a:solidFill>
                  <a:srgbClr val="73779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直线连接符 28">
                <a:extLst>
                  <a:ext uri="{FF2B5EF4-FFF2-40B4-BE49-F238E27FC236}">
                    <a16:creationId xmlns:a16="http://schemas.microsoft.com/office/drawing/2014/main" id="{66C439B3-D1EC-AE47-9A5F-A4912F19DE1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60252" y="2999142"/>
                <a:ext cx="399090" cy="0"/>
              </a:xfrm>
              <a:prstGeom prst="line">
                <a:avLst/>
              </a:prstGeom>
              <a:ln w="25400">
                <a:solidFill>
                  <a:srgbClr val="73779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肘形连接符 53">
                <a:extLst>
                  <a:ext uri="{FF2B5EF4-FFF2-40B4-BE49-F238E27FC236}">
                    <a16:creationId xmlns:a16="http://schemas.microsoft.com/office/drawing/2014/main" id="{2A114600-D714-4CE1-A91B-3771C7E98B9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963857" y="3827095"/>
                <a:ext cx="216000" cy="540003"/>
              </a:xfrm>
              <a:prstGeom prst="bentConnector3">
                <a:avLst>
                  <a:gd name="adj1" fmla="val -104935"/>
                </a:avLst>
              </a:prstGeom>
              <a:ln w="25400">
                <a:solidFill>
                  <a:srgbClr val="73779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直线连接符 28">
                <a:extLst>
                  <a:ext uri="{FF2B5EF4-FFF2-40B4-BE49-F238E27FC236}">
                    <a16:creationId xmlns:a16="http://schemas.microsoft.com/office/drawing/2014/main" id="{D75059AE-2F5E-4579-8498-499ACF87E50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60252" y="3827101"/>
                <a:ext cx="399090" cy="0"/>
              </a:xfrm>
              <a:prstGeom prst="line">
                <a:avLst/>
              </a:prstGeom>
              <a:ln w="25400">
                <a:solidFill>
                  <a:srgbClr val="73779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肘形连接符 53">
                <a:extLst>
                  <a:ext uri="{FF2B5EF4-FFF2-40B4-BE49-F238E27FC236}">
                    <a16:creationId xmlns:a16="http://schemas.microsoft.com/office/drawing/2014/main" id="{6B57099F-1A86-4982-8F3D-564F1FC23D6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960252" y="6168674"/>
                <a:ext cx="216000" cy="540003"/>
              </a:xfrm>
              <a:prstGeom prst="bentConnector3">
                <a:avLst>
                  <a:gd name="adj1" fmla="val -104935"/>
                </a:avLst>
              </a:prstGeom>
              <a:ln w="25400">
                <a:solidFill>
                  <a:srgbClr val="73779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线连接符 28">
                <a:extLst>
                  <a:ext uri="{FF2B5EF4-FFF2-40B4-BE49-F238E27FC236}">
                    <a16:creationId xmlns:a16="http://schemas.microsoft.com/office/drawing/2014/main" id="{F438566B-B180-4A8F-B0AC-5C765F6FA3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93210" y="6163157"/>
                <a:ext cx="399090" cy="0"/>
              </a:xfrm>
              <a:prstGeom prst="line">
                <a:avLst/>
              </a:prstGeom>
              <a:ln w="25400">
                <a:solidFill>
                  <a:srgbClr val="73779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8AD74273-B1CF-5D4D-B58D-68CA77FEA383}"/>
                </a:ext>
              </a:extLst>
            </p:cNvPr>
            <p:cNvSpPr txBox="1"/>
            <p:nvPr/>
          </p:nvSpPr>
          <p:spPr>
            <a:xfrm>
              <a:off x="5595163" y="234243"/>
              <a:ext cx="222723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>
                  <a:solidFill>
                    <a:schemeClr val="bg1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EnOS</a:t>
              </a:r>
              <a:r>
                <a:rPr kumimoji="1" lang="zh-CN" altLang="en-US" sz="1400" dirty="0">
                  <a:solidFill>
                    <a:schemeClr val="bg1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 </a:t>
              </a:r>
              <a:r>
                <a:rPr kumimoji="1" lang="en-US" altLang="zh-CN" sz="1400" dirty="0">
                  <a:solidFill>
                    <a:schemeClr val="bg1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IoT Hub</a:t>
              </a:r>
              <a:endParaRPr kumimoji="1" lang="zh-CN" altLang="en-US" sz="1400" dirty="0">
                <a:solidFill>
                  <a:schemeClr val="bg1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  <a:cs typeface="Segoe UI" panose="020B0502040204020203" pitchFamily="34" charset="0"/>
              </a:endParaRPr>
            </a:p>
          </p:txBody>
        </p:sp>
        <p:sp>
          <p:nvSpPr>
            <p:cNvPr id="59" name="Freeform 70">
              <a:extLst>
                <a:ext uri="{FF2B5EF4-FFF2-40B4-BE49-F238E27FC236}">
                  <a16:creationId xmlns:a16="http://schemas.microsoft.com/office/drawing/2014/main" id="{AAB68B71-5F9D-2540-A40C-7A45493FCF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01844" y="203973"/>
              <a:ext cx="394756" cy="354743"/>
            </a:xfrm>
            <a:custGeom>
              <a:avLst/>
              <a:gdLst>
                <a:gd name="T0" fmla="*/ 463 w 661"/>
                <a:gd name="T1" fmla="*/ 527 h 594"/>
                <a:gd name="T2" fmla="*/ 361 w 661"/>
                <a:gd name="T3" fmla="*/ 558 h 594"/>
                <a:gd name="T4" fmla="*/ 600 w 661"/>
                <a:gd name="T5" fmla="*/ 594 h 594"/>
                <a:gd name="T6" fmla="*/ 501 w 661"/>
                <a:gd name="T7" fmla="*/ 558 h 594"/>
                <a:gd name="T8" fmla="*/ 661 w 661"/>
                <a:gd name="T9" fmla="*/ 527 h 594"/>
                <a:gd name="T10" fmla="*/ 302 w 661"/>
                <a:gd name="T11" fmla="*/ 289 h 594"/>
                <a:gd name="T12" fmla="*/ 172 w 661"/>
                <a:gd name="T13" fmla="*/ 206 h 594"/>
                <a:gd name="T14" fmla="*/ 305 w 661"/>
                <a:gd name="T15" fmla="*/ 0 h 594"/>
                <a:gd name="T16" fmla="*/ 0 w 661"/>
                <a:gd name="T17" fmla="*/ 206 h 594"/>
                <a:gd name="T18" fmla="*/ 134 w 661"/>
                <a:gd name="T19" fmla="*/ 237 h 594"/>
                <a:gd name="T20" fmla="*/ 59 w 661"/>
                <a:gd name="T21" fmla="*/ 274 h 594"/>
                <a:gd name="T22" fmla="*/ 246 w 661"/>
                <a:gd name="T23" fmla="*/ 237 h 594"/>
                <a:gd name="T24" fmla="*/ 172 w 661"/>
                <a:gd name="T25" fmla="*/ 206 h 594"/>
                <a:gd name="T26" fmla="*/ 0 w 661"/>
                <a:gd name="T27" fmla="*/ 274 h 594"/>
                <a:gd name="T28" fmla="*/ 28 w 661"/>
                <a:gd name="T29" fmla="*/ 319 h 594"/>
                <a:gd name="T30" fmla="*/ 28 w 661"/>
                <a:gd name="T31" fmla="*/ 390 h 594"/>
                <a:gd name="T32" fmla="*/ 0 w 661"/>
                <a:gd name="T33" fmla="*/ 463 h 594"/>
                <a:gd name="T34" fmla="*/ 28 w 661"/>
                <a:gd name="T35" fmla="*/ 390 h 594"/>
                <a:gd name="T36" fmla="*/ 0 w 661"/>
                <a:gd name="T37" fmla="*/ 534 h 594"/>
                <a:gd name="T38" fmla="*/ 59 w 661"/>
                <a:gd name="T39" fmla="*/ 594 h 594"/>
                <a:gd name="T40" fmla="*/ 28 w 661"/>
                <a:gd name="T41" fmla="*/ 565 h 594"/>
                <a:gd name="T42" fmla="*/ 125 w 661"/>
                <a:gd name="T43" fmla="*/ 594 h 594"/>
                <a:gd name="T44" fmla="*/ 191 w 661"/>
                <a:gd name="T45" fmla="*/ 565 h 594"/>
                <a:gd name="T46" fmla="*/ 125 w 661"/>
                <a:gd name="T47" fmla="*/ 594 h 594"/>
                <a:gd name="T48" fmla="*/ 302 w 661"/>
                <a:gd name="T49" fmla="*/ 594 h 594"/>
                <a:gd name="T50" fmla="*/ 257 w 661"/>
                <a:gd name="T51" fmla="*/ 565 h 594"/>
                <a:gd name="T52" fmla="*/ 633 w 661"/>
                <a:gd name="T53" fmla="*/ 260 h 594"/>
                <a:gd name="T54" fmla="*/ 661 w 661"/>
                <a:gd name="T55" fmla="*/ 215 h 594"/>
                <a:gd name="T56" fmla="*/ 633 w 661"/>
                <a:gd name="T57" fmla="*/ 260 h 594"/>
                <a:gd name="T58" fmla="*/ 661 w 661"/>
                <a:gd name="T59" fmla="*/ 163 h 594"/>
                <a:gd name="T60" fmla="*/ 633 w 661"/>
                <a:gd name="T61" fmla="*/ 111 h 594"/>
                <a:gd name="T62" fmla="*/ 602 w 661"/>
                <a:gd name="T63" fmla="*/ 0 h 594"/>
                <a:gd name="T64" fmla="*/ 633 w 661"/>
                <a:gd name="T65" fmla="*/ 29 h 594"/>
                <a:gd name="T66" fmla="*/ 661 w 661"/>
                <a:gd name="T67" fmla="*/ 62 h 594"/>
                <a:gd name="T68" fmla="*/ 602 w 661"/>
                <a:gd name="T69" fmla="*/ 0 h 594"/>
                <a:gd name="T70" fmla="*/ 454 w 661"/>
                <a:gd name="T71" fmla="*/ 0 h 594"/>
                <a:gd name="T72" fmla="*/ 527 w 661"/>
                <a:gd name="T73" fmla="*/ 29 h 594"/>
                <a:gd name="T74" fmla="*/ 380 w 661"/>
                <a:gd name="T75" fmla="*/ 0 h 594"/>
                <a:gd name="T76" fmla="*/ 333 w 661"/>
                <a:gd name="T77" fmla="*/ 29 h 594"/>
                <a:gd name="T78" fmla="*/ 380 w 661"/>
                <a:gd name="T79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61" h="594">
                  <a:moveTo>
                    <a:pt x="302" y="527"/>
                  </a:moveTo>
                  <a:lnTo>
                    <a:pt x="463" y="527"/>
                  </a:lnTo>
                  <a:lnTo>
                    <a:pt x="463" y="558"/>
                  </a:lnTo>
                  <a:lnTo>
                    <a:pt x="361" y="558"/>
                  </a:lnTo>
                  <a:lnTo>
                    <a:pt x="361" y="594"/>
                  </a:lnTo>
                  <a:lnTo>
                    <a:pt x="600" y="594"/>
                  </a:lnTo>
                  <a:lnTo>
                    <a:pt x="600" y="558"/>
                  </a:lnTo>
                  <a:lnTo>
                    <a:pt x="501" y="558"/>
                  </a:lnTo>
                  <a:lnTo>
                    <a:pt x="501" y="527"/>
                  </a:lnTo>
                  <a:lnTo>
                    <a:pt x="661" y="527"/>
                  </a:lnTo>
                  <a:lnTo>
                    <a:pt x="661" y="289"/>
                  </a:lnTo>
                  <a:lnTo>
                    <a:pt x="302" y="289"/>
                  </a:lnTo>
                  <a:lnTo>
                    <a:pt x="302" y="527"/>
                  </a:lnTo>
                  <a:close/>
                  <a:moveTo>
                    <a:pt x="172" y="206"/>
                  </a:moveTo>
                  <a:lnTo>
                    <a:pt x="305" y="206"/>
                  </a:lnTo>
                  <a:lnTo>
                    <a:pt x="305" y="0"/>
                  </a:lnTo>
                  <a:lnTo>
                    <a:pt x="0" y="0"/>
                  </a:lnTo>
                  <a:lnTo>
                    <a:pt x="0" y="206"/>
                  </a:lnTo>
                  <a:lnTo>
                    <a:pt x="134" y="206"/>
                  </a:lnTo>
                  <a:lnTo>
                    <a:pt x="134" y="237"/>
                  </a:lnTo>
                  <a:lnTo>
                    <a:pt x="59" y="237"/>
                  </a:lnTo>
                  <a:lnTo>
                    <a:pt x="59" y="274"/>
                  </a:lnTo>
                  <a:lnTo>
                    <a:pt x="246" y="274"/>
                  </a:lnTo>
                  <a:lnTo>
                    <a:pt x="246" y="237"/>
                  </a:lnTo>
                  <a:lnTo>
                    <a:pt x="172" y="237"/>
                  </a:lnTo>
                  <a:lnTo>
                    <a:pt x="172" y="206"/>
                  </a:lnTo>
                  <a:close/>
                  <a:moveTo>
                    <a:pt x="28" y="274"/>
                  </a:moveTo>
                  <a:lnTo>
                    <a:pt x="0" y="274"/>
                  </a:lnTo>
                  <a:lnTo>
                    <a:pt x="0" y="319"/>
                  </a:lnTo>
                  <a:lnTo>
                    <a:pt x="28" y="319"/>
                  </a:lnTo>
                  <a:lnTo>
                    <a:pt x="28" y="274"/>
                  </a:lnTo>
                  <a:close/>
                  <a:moveTo>
                    <a:pt x="28" y="390"/>
                  </a:moveTo>
                  <a:lnTo>
                    <a:pt x="0" y="390"/>
                  </a:lnTo>
                  <a:lnTo>
                    <a:pt x="0" y="463"/>
                  </a:lnTo>
                  <a:lnTo>
                    <a:pt x="28" y="463"/>
                  </a:lnTo>
                  <a:lnTo>
                    <a:pt x="28" y="390"/>
                  </a:lnTo>
                  <a:close/>
                  <a:moveTo>
                    <a:pt x="28" y="534"/>
                  </a:moveTo>
                  <a:lnTo>
                    <a:pt x="0" y="534"/>
                  </a:lnTo>
                  <a:lnTo>
                    <a:pt x="0" y="594"/>
                  </a:lnTo>
                  <a:lnTo>
                    <a:pt x="59" y="594"/>
                  </a:lnTo>
                  <a:lnTo>
                    <a:pt x="59" y="565"/>
                  </a:lnTo>
                  <a:lnTo>
                    <a:pt x="28" y="565"/>
                  </a:lnTo>
                  <a:lnTo>
                    <a:pt x="28" y="534"/>
                  </a:lnTo>
                  <a:close/>
                  <a:moveTo>
                    <a:pt x="125" y="594"/>
                  </a:moveTo>
                  <a:lnTo>
                    <a:pt x="191" y="594"/>
                  </a:lnTo>
                  <a:lnTo>
                    <a:pt x="191" y="565"/>
                  </a:lnTo>
                  <a:lnTo>
                    <a:pt x="125" y="565"/>
                  </a:lnTo>
                  <a:lnTo>
                    <a:pt x="125" y="594"/>
                  </a:lnTo>
                  <a:close/>
                  <a:moveTo>
                    <a:pt x="257" y="594"/>
                  </a:moveTo>
                  <a:lnTo>
                    <a:pt x="302" y="594"/>
                  </a:lnTo>
                  <a:lnTo>
                    <a:pt x="302" y="565"/>
                  </a:lnTo>
                  <a:lnTo>
                    <a:pt x="257" y="565"/>
                  </a:lnTo>
                  <a:lnTo>
                    <a:pt x="257" y="594"/>
                  </a:lnTo>
                  <a:close/>
                  <a:moveTo>
                    <a:pt x="633" y="260"/>
                  </a:moveTo>
                  <a:lnTo>
                    <a:pt x="661" y="260"/>
                  </a:lnTo>
                  <a:lnTo>
                    <a:pt x="661" y="215"/>
                  </a:lnTo>
                  <a:lnTo>
                    <a:pt x="633" y="215"/>
                  </a:lnTo>
                  <a:lnTo>
                    <a:pt x="633" y="260"/>
                  </a:lnTo>
                  <a:close/>
                  <a:moveTo>
                    <a:pt x="633" y="163"/>
                  </a:moveTo>
                  <a:lnTo>
                    <a:pt x="661" y="163"/>
                  </a:lnTo>
                  <a:lnTo>
                    <a:pt x="661" y="111"/>
                  </a:lnTo>
                  <a:lnTo>
                    <a:pt x="633" y="111"/>
                  </a:lnTo>
                  <a:lnTo>
                    <a:pt x="633" y="163"/>
                  </a:lnTo>
                  <a:close/>
                  <a:moveTo>
                    <a:pt x="602" y="0"/>
                  </a:moveTo>
                  <a:lnTo>
                    <a:pt x="602" y="29"/>
                  </a:lnTo>
                  <a:lnTo>
                    <a:pt x="633" y="29"/>
                  </a:lnTo>
                  <a:lnTo>
                    <a:pt x="633" y="62"/>
                  </a:lnTo>
                  <a:lnTo>
                    <a:pt x="661" y="62"/>
                  </a:lnTo>
                  <a:lnTo>
                    <a:pt x="661" y="0"/>
                  </a:lnTo>
                  <a:lnTo>
                    <a:pt x="602" y="0"/>
                  </a:lnTo>
                  <a:close/>
                  <a:moveTo>
                    <a:pt x="527" y="0"/>
                  </a:moveTo>
                  <a:lnTo>
                    <a:pt x="454" y="0"/>
                  </a:lnTo>
                  <a:lnTo>
                    <a:pt x="454" y="29"/>
                  </a:lnTo>
                  <a:lnTo>
                    <a:pt x="527" y="29"/>
                  </a:lnTo>
                  <a:lnTo>
                    <a:pt x="527" y="0"/>
                  </a:lnTo>
                  <a:close/>
                  <a:moveTo>
                    <a:pt x="380" y="0"/>
                  </a:moveTo>
                  <a:lnTo>
                    <a:pt x="333" y="0"/>
                  </a:lnTo>
                  <a:lnTo>
                    <a:pt x="333" y="29"/>
                  </a:lnTo>
                  <a:lnTo>
                    <a:pt x="380" y="29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defRPr/>
              </a:pPr>
              <a:endParaRPr lang="zh-CN" altLang="en-US" sz="1000" b="1" kern="0" dirty="0">
                <a:solidFill>
                  <a:srgbClr val="000000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Arial" panose="020B0604020202020204" pitchFamily="34" charset="0"/>
              </a:endParaRPr>
            </a:p>
          </p:txBody>
        </p:sp>
        <p:pic>
          <p:nvPicPr>
            <p:cNvPr id="61" name="图形 60">
              <a:extLst>
                <a:ext uri="{FF2B5EF4-FFF2-40B4-BE49-F238E27FC236}">
                  <a16:creationId xmlns:a16="http://schemas.microsoft.com/office/drawing/2014/main" id="{ADBECFC8-0616-DF4F-97E1-3FDB2EDA231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=""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9984432" y="166267"/>
              <a:ext cx="458177" cy="458177"/>
            </a:xfrm>
            <a:prstGeom prst="rect">
              <a:avLst/>
            </a:prstGeom>
          </p:spPr>
        </p:pic>
        <p:grpSp>
          <p:nvGrpSpPr>
            <p:cNvPr id="62" name="组合 61">
              <a:extLst>
                <a:ext uri="{FF2B5EF4-FFF2-40B4-BE49-F238E27FC236}">
                  <a16:creationId xmlns:a16="http://schemas.microsoft.com/office/drawing/2014/main" id="{6F7C4B43-2BB6-9F45-BBB6-C3D383F69CB4}"/>
                </a:ext>
              </a:extLst>
            </p:cNvPr>
            <p:cNvGrpSpPr/>
            <p:nvPr/>
          </p:nvGrpSpPr>
          <p:grpSpPr>
            <a:xfrm>
              <a:off x="590156" y="2232527"/>
              <a:ext cx="5793876" cy="5830151"/>
              <a:chOff x="5987918" y="5114182"/>
              <a:chExt cx="5793876" cy="5236437"/>
            </a:xfrm>
          </p:grpSpPr>
          <p:cxnSp>
            <p:nvCxnSpPr>
              <p:cNvPr id="63" name="肘形连接符 62">
                <a:extLst>
                  <a:ext uri="{FF2B5EF4-FFF2-40B4-BE49-F238E27FC236}">
                    <a16:creationId xmlns:a16="http://schemas.microsoft.com/office/drawing/2014/main" id="{3FC3351B-3E90-ED4E-82DF-4AE023A96BA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991523" y="5114182"/>
                <a:ext cx="216000" cy="540000"/>
              </a:xfrm>
              <a:prstGeom prst="bentConnector3">
                <a:avLst>
                  <a:gd name="adj1" fmla="val -104935"/>
                </a:avLst>
              </a:prstGeom>
              <a:ln w="25400">
                <a:solidFill>
                  <a:srgbClr val="73779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直线连接符 28">
                <a:extLst>
                  <a:ext uri="{FF2B5EF4-FFF2-40B4-BE49-F238E27FC236}">
                    <a16:creationId xmlns:a16="http://schemas.microsoft.com/office/drawing/2014/main" id="{1A3FF981-808E-624E-975F-EAED782F01A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7918" y="5114182"/>
                <a:ext cx="399090" cy="0"/>
              </a:xfrm>
              <a:prstGeom prst="line">
                <a:avLst/>
              </a:prstGeom>
              <a:ln w="25400">
                <a:solidFill>
                  <a:srgbClr val="73779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肘形连接符 62">
                <a:extLst>
                  <a:ext uri="{FF2B5EF4-FFF2-40B4-BE49-F238E27FC236}">
                    <a16:creationId xmlns:a16="http://schemas.microsoft.com/office/drawing/2014/main" id="{F51EBE4C-F8D6-40A4-A08E-CB82ACD295C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1364699" y="7546241"/>
                <a:ext cx="216000" cy="540000"/>
              </a:xfrm>
              <a:prstGeom prst="bentConnector3">
                <a:avLst>
                  <a:gd name="adj1" fmla="val -104935"/>
                </a:avLst>
              </a:prstGeom>
              <a:ln w="25400">
                <a:solidFill>
                  <a:srgbClr val="73779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直线连接符 28">
                <a:extLst>
                  <a:ext uri="{FF2B5EF4-FFF2-40B4-BE49-F238E27FC236}">
                    <a16:creationId xmlns:a16="http://schemas.microsoft.com/office/drawing/2014/main" id="{2352B8CE-F045-4E73-9FFA-CC371C2560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361094" y="7546240"/>
                <a:ext cx="399090" cy="0"/>
              </a:xfrm>
              <a:prstGeom prst="line">
                <a:avLst/>
              </a:prstGeom>
              <a:ln w="25400">
                <a:solidFill>
                  <a:srgbClr val="73779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肘形连接符 62">
                <a:extLst>
                  <a:ext uri="{FF2B5EF4-FFF2-40B4-BE49-F238E27FC236}">
                    <a16:creationId xmlns:a16="http://schemas.microsoft.com/office/drawing/2014/main" id="{6BF42EA9-F19D-4195-BB98-8A7A5A21DC5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1386309" y="8429842"/>
                <a:ext cx="216000" cy="540000"/>
              </a:xfrm>
              <a:prstGeom prst="bentConnector3">
                <a:avLst>
                  <a:gd name="adj1" fmla="val -104935"/>
                </a:avLst>
              </a:prstGeom>
              <a:ln w="25400">
                <a:solidFill>
                  <a:srgbClr val="73779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直线连接符 28">
                <a:extLst>
                  <a:ext uri="{FF2B5EF4-FFF2-40B4-BE49-F238E27FC236}">
                    <a16:creationId xmlns:a16="http://schemas.microsoft.com/office/drawing/2014/main" id="{24DD2521-5D21-43D0-ADA0-FC456526AAD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382704" y="8429838"/>
                <a:ext cx="399090" cy="0"/>
              </a:xfrm>
              <a:prstGeom prst="line">
                <a:avLst/>
              </a:prstGeom>
              <a:ln w="25400">
                <a:solidFill>
                  <a:srgbClr val="73779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肘形连接符 62">
                <a:extLst>
                  <a:ext uri="{FF2B5EF4-FFF2-40B4-BE49-F238E27FC236}">
                    <a16:creationId xmlns:a16="http://schemas.microsoft.com/office/drawing/2014/main" id="{A30BBAD1-E052-434E-BA78-10E031468AD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1353351" y="9810619"/>
                <a:ext cx="216000" cy="540000"/>
              </a:xfrm>
              <a:prstGeom prst="bentConnector3">
                <a:avLst>
                  <a:gd name="adj1" fmla="val -104935"/>
                </a:avLst>
              </a:prstGeom>
              <a:ln w="25400">
                <a:solidFill>
                  <a:srgbClr val="73779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直线连接符 28">
                <a:extLst>
                  <a:ext uri="{FF2B5EF4-FFF2-40B4-BE49-F238E27FC236}">
                    <a16:creationId xmlns:a16="http://schemas.microsoft.com/office/drawing/2014/main" id="{5054056F-C4A1-4A18-999D-63D00BFD380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349746" y="9810615"/>
                <a:ext cx="399090" cy="0"/>
              </a:xfrm>
              <a:prstGeom prst="line">
                <a:avLst/>
              </a:prstGeom>
              <a:ln w="25400">
                <a:solidFill>
                  <a:srgbClr val="73779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1" name="组合 70">
              <a:extLst>
                <a:ext uri="{FF2B5EF4-FFF2-40B4-BE49-F238E27FC236}">
                  <a16:creationId xmlns:a16="http://schemas.microsoft.com/office/drawing/2014/main" id="{6DE95D39-3712-4B4E-AB87-28B4AC9CD98E}"/>
                </a:ext>
              </a:extLst>
            </p:cNvPr>
            <p:cNvGrpSpPr/>
            <p:nvPr/>
          </p:nvGrpSpPr>
          <p:grpSpPr>
            <a:xfrm>
              <a:off x="5951984" y="862186"/>
              <a:ext cx="399090" cy="356398"/>
              <a:chOff x="5955654" y="4532107"/>
              <a:chExt cx="399090" cy="540000"/>
            </a:xfrm>
          </p:grpSpPr>
          <p:cxnSp>
            <p:nvCxnSpPr>
              <p:cNvPr id="72" name="肘形连接符 71">
                <a:extLst>
                  <a:ext uri="{FF2B5EF4-FFF2-40B4-BE49-F238E27FC236}">
                    <a16:creationId xmlns:a16="http://schemas.microsoft.com/office/drawing/2014/main" id="{771B0062-D007-C242-9EEB-5AEED14BA08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959259" y="4532107"/>
                <a:ext cx="216000" cy="540000"/>
              </a:xfrm>
              <a:prstGeom prst="bentConnector3">
                <a:avLst>
                  <a:gd name="adj1" fmla="val -104935"/>
                </a:avLst>
              </a:prstGeom>
              <a:ln w="25400">
                <a:solidFill>
                  <a:srgbClr val="73779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线连接符 28">
                <a:extLst>
                  <a:ext uri="{FF2B5EF4-FFF2-40B4-BE49-F238E27FC236}">
                    <a16:creationId xmlns:a16="http://schemas.microsoft.com/office/drawing/2014/main" id="{1095A417-1A0E-A14D-A884-DBA2BCA6B51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55654" y="4532107"/>
                <a:ext cx="399090" cy="0"/>
              </a:xfrm>
              <a:prstGeom prst="line">
                <a:avLst/>
              </a:prstGeom>
              <a:ln w="25400">
                <a:solidFill>
                  <a:srgbClr val="73779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5" name="直线箭头连接符 74">
              <a:extLst>
                <a:ext uri="{FF2B5EF4-FFF2-40B4-BE49-F238E27FC236}">
                  <a16:creationId xmlns:a16="http://schemas.microsoft.com/office/drawing/2014/main" id="{3978F660-AD0B-C041-8CB9-83AC73C6A801}"/>
                </a:ext>
              </a:extLst>
            </p:cNvPr>
            <p:cNvCxnSpPr>
              <a:cxnSpLocks/>
            </p:cNvCxnSpPr>
            <p:nvPr/>
          </p:nvCxnSpPr>
          <p:spPr>
            <a:xfrm>
              <a:off x="590156" y="3220169"/>
              <a:ext cx="5401651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文本框 77">
              <a:extLst>
                <a:ext uri="{FF2B5EF4-FFF2-40B4-BE49-F238E27FC236}">
                  <a16:creationId xmlns:a16="http://schemas.microsoft.com/office/drawing/2014/main" id="{F615F9FC-E748-3846-8493-34200B758059}"/>
                </a:ext>
              </a:extLst>
            </p:cNvPr>
            <p:cNvSpPr txBox="1"/>
            <p:nvPr/>
          </p:nvSpPr>
          <p:spPr>
            <a:xfrm>
              <a:off x="1616828" y="3944089"/>
              <a:ext cx="367331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7. 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建立连接成功的响应</a:t>
              </a:r>
            </a:p>
          </p:txBody>
        </p:sp>
        <p:sp>
          <p:nvSpPr>
            <p:cNvPr id="79" name="文本框 78">
              <a:extLst>
                <a:ext uri="{FF2B5EF4-FFF2-40B4-BE49-F238E27FC236}">
                  <a16:creationId xmlns:a16="http://schemas.microsoft.com/office/drawing/2014/main" id="{C75F4A6A-5FDB-8843-9D27-E7E1F29E597B}"/>
                </a:ext>
              </a:extLst>
            </p:cNvPr>
            <p:cNvSpPr txBox="1"/>
            <p:nvPr/>
          </p:nvSpPr>
          <p:spPr>
            <a:xfrm>
              <a:off x="6383338" y="5919663"/>
              <a:ext cx="261657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10.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 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EnOS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检查上传数据中的</a:t>
              </a:r>
              <a:r>
                <a:rPr kumimoji="1" lang="en-US" altLang="zh-CN" sz="1200" dirty="0" err="1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DeviceKey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在该产品下是否存在，如果不存在，则会在日志中报错</a:t>
              </a:r>
              <a:endParaRPr kumimoji="1" lang="en-US" altLang="zh-CN" sz="1200" dirty="0">
                <a:solidFill>
                  <a:srgbClr val="5E6280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  <a:cs typeface="Segoe UI" panose="020B0502040204020203" pitchFamily="34" charset="0"/>
              </a:endParaRPr>
            </a:p>
            <a:p>
              <a:endParaRPr kumimoji="1" lang="en-US" altLang="zh-CN" sz="1200" dirty="0">
                <a:solidFill>
                  <a:srgbClr val="5E6280"/>
                </a:solidFill>
                <a:latin typeface="Segoe UI" panose="020B0502040204020203" pitchFamily="34" charset="0"/>
                <a:ea typeface="Hiragino Sans GB W3" panose="020B0300000000000000" pitchFamily="34" charset="-128"/>
                <a:cs typeface="Segoe UI" panose="020B0502040204020203" pitchFamily="34" charset="0"/>
              </a:endParaRPr>
            </a:p>
          </p:txBody>
        </p:sp>
        <p:cxnSp>
          <p:nvCxnSpPr>
            <p:cNvPr id="45" name="直线箭头连接符 74">
              <a:extLst>
                <a:ext uri="{FF2B5EF4-FFF2-40B4-BE49-F238E27FC236}">
                  <a16:creationId xmlns:a16="http://schemas.microsoft.com/office/drawing/2014/main" id="{F8EAE8E3-4C3C-4427-9309-3FDE183E45E7}"/>
                </a:ext>
              </a:extLst>
            </p:cNvPr>
            <p:cNvCxnSpPr>
              <a:cxnSpLocks/>
            </p:cNvCxnSpPr>
            <p:nvPr/>
          </p:nvCxnSpPr>
          <p:spPr>
            <a:xfrm>
              <a:off x="590156" y="4731016"/>
              <a:ext cx="5401651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文本框 77">
              <a:extLst>
                <a:ext uri="{FF2B5EF4-FFF2-40B4-BE49-F238E27FC236}">
                  <a16:creationId xmlns:a16="http://schemas.microsoft.com/office/drawing/2014/main" id="{71DE9A50-9355-4532-BEB5-0B31D9C326E4}"/>
                </a:ext>
              </a:extLst>
            </p:cNvPr>
            <p:cNvSpPr txBox="1"/>
            <p:nvPr/>
          </p:nvSpPr>
          <p:spPr>
            <a:xfrm>
              <a:off x="1631139" y="4479872"/>
              <a:ext cx="392275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8. 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发布数据到历史数据集成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topic</a:t>
              </a:r>
              <a:endParaRPr kumimoji="1" lang="zh-CN" altLang="en-US" sz="1200" dirty="0">
                <a:solidFill>
                  <a:srgbClr val="5E6280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  <a:cs typeface="Segoe UI" panose="020B0502040204020203" pitchFamily="34" charset="0"/>
              </a:endParaRPr>
            </a:p>
          </p:txBody>
        </p:sp>
        <p:sp>
          <p:nvSpPr>
            <p:cNvPr id="48" name="文本框 22">
              <a:extLst>
                <a:ext uri="{FF2B5EF4-FFF2-40B4-BE49-F238E27FC236}">
                  <a16:creationId xmlns:a16="http://schemas.microsoft.com/office/drawing/2014/main" id="{72078E20-6F05-4653-B5A4-4C75D8F9C2EF}"/>
                </a:ext>
              </a:extLst>
            </p:cNvPr>
            <p:cNvSpPr txBox="1"/>
            <p:nvPr/>
          </p:nvSpPr>
          <p:spPr>
            <a:xfrm>
              <a:off x="6431755" y="1999873"/>
              <a:ext cx="26165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3. EnOS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创建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MQTT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连接通道</a:t>
              </a:r>
            </a:p>
          </p:txBody>
        </p:sp>
        <p:sp>
          <p:nvSpPr>
            <p:cNvPr id="60" name="文本框 22">
              <a:extLst>
                <a:ext uri="{FF2B5EF4-FFF2-40B4-BE49-F238E27FC236}">
                  <a16:creationId xmlns:a16="http://schemas.microsoft.com/office/drawing/2014/main" id="{2832DD53-7296-4FFF-AF16-E85CA52C7EEE}"/>
                </a:ext>
              </a:extLst>
            </p:cNvPr>
            <p:cNvSpPr txBox="1"/>
            <p:nvPr/>
          </p:nvSpPr>
          <p:spPr>
            <a:xfrm>
              <a:off x="6452310" y="3545302"/>
              <a:ext cx="26165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6. 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鉴权通过，订阅历史数据相关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topic</a:t>
              </a:r>
              <a:endParaRPr kumimoji="1" lang="zh-CN" altLang="en-US" sz="1200" dirty="0">
                <a:solidFill>
                  <a:srgbClr val="5E6280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  <a:cs typeface="Segoe UI" panose="020B0502040204020203" pitchFamily="34" charset="0"/>
              </a:endParaRPr>
            </a:p>
          </p:txBody>
        </p:sp>
        <p:sp>
          <p:nvSpPr>
            <p:cNvPr id="76" name="文本框 78">
              <a:extLst>
                <a:ext uri="{FF2B5EF4-FFF2-40B4-BE49-F238E27FC236}">
                  <a16:creationId xmlns:a16="http://schemas.microsoft.com/office/drawing/2014/main" id="{E45283AE-587C-40A1-8751-39E7D89F1E43}"/>
                </a:ext>
              </a:extLst>
            </p:cNvPr>
            <p:cNvSpPr txBox="1"/>
            <p:nvPr/>
          </p:nvSpPr>
          <p:spPr>
            <a:xfrm>
              <a:off x="6367377" y="4909779"/>
              <a:ext cx="261657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9. 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（可选）如果上传的数据为透传的原始数据，则调用目标产品的解析脚本转换为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JSON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格式</a:t>
              </a:r>
              <a:endParaRPr kumimoji="1" lang="en-US" altLang="zh-CN" sz="1200" dirty="0">
                <a:solidFill>
                  <a:srgbClr val="5E6280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  <a:cs typeface="Segoe UI" panose="020B0502040204020203" pitchFamily="34" charset="0"/>
              </a:endParaRPr>
            </a:p>
          </p:txBody>
        </p:sp>
        <p:cxnSp>
          <p:nvCxnSpPr>
            <p:cNvPr id="90" name="直线箭头连接符 29">
              <a:extLst>
                <a:ext uri="{FF2B5EF4-FFF2-40B4-BE49-F238E27FC236}">
                  <a16:creationId xmlns:a16="http://schemas.microsoft.com/office/drawing/2014/main" id="{1359702B-C309-4539-91ED-6A962CCA237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0156" y="7162383"/>
              <a:ext cx="5347446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文本框 77">
              <a:extLst>
                <a:ext uri="{FF2B5EF4-FFF2-40B4-BE49-F238E27FC236}">
                  <a16:creationId xmlns:a16="http://schemas.microsoft.com/office/drawing/2014/main" id="{B63E41CE-D851-47B7-9053-DAF10B9C9866}"/>
                </a:ext>
              </a:extLst>
            </p:cNvPr>
            <p:cNvSpPr txBox="1"/>
            <p:nvPr/>
          </p:nvSpPr>
          <p:spPr>
            <a:xfrm>
              <a:off x="1631504" y="6885384"/>
              <a:ext cx="392275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11. 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数据集成成功的响应</a:t>
              </a:r>
            </a:p>
          </p:txBody>
        </p:sp>
        <p:sp>
          <p:nvSpPr>
            <p:cNvPr id="94" name="文本框 78">
              <a:extLst>
                <a:ext uri="{FF2B5EF4-FFF2-40B4-BE49-F238E27FC236}">
                  <a16:creationId xmlns:a16="http://schemas.microsoft.com/office/drawing/2014/main" id="{B4B5231B-20EC-4185-9ECB-3358A929501B}"/>
                </a:ext>
              </a:extLst>
            </p:cNvPr>
            <p:cNvSpPr txBox="1"/>
            <p:nvPr/>
          </p:nvSpPr>
          <p:spPr>
            <a:xfrm>
              <a:off x="6431755" y="7610304"/>
              <a:ext cx="26165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12. 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  <a:cs typeface="Segoe UI" panose="020B0502040204020203" pitchFamily="34" charset="0"/>
                </a:rPr>
                <a:t>用户可在控制台查看历史数据</a:t>
              </a:r>
              <a:endParaRPr kumimoji="1" lang="en-US" altLang="zh-CN" sz="1200" dirty="0">
                <a:solidFill>
                  <a:srgbClr val="5E6280"/>
                </a:solidFill>
                <a:latin typeface="Segoe UI" panose="020B0502040204020203" pitchFamily="34" charset="0"/>
                <a:ea typeface="Hiragino Sans GB W3" panose="020B0300000000000000" pitchFamily="34" charset="-128"/>
                <a:cs typeface="Segoe UI" panose="020B0502040204020203" pitchFamily="34" charset="0"/>
              </a:endParaRPr>
            </a:p>
          </p:txBody>
        </p:sp>
      </p:grpSp>
      <p:sp>
        <p:nvSpPr>
          <p:cNvPr id="82" name="文本框 81">
            <a:extLst>
              <a:ext uri="{FF2B5EF4-FFF2-40B4-BE49-F238E27FC236}">
                <a16:creationId xmlns:a16="http://schemas.microsoft.com/office/drawing/2014/main" id="{CDF2FC83-699C-CF46-BE40-DC77DB36F1C8}"/>
              </a:ext>
            </a:extLst>
          </p:cNvPr>
          <p:cNvSpPr txBox="1"/>
          <p:nvPr/>
        </p:nvSpPr>
        <p:spPr>
          <a:xfrm>
            <a:off x="548640" y="-914400"/>
            <a:ext cx="42562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historical_message_integration_mqtt.png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50469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BA94938F-B880-B24D-A294-68673C7F43B0}"/>
              </a:ext>
            </a:extLst>
          </p:cNvPr>
          <p:cNvSpPr/>
          <p:nvPr/>
        </p:nvSpPr>
        <p:spPr>
          <a:xfrm>
            <a:off x="427631" y="294135"/>
            <a:ext cx="18469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cloud2cloud.png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348711" y="960360"/>
            <a:ext cx="11189776" cy="5252853"/>
            <a:chOff x="348711" y="960360"/>
            <a:chExt cx="11189776" cy="5252853"/>
          </a:xfrm>
        </p:grpSpPr>
        <p:sp>
          <p:nvSpPr>
            <p:cNvPr id="2" name="文本框 1"/>
            <p:cNvSpPr txBox="1"/>
            <p:nvPr/>
          </p:nvSpPr>
          <p:spPr>
            <a:xfrm>
              <a:off x="348711" y="960360"/>
              <a:ext cx="136385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b="1" dirty="0"/>
                <a:t>设备</a:t>
              </a: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2836190" y="960360"/>
              <a:ext cx="175130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b="1" dirty="0"/>
                <a:t>第三方云</a:t>
              </a: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5935851" y="960360"/>
              <a:ext cx="242548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b="1" dirty="0"/>
                <a:t>数据转发应用</a:t>
              </a: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9787179" y="960360"/>
              <a:ext cx="175130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b="1" dirty="0" err="1"/>
                <a:t>EnOS</a:t>
              </a:r>
              <a:r>
                <a:rPr lang="en-US" altLang="zh-CN" sz="1600" b="1" dirty="0"/>
                <a:t> Cloud</a:t>
              </a:r>
              <a:endParaRPr lang="zh-CN" altLang="en-US" sz="1600" b="1" dirty="0"/>
            </a:p>
          </p:txBody>
        </p:sp>
        <p:cxnSp>
          <p:nvCxnSpPr>
            <p:cNvPr id="8" name="直接连接符 7"/>
            <p:cNvCxnSpPr/>
            <p:nvPr/>
          </p:nvCxnSpPr>
          <p:spPr>
            <a:xfrm>
              <a:off x="1030637" y="1350630"/>
              <a:ext cx="0" cy="4860000"/>
            </a:xfrm>
            <a:prstGeom prst="line">
              <a:avLst/>
            </a:prstGeom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3711844" y="1350630"/>
              <a:ext cx="0" cy="4860000"/>
            </a:xfrm>
            <a:prstGeom prst="line">
              <a:avLst/>
            </a:prstGeom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/>
          </p:nvCxnSpPr>
          <p:spPr>
            <a:xfrm>
              <a:off x="7140844" y="1350630"/>
              <a:ext cx="0" cy="4860000"/>
            </a:xfrm>
            <a:prstGeom prst="line">
              <a:avLst/>
            </a:prstGeom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>
              <a:off x="10434233" y="1353213"/>
              <a:ext cx="0" cy="4860000"/>
            </a:xfrm>
            <a:prstGeom prst="line">
              <a:avLst/>
            </a:prstGeom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" name="直接箭头连接符 15"/>
            <p:cNvCxnSpPr>
              <a:stCxn id="18" idx="3"/>
              <a:endCxn id="19" idx="1"/>
            </p:cNvCxnSpPr>
            <p:nvPr/>
          </p:nvCxnSpPr>
          <p:spPr>
            <a:xfrm>
              <a:off x="1092631" y="2743840"/>
              <a:ext cx="254172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矩形 17"/>
            <p:cNvSpPr/>
            <p:nvPr/>
          </p:nvSpPr>
          <p:spPr>
            <a:xfrm>
              <a:off x="968644" y="2588857"/>
              <a:ext cx="123987" cy="309966"/>
            </a:xfrm>
            <a:prstGeom prst="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矩形 18"/>
            <p:cNvSpPr/>
            <p:nvPr/>
          </p:nvSpPr>
          <p:spPr>
            <a:xfrm>
              <a:off x="3634352" y="2588857"/>
              <a:ext cx="123987" cy="309966"/>
            </a:xfrm>
            <a:prstGeom prst="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2" name="直接箭头连接符 21"/>
            <p:cNvCxnSpPr/>
            <p:nvPr/>
          </p:nvCxnSpPr>
          <p:spPr>
            <a:xfrm>
              <a:off x="1092630" y="5077974"/>
              <a:ext cx="254172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23" name="矩形 22"/>
            <p:cNvSpPr/>
            <p:nvPr/>
          </p:nvSpPr>
          <p:spPr>
            <a:xfrm>
              <a:off x="968643" y="5007683"/>
              <a:ext cx="123987" cy="309966"/>
            </a:xfrm>
            <a:prstGeom prst="rect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 23"/>
            <p:cNvSpPr/>
            <p:nvPr/>
          </p:nvSpPr>
          <p:spPr>
            <a:xfrm>
              <a:off x="3634351" y="5007683"/>
              <a:ext cx="123987" cy="309966"/>
            </a:xfrm>
            <a:prstGeom prst="rect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矩形 24"/>
            <p:cNvSpPr/>
            <p:nvPr/>
          </p:nvSpPr>
          <p:spPr>
            <a:xfrm>
              <a:off x="3655663" y="1785195"/>
              <a:ext cx="123987" cy="309966"/>
            </a:xfrm>
            <a:prstGeom prst="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矩形 25"/>
            <p:cNvSpPr/>
            <p:nvPr/>
          </p:nvSpPr>
          <p:spPr>
            <a:xfrm>
              <a:off x="3634352" y="3172666"/>
              <a:ext cx="123987" cy="309966"/>
            </a:xfrm>
            <a:prstGeom prst="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>
              <a:off x="3634351" y="3758592"/>
              <a:ext cx="123987" cy="309966"/>
            </a:xfrm>
            <a:prstGeom prst="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矩形 29"/>
            <p:cNvSpPr/>
            <p:nvPr/>
          </p:nvSpPr>
          <p:spPr>
            <a:xfrm>
              <a:off x="7071100" y="4344537"/>
              <a:ext cx="123987" cy="309966"/>
            </a:xfrm>
            <a:prstGeom prst="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矩形 30"/>
            <p:cNvSpPr/>
            <p:nvPr/>
          </p:nvSpPr>
          <p:spPr>
            <a:xfrm>
              <a:off x="7071100" y="5007683"/>
              <a:ext cx="123987" cy="309966"/>
            </a:xfrm>
            <a:prstGeom prst="rect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/>
            <p:cNvSpPr/>
            <p:nvPr/>
          </p:nvSpPr>
          <p:spPr>
            <a:xfrm>
              <a:off x="7071100" y="3168540"/>
              <a:ext cx="123987" cy="309966"/>
            </a:xfrm>
            <a:prstGeom prst="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矩形 32"/>
            <p:cNvSpPr/>
            <p:nvPr/>
          </p:nvSpPr>
          <p:spPr>
            <a:xfrm>
              <a:off x="7063350" y="3758592"/>
              <a:ext cx="123987" cy="309966"/>
            </a:xfrm>
            <a:prstGeom prst="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矩形 33"/>
            <p:cNvSpPr/>
            <p:nvPr/>
          </p:nvSpPr>
          <p:spPr>
            <a:xfrm>
              <a:off x="7071099" y="5637711"/>
              <a:ext cx="123987" cy="309966"/>
            </a:xfrm>
            <a:prstGeom prst="rect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矩形 34"/>
            <p:cNvSpPr/>
            <p:nvPr/>
          </p:nvSpPr>
          <p:spPr>
            <a:xfrm>
              <a:off x="10372239" y="4344537"/>
              <a:ext cx="123987" cy="309966"/>
            </a:xfrm>
            <a:prstGeom prst="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矩形 35"/>
            <p:cNvSpPr/>
            <p:nvPr/>
          </p:nvSpPr>
          <p:spPr>
            <a:xfrm>
              <a:off x="10372239" y="5007683"/>
              <a:ext cx="123987" cy="309966"/>
            </a:xfrm>
            <a:prstGeom prst="rect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矩形 36"/>
            <p:cNvSpPr/>
            <p:nvPr/>
          </p:nvSpPr>
          <p:spPr>
            <a:xfrm>
              <a:off x="10372238" y="5637711"/>
              <a:ext cx="123987" cy="309966"/>
            </a:xfrm>
            <a:prstGeom prst="rect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39" name="直接箭头连接符 38"/>
            <p:cNvCxnSpPr/>
            <p:nvPr/>
          </p:nvCxnSpPr>
          <p:spPr>
            <a:xfrm flipH="1">
              <a:off x="3758339" y="3367068"/>
              <a:ext cx="3312761" cy="4126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箭头连接符 39"/>
            <p:cNvCxnSpPr/>
            <p:nvPr/>
          </p:nvCxnSpPr>
          <p:spPr>
            <a:xfrm>
              <a:off x="3758339" y="3911512"/>
              <a:ext cx="3312761" cy="4126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箭头连接符 42"/>
            <p:cNvCxnSpPr>
              <a:endCxn id="31" idx="1"/>
            </p:cNvCxnSpPr>
            <p:nvPr/>
          </p:nvCxnSpPr>
          <p:spPr>
            <a:xfrm flipV="1">
              <a:off x="3758338" y="5162666"/>
              <a:ext cx="3312762" cy="3056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5" name="直接箭头连接符 44"/>
            <p:cNvCxnSpPr>
              <a:stCxn id="30" idx="3"/>
            </p:cNvCxnSpPr>
            <p:nvPr/>
          </p:nvCxnSpPr>
          <p:spPr>
            <a:xfrm flipV="1">
              <a:off x="7195087" y="4496445"/>
              <a:ext cx="3181025" cy="3075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箭头连接符 46"/>
            <p:cNvCxnSpPr/>
            <p:nvPr/>
          </p:nvCxnSpPr>
          <p:spPr>
            <a:xfrm flipV="1">
              <a:off x="7183463" y="5241224"/>
              <a:ext cx="3181025" cy="3075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8" name="直接箭头连接符 47"/>
            <p:cNvCxnSpPr/>
            <p:nvPr/>
          </p:nvCxnSpPr>
          <p:spPr>
            <a:xfrm flipH="1" flipV="1">
              <a:off x="7166029" y="5874123"/>
              <a:ext cx="3181025" cy="3075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49" name="文本框 48"/>
            <p:cNvSpPr txBox="1"/>
            <p:nvPr/>
          </p:nvSpPr>
          <p:spPr>
            <a:xfrm>
              <a:off x="1534332" y="2477258"/>
              <a:ext cx="165057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/>
                <a:t>摄取实时数据</a:t>
              </a:r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1619720" y="4741101"/>
              <a:ext cx="165057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/>
                <a:t>新设备登录</a:t>
              </a:r>
            </a:p>
          </p:txBody>
        </p:sp>
        <p:sp>
          <p:nvSpPr>
            <p:cNvPr id="51" name="文本框 50"/>
            <p:cNvSpPr txBox="1"/>
            <p:nvPr/>
          </p:nvSpPr>
          <p:spPr>
            <a:xfrm>
              <a:off x="4362372" y="4826187"/>
              <a:ext cx="218993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/>
                <a:t>监听主数据变更</a:t>
              </a:r>
            </a:p>
          </p:txBody>
        </p:sp>
        <p:sp>
          <p:nvSpPr>
            <p:cNvPr id="52" name="文本框 51"/>
            <p:cNvSpPr txBox="1"/>
            <p:nvPr/>
          </p:nvSpPr>
          <p:spPr>
            <a:xfrm>
              <a:off x="7675134" y="4826187"/>
              <a:ext cx="25731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/>
                <a:t>调用</a:t>
              </a:r>
              <a:r>
                <a:rPr lang="en-US" altLang="zh-CN" sz="1200" dirty="0"/>
                <a:t>API</a:t>
              </a:r>
              <a:r>
                <a:rPr lang="zh-CN" altLang="en-US" sz="1200" dirty="0"/>
                <a:t>创建设备</a:t>
              </a:r>
            </a:p>
          </p:txBody>
        </p:sp>
        <p:sp>
          <p:nvSpPr>
            <p:cNvPr id="53" name="文本框 52"/>
            <p:cNvSpPr txBox="1"/>
            <p:nvPr/>
          </p:nvSpPr>
          <p:spPr>
            <a:xfrm>
              <a:off x="7675134" y="5434073"/>
              <a:ext cx="25731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/>
                <a:t>返回设备创建结果</a:t>
              </a:r>
            </a:p>
          </p:txBody>
        </p:sp>
        <p:sp>
          <p:nvSpPr>
            <p:cNvPr id="54" name="文本框 53"/>
            <p:cNvSpPr txBox="1"/>
            <p:nvPr/>
          </p:nvSpPr>
          <p:spPr>
            <a:xfrm>
              <a:off x="7675134" y="4131149"/>
              <a:ext cx="25731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/>
                <a:t>调用测点上传接口</a:t>
              </a:r>
            </a:p>
          </p:txBody>
        </p:sp>
        <p:sp>
          <p:nvSpPr>
            <p:cNvPr id="55" name="矩形 54"/>
            <p:cNvSpPr/>
            <p:nvPr/>
          </p:nvSpPr>
          <p:spPr>
            <a:xfrm>
              <a:off x="7078850" y="1795399"/>
              <a:ext cx="123987" cy="309966"/>
            </a:xfrm>
            <a:prstGeom prst="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矩形 55"/>
            <p:cNvSpPr/>
            <p:nvPr/>
          </p:nvSpPr>
          <p:spPr>
            <a:xfrm>
              <a:off x="10376112" y="1782399"/>
              <a:ext cx="123987" cy="309966"/>
            </a:xfrm>
            <a:prstGeom prst="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57" name="直接箭头连接符 56"/>
            <p:cNvCxnSpPr>
              <a:stCxn id="56" idx="1"/>
              <a:endCxn id="55" idx="3"/>
            </p:cNvCxnSpPr>
            <p:nvPr/>
          </p:nvCxnSpPr>
          <p:spPr>
            <a:xfrm flipH="1">
              <a:off x="7202837" y="1937382"/>
              <a:ext cx="3173275" cy="1300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sp>
          <p:nvSpPr>
            <p:cNvPr id="60" name="文本框 59"/>
            <p:cNvSpPr txBox="1"/>
            <p:nvPr/>
          </p:nvSpPr>
          <p:spPr>
            <a:xfrm>
              <a:off x="7669520" y="1515375"/>
              <a:ext cx="236002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/>
                <a:t>0. </a:t>
              </a:r>
              <a:r>
                <a:rPr lang="zh-CN" altLang="en-US" sz="1200" dirty="0"/>
                <a:t>注册数据转发应用以获取用于调用</a:t>
              </a:r>
              <a:r>
                <a:rPr lang="en-US" altLang="zh-CN" sz="1200" dirty="0"/>
                <a:t>API</a:t>
              </a:r>
              <a:r>
                <a:rPr lang="zh-CN" altLang="en-US" sz="1200" dirty="0"/>
                <a:t>所需的服务账号</a:t>
              </a:r>
            </a:p>
          </p:txBody>
        </p:sp>
        <p:sp>
          <p:nvSpPr>
            <p:cNvPr id="61" name="文本框 60"/>
            <p:cNvSpPr txBox="1"/>
            <p:nvPr/>
          </p:nvSpPr>
          <p:spPr>
            <a:xfrm>
              <a:off x="4328810" y="2898697"/>
              <a:ext cx="218993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/>
                <a:t>读取设备主数据信息</a:t>
              </a:r>
              <a:endParaRPr lang="en-US" altLang="zh-CN" sz="1200" dirty="0"/>
            </a:p>
            <a:p>
              <a:r>
                <a:rPr lang="zh-CN" altLang="en-US" sz="1200" dirty="0"/>
                <a:t>获得数据转发列表</a:t>
              </a:r>
            </a:p>
          </p:txBody>
        </p:sp>
        <p:sp>
          <p:nvSpPr>
            <p:cNvPr id="62" name="文本框 61"/>
            <p:cNvSpPr txBox="1"/>
            <p:nvPr/>
          </p:nvSpPr>
          <p:spPr>
            <a:xfrm>
              <a:off x="4319750" y="3596936"/>
              <a:ext cx="218993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/>
                <a:t>抽取数据，转换格式</a:t>
              </a: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4368183" y="1849648"/>
              <a:ext cx="218993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/>
                <a:t>主数据映射</a:t>
              </a:r>
            </a:p>
          </p:txBody>
        </p:sp>
        <p:cxnSp>
          <p:nvCxnSpPr>
            <p:cNvPr id="65" name="肘形连接符 64"/>
            <p:cNvCxnSpPr/>
            <p:nvPr/>
          </p:nvCxnSpPr>
          <p:spPr>
            <a:xfrm rot="16200000" flipH="1">
              <a:off x="3585922" y="1940178"/>
              <a:ext cx="309966" cy="12700"/>
            </a:xfrm>
            <a:prstGeom prst="bentConnector5">
              <a:avLst>
                <a:gd name="adj1" fmla="val -73750"/>
                <a:gd name="adj2" fmla="val 3453850"/>
                <a:gd name="adj3" fmla="val 173750"/>
              </a:avLst>
            </a:prstGeom>
            <a:ln>
              <a:tailEnd type="triangle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68" name="肘形连接符 67"/>
            <p:cNvCxnSpPr/>
            <p:nvPr/>
          </p:nvCxnSpPr>
          <p:spPr>
            <a:xfrm rot="10800000" flipH="1">
              <a:off x="7071098" y="3288691"/>
              <a:ext cx="1" cy="2469171"/>
            </a:xfrm>
            <a:prstGeom prst="bentConnector3">
              <a:avLst>
                <a:gd name="adj1" fmla="val -22860000000"/>
              </a:avLst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1745323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AE1634B2-8282-6446-B083-CF7A78B7736D}"/>
              </a:ext>
            </a:extLst>
          </p:cNvPr>
          <p:cNvGrpSpPr/>
          <p:nvPr/>
        </p:nvGrpSpPr>
        <p:grpSpPr>
          <a:xfrm>
            <a:off x="205007" y="3285517"/>
            <a:ext cx="5044280" cy="1300163"/>
            <a:chOff x="3969708" y="4812654"/>
            <a:chExt cx="5044280" cy="1300163"/>
          </a:xfrm>
        </p:grpSpPr>
        <p:sp>
          <p:nvSpPr>
            <p:cNvPr id="5" name="矩形 4"/>
            <p:cNvSpPr/>
            <p:nvPr/>
          </p:nvSpPr>
          <p:spPr>
            <a:xfrm>
              <a:off x="4582361" y="4812654"/>
              <a:ext cx="4431627" cy="1300163"/>
            </a:xfrm>
            <a:prstGeom prst="rect">
              <a:avLst/>
            </a:prstGeom>
            <a:solidFill>
              <a:schemeClr val="bg1">
                <a:lumMod val="85000"/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B763A0DD-0818-154F-8E7D-5EA15AC1EE61}"/>
                </a:ext>
              </a:extLst>
            </p:cNvPr>
            <p:cNvGrpSpPr/>
            <p:nvPr/>
          </p:nvGrpSpPr>
          <p:grpSpPr>
            <a:xfrm>
              <a:off x="3969708" y="4908182"/>
              <a:ext cx="4872159" cy="1066647"/>
              <a:chOff x="3969708" y="4908182"/>
              <a:chExt cx="4872159" cy="1066647"/>
            </a:xfrm>
          </p:grpSpPr>
          <p:sp>
            <p:nvSpPr>
              <p:cNvPr id="7" name="矩形 6"/>
              <p:cNvSpPr/>
              <p:nvPr/>
            </p:nvSpPr>
            <p:spPr>
              <a:xfrm>
                <a:off x="6174867" y="5318736"/>
                <a:ext cx="1285875" cy="636209"/>
              </a:xfrm>
              <a:prstGeom prst="rect">
                <a:avLst/>
              </a:prstGeom>
              <a:solidFill>
                <a:srgbClr val="7CDAF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控制器</a:t>
                </a:r>
              </a:p>
            </p:txBody>
          </p:sp>
          <p:sp>
            <p:nvSpPr>
              <p:cNvPr id="8" name="矩形 7"/>
              <p:cNvSpPr/>
              <p:nvPr/>
            </p:nvSpPr>
            <p:spPr>
              <a:xfrm>
                <a:off x="7632192" y="5318736"/>
                <a:ext cx="1209675" cy="288000"/>
              </a:xfrm>
              <a:prstGeom prst="rect">
                <a:avLst/>
              </a:prstGeom>
              <a:solidFill>
                <a:srgbClr val="7C74F8"/>
              </a:solidFill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14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传感器</a:t>
                </a:r>
              </a:p>
            </p:txBody>
          </p:sp>
          <p:sp>
            <p:nvSpPr>
              <p:cNvPr id="9" name="矩形 8"/>
              <p:cNvSpPr/>
              <p:nvPr/>
            </p:nvSpPr>
            <p:spPr>
              <a:xfrm>
                <a:off x="7632192" y="5686829"/>
                <a:ext cx="1209675" cy="288000"/>
              </a:xfrm>
              <a:prstGeom prst="rect">
                <a:avLst/>
              </a:prstGeom>
              <a:solidFill>
                <a:srgbClr val="7C74F8"/>
              </a:solidFill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14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传动装置</a:t>
                </a:r>
              </a:p>
            </p:txBody>
          </p:sp>
          <p:cxnSp>
            <p:nvCxnSpPr>
              <p:cNvPr id="10" name="直接连接符 9"/>
              <p:cNvCxnSpPr>
                <a:stCxn id="8" idx="1"/>
              </p:cNvCxnSpPr>
              <p:nvPr/>
            </p:nvCxnSpPr>
            <p:spPr>
              <a:xfrm flipH="1">
                <a:off x="7460742" y="5462736"/>
                <a:ext cx="171450" cy="0"/>
              </a:xfrm>
              <a:prstGeom prst="line">
                <a:avLst/>
              </a:prstGeom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11" name="直接连接符 10"/>
              <p:cNvCxnSpPr>
                <a:stCxn id="9" idx="1"/>
              </p:cNvCxnSpPr>
              <p:nvPr/>
            </p:nvCxnSpPr>
            <p:spPr>
              <a:xfrm flipH="1">
                <a:off x="7460742" y="5830829"/>
                <a:ext cx="171450" cy="0"/>
              </a:xfrm>
              <a:prstGeom prst="line">
                <a:avLst/>
              </a:prstGeom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  <p:sp>
            <p:nvSpPr>
              <p:cNvPr id="12" name="文本框 11"/>
              <p:cNvSpPr txBox="1"/>
              <p:nvPr/>
            </p:nvSpPr>
            <p:spPr>
              <a:xfrm>
                <a:off x="6145184" y="4908182"/>
                <a:ext cx="1005403" cy="338554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r>
                  <a:rPr lang="zh-CN" altLang="en-US" sz="1600" dirty="0">
                    <a:solidFill>
                      <a:schemeClr val="tx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智能设备</a:t>
                </a:r>
              </a:p>
            </p:txBody>
          </p:sp>
          <p:sp>
            <p:nvSpPr>
              <p:cNvPr id="13" name="矩形 12">
                <a:extLst>
                  <a:ext uri="{FF2B5EF4-FFF2-40B4-BE49-F238E27FC236}">
                    <a16:creationId xmlns:a16="http://schemas.microsoft.com/office/drawing/2014/main" id="{4978558E-0B55-6F4C-848B-A80D1BB89AE4}"/>
                  </a:ext>
                </a:extLst>
              </p:cNvPr>
              <p:cNvSpPr/>
              <p:nvPr/>
            </p:nvSpPr>
            <p:spPr>
              <a:xfrm>
                <a:off x="4713091" y="5318736"/>
                <a:ext cx="1285875" cy="636209"/>
              </a:xfrm>
              <a:prstGeom prst="rect">
                <a:avLst/>
              </a:prstGeom>
              <a:solidFill>
                <a:srgbClr val="00214E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14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模组</a:t>
                </a:r>
              </a:p>
            </p:txBody>
          </p:sp>
          <p:cxnSp>
            <p:nvCxnSpPr>
              <p:cNvPr id="14" name="直接连接符 10">
                <a:extLst>
                  <a:ext uri="{FF2B5EF4-FFF2-40B4-BE49-F238E27FC236}">
                    <a16:creationId xmlns:a16="http://schemas.microsoft.com/office/drawing/2014/main" id="{C883AB81-610B-5A4C-A91F-DD87ED267EC2}"/>
                  </a:ext>
                </a:extLst>
              </p:cNvPr>
              <p:cNvCxnSpPr/>
              <p:nvPr/>
            </p:nvCxnSpPr>
            <p:spPr>
              <a:xfrm flipH="1">
                <a:off x="6008102" y="5632275"/>
                <a:ext cx="171450" cy="0"/>
              </a:xfrm>
              <a:prstGeom prst="line">
                <a:avLst/>
              </a:prstGeom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15" name="直接连接符 10">
                <a:extLst>
                  <a:ext uri="{FF2B5EF4-FFF2-40B4-BE49-F238E27FC236}">
                    <a16:creationId xmlns:a16="http://schemas.microsoft.com/office/drawing/2014/main" id="{52D8B01E-C2ED-AF42-B9DA-E13382B8F89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4265296" y="5606736"/>
                <a:ext cx="447795" cy="7990"/>
              </a:xfrm>
              <a:prstGeom prst="line">
                <a:avLst/>
              </a:prstGeom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  <p:pic>
            <p:nvPicPr>
              <p:cNvPr id="16" name="图片 15">
                <a:extLst>
                  <a:ext uri="{FF2B5EF4-FFF2-40B4-BE49-F238E27FC236}">
                    <a16:creationId xmlns:a16="http://schemas.microsoft.com/office/drawing/2014/main" id="{E62F289F-E33E-DD49-BC8C-61543DE1B57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3969708" y="4979727"/>
                <a:ext cx="678018" cy="678018"/>
              </a:xfrm>
              <a:prstGeom prst="rect">
                <a:avLst/>
              </a:prstGeom>
            </p:spPr>
          </p:pic>
        </p:grp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FD5FBADE-D594-984B-A06F-EBB52BC1EAD2}"/>
              </a:ext>
            </a:extLst>
          </p:cNvPr>
          <p:cNvSpPr txBox="1"/>
          <p:nvPr/>
        </p:nvSpPr>
        <p:spPr>
          <a:xfrm>
            <a:off x="126219" y="4087589"/>
            <a:ext cx="755335" cy="27699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zh-CN" sz="12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Antenna</a:t>
            </a:r>
            <a:endParaRPr lang="zh-CN" altLang="en-US" sz="12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062E096-54B8-0247-8B6B-C2F37B37A41E}"/>
              </a:ext>
            </a:extLst>
          </p:cNvPr>
          <p:cNvSpPr/>
          <p:nvPr/>
        </p:nvSpPr>
        <p:spPr>
          <a:xfrm>
            <a:off x="205007" y="1295416"/>
            <a:ext cx="5044280" cy="660412"/>
          </a:xfrm>
          <a:prstGeom prst="rect">
            <a:avLst/>
          </a:prstGeom>
          <a:solidFill>
            <a:srgbClr val="D8D9E6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050" b="1" dirty="0">
                <a:solidFill>
                  <a:srgbClr val="5E628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EnOS</a:t>
            </a:r>
            <a:r>
              <a:rPr kumimoji="1" lang="zh-CN" altLang="en-US" sz="1050" b="1" dirty="0">
                <a:solidFill>
                  <a:srgbClr val="5E628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050" b="1" dirty="0">
                <a:solidFill>
                  <a:srgbClr val="5E628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cloud</a:t>
            </a:r>
            <a:endParaRPr kumimoji="1" lang="zh-CN" altLang="en-US" sz="1050" b="1" dirty="0">
              <a:solidFill>
                <a:srgbClr val="5E628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ADBCEEE6-7E3D-F649-9595-6F9ECA39FCA2}"/>
              </a:ext>
            </a:extLst>
          </p:cNvPr>
          <p:cNvSpPr/>
          <p:nvPr/>
        </p:nvSpPr>
        <p:spPr>
          <a:xfrm>
            <a:off x="205008" y="2236244"/>
            <a:ext cx="5044280" cy="431385"/>
          </a:xfrm>
          <a:prstGeom prst="rect">
            <a:avLst/>
          </a:prstGeom>
          <a:solidFill>
            <a:srgbClr val="F5F5FB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050" b="1" dirty="0">
                <a:solidFill>
                  <a:srgbClr val="5E628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IoT</a:t>
            </a:r>
            <a:r>
              <a:rPr kumimoji="1" lang="zh-CN" altLang="en-US" sz="1050" b="1" dirty="0">
                <a:solidFill>
                  <a:srgbClr val="5E628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050" b="1" dirty="0">
                <a:solidFill>
                  <a:srgbClr val="5E628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Hub</a:t>
            </a:r>
            <a:endParaRPr kumimoji="1" lang="zh-CN" altLang="en-US" sz="1050" b="1" dirty="0">
              <a:solidFill>
                <a:srgbClr val="5E628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73827072-D6D5-6E48-A9D9-5A1800F201C5}"/>
              </a:ext>
            </a:extLst>
          </p:cNvPr>
          <p:cNvSpPr txBox="1"/>
          <p:nvPr/>
        </p:nvSpPr>
        <p:spPr>
          <a:xfrm>
            <a:off x="2727147" y="2888114"/>
            <a:ext cx="119094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zh-CN" sz="900" dirty="0">
                <a:solidFill>
                  <a:srgbClr val="73779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HTTP/MQTT/CoAP</a:t>
            </a:r>
          </a:p>
        </p:txBody>
      </p:sp>
      <p:cxnSp>
        <p:nvCxnSpPr>
          <p:cNvPr id="20" name="直线箭头连接符 100">
            <a:extLst>
              <a:ext uri="{FF2B5EF4-FFF2-40B4-BE49-F238E27FC236}">
                <a16:creationId xmlns:a16="http://schemas.microsoft.com/office/drawing/2014/main" id="{EC3AACBD-277E-B849-AF79-AD15747ED8E9}"/>
              </a:ext>
            </a:extLst>
          </p:cNvPr>
          <p:cNvCxnSpPr>
            <a:cxnSpLocks/>
          </p:cNvCxnSpPr>
          <p:nvPr/>
        </p:nvCxnSpPr>
        <p:spPr>
          <a:xfrm>
            <a:off x="2727147" y="2667629"/>
            <a:ext cx="0" cy="636211"/>
          </a:xfrm>
          <a:prstGeom prst="straightConnector1">
            <a:avLst/>
          </a:prstGeom>
          <a:ln w="19050">
            <a:solidFill>
              <a:srgbClr val="D8D9E6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线箭头连接符 100">
            <a:extLst>
              <a:ext uri="{FF2B5EF4-FFF2-40B4-BE49-F238E27FC236}">
                <a16:creationId xmlns:a16="http://schemas.microsoft.com/office/drawing/2014/main" id="{4A603D5A-199C-7E44-B471-50129EC888FD}"/>
              </a:ext>
            </a:extLst>
          </p:cNvPr>
          <p:cNvCxnSpPr>
            <a:cxnSpLocks/>
            <a:endCxn id="18" idx="0"/>
          </p:cNvCxnSpPr>
          <p:nvPr/>
        </p:nvCxnSpPr>
        <p:spPr>
          <a:xfrm>
            <a:off x="2727147" y="1955828"/>
            <a:ext cx="1" cy="280416"/>
          </a:xfrm>
          <a:prstGeom prst="straightConnector1">
            <a:avLst/>
          </a:prstGeom>
          <a:ln w="19050">
            <a:solidFill>
              <a:srgbClr val="D8D9E6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/>
        </p:nvSpPr>
        <p:spPr>
          <a:xfrm>
            <a:off x="144182" y="-13008"/>
            <a:ext cx="22098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smart_device.png</a:t>
            </a:r>
            <a:endParaRPr lang="zh-CN" altLang="en-US" dirty="0"/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1B32BB81-9C84-0D49-B2B4-28F0B2C4C058}"/>
              </a:ext>
            </a:extLst>
          </p:cNvPr>
          <p:cNvGrpSpPr/>
          <p:nvPr/>
        </p:nvGrpSpPr>
        <p:grpSpPr>
          <a:xfrm>
            <a:off x="6436319" y="3195361"/>
            <a:ext cx="5063904" cy="2895013"/>
            <a:chOff x="6226407" y="3911340"/>
            <a:chExt cx="5063904" cy="2895013"/>
          </a:xfrm>
        </p:grpSpPr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6A1CD2CE-7DEE-084C-B7BF-5A80B23ACCEF}"/>
                </a:ext>
              </a:extLst>
            </p:cNvPr>
            <p:cNvSpPr/>
            <p:nvPr/>
          </p:nvSpPr>
          <p:spPr>
            <a:xfrm>
              <a:off x="6831814" y="5317132"/>
              <a:ext cx="4458497" cy="953485"/>
            </a:xfrm>
            <a:prstGeom prst="rect">
              <a:avLst/>
            </a:prstGeom>
            <a:solidFill>
              <a:schemeClr val="bg1">
                <a:lumMod val="85000"/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A328977E-5D40-A54C-A510-DF53E3E1004B}"/>
                </a:ext>
              </a:extLst>
            </p:cNvPr>
            <p:cNvSpPr txBox="1"/>
            <p:nvPr/>
          </p:nvSpPr>
          <p:spPr>
            <a:xfrm>
              <a:off x="8517027" y="5302411"/>
              <a:ext cx="723275" cy="30777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zh-CN" altLang="en-US" sz="1400" dirty="0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子设备</a:t>
              </a:r>
            </a:p>
          </p:txBody>
        </p: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E83C3C6B-4E22-FA4D-953A-13C81D703B91}"/>
                </a:ext>
              </a:extLst>
            </p:cNvPr>
            <p:cNvSpPr/>
            <p:nvPr/>
          </p:nvSpPr>
          <p:spPr>
            <a:xfrm>
              <a:off x="6831814" y="3911340"/>
              <a:ext cx="4458497" cy="1124967"/>
            </a:xfrm>
            <a:prstGeom prst="rect">
              <a:avLst/>
            </a:prstGeom>
            <a:solidFill>
              <a:schemeClr val="bg1">
                <a:lumMod val="85000"/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70093ACD-20D5-C847-85F4-E0466CCFB57D}"/>
                </a:ext>
              </a:extLst>
            </p:cNvPr>
            <p:cNvSpPr txBox="1"/>
            <p:nvPr/>
          </p:nvSpPr>
          <p:spPr>
            <a:xfrm>
              <a:off x="8326088" y="3992090"/>
              <a:ext cx="902811" cy="30777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zh-CN" altLang="en-US" sz="1400" dirty="0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网关设备</a:t>
              </a:r>
            </a:p>
          </p:txBody>
        </p: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33E6D0C3-13AD-514F-A50D-0BF3F169BF85}"/>
                </a:ext>
              </a:extLst>
            </p:cNvPr>
            <p:cNvSpPr/>
            <p:nvPr/>
          </p:nvSpPr>
          <p:spPr>
            <a:xfrm>
              <a:off x="9489983" y="4338518"/>
              <a:ext cx="1033415" cy="5113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MCU</a:t>
              </a:r>
              <a:endPara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A6BCA33B-9517-304A-BF79-623EF7FD4998}"/>
                </a:ext>
              </a:extLst>
            </p:cNvPr>
            <p:cNvSpPr/>
            <p:nvPr/>
          </p:nvSpPr>
          <p:spPr>
            <a:xfrm>
              <a:off x="7592723" y="4338518"/>
              <a:ext cx="1033415" cy="511300"/>
            </a:xfrm>
            <a:prstGeom prst="rect">
              <a:avLst/>
            </a:prstGeom>
            <a:solidFill>
              <a:srgbClr val="0021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模组</a:t>
              </a:r>
            </a:p>
          </p:txBody>
        </p:sp>
        <p:cxnSp>
          <p:nvCxnSpPr>
            <p:cNvPr id="35" name="直接连接符 10">
              <a:extLst>
                <a:ext uri="{FF2B5EF4-FFF2-40B4-BE49-F238E27FC236}">
                  <a16:creationId xmlns:a16="http://schemas.microsoft.com/office/drawing/2014/main" id="{DC272489-AE46-FF48-9262-234C144381B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13105" y="4594168"/>
              <a:ext cx="1070909" cy="0"/>
            </a:xfrm>
            <a:prstGeom prst="line">
              <a:avLst/>
            </a:prstGeom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pic>
          <p:nvPicPr>
            <p:cNvPr id="36" name="图片 35">
              <a:extLst>
                <a:ext uri="{FF2B5EF4-FFF2-40B4-BE49-F238E27FC236}">
                  <a16:creationId xmlns:a16="http://schemas.microsoft.com/office/drawing/2014/main" id="{8662A79D-D414-184E-A7AB-C5DDDEE20E5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226407" y="3956676"/>
              <a:ext cx="678018" cy="678018"/>
            </a:xfrm>
            <a:prstGeom prst="rect">
              <a:avLst/>
            </a:prstGeom>
          </p:spPr>
        </p:pic>
        <p:cxnSp>
          <p:nvCxnSpPr>
            <p:cNvPr id="37" name="直接连接符 10">
              <a:extLst>
                <a:ext uri="{FF2B5EF4-FFF2-40B4-BE49-F238E27FC236}">
                  <a16:creationId xmlns:a16="http://schemas.microsoft.com/office/drawing/2014/main" id="{E13AB5D8-9B2B-DE4A-84D0-98E1AD1AB784}"/>
                </a:ext>
              </a:extLst>
            </p:cNvPr>
            <p:cNvCxnSpPr>
              <a:cxnSpLocks/>
              <a:stCxn id="33" idx="1"/>
              <a:endCxn id="34" idx="3"/>
            </p:cNvCxnSpPr>
            <p:nvPr/>
          </p:nvCxnSpPr>
          <p:spPr>
            <a:xfrm flipH="1">
              <a:off x="8626138" y="4594168"/>
              <a:ext cx="863845" cy="0"/>
            </a:xfrm>
            <a:prstGeom prst="line">
              <a:avLst/>
            </a:prstGeom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grpSp>
          <p:nvGrpSpPr>
            <p:cNvPr id="38" name="组合 37">
              <a:extLst>
                <a:ext uri="{FF2B5EF4-FFF2-40B4-BE49-F238E27FC236}">
                  <a16:creationId xmlns:a16="http://schemas.microsoft.com/office/drawing/2014/main" id="{B2FBE444-71EC-DA49-918B-C5E17726D1CD}"/>
                </a:ext>
              </a:extLst>
            </p:cNvPr>
            <p:cNvGrpSpPr/>
            <p:nvPr/>
          </p:nvGrpSpPr>
          <p:grpSpPr>
            <a:xfrm>
              <a:off x="7592722" y="5616021"/>
              <a:ext cx="2930676" cy="516627"/>
              <a:chOff x="7905658" y="5684894"/>
              <a:chExt cx="2930676" cy="516627"/>
            </a:xfrm>
          </p:grpSpPr>
          <p:sp>
            <p:nvSpPr>
              <p:cNvPr id="41" name="矩形 40">
                <a:extLst>
                  <a:ext uri="{FF2B5EF4-FFF2-40B4-BE49-F238E27FC236}">
                    <a16:creationId xmlns:a16="http://schemas.microsoft.com/office/drawing/2014/main" id="{0AB8EA01-35E7-0E4F-9373-B6223E033A63}"/>
                  </a:ext>
                </a:extLst>
              </p:cNvPr>
              <p:cNvSpPr/>
              <p:nvPr/>
            </p:nvSpPr>
            <p:spPr>
              <a:xfrm>
                <a:off x="7905658" y="5690221"/>
                <a:ext cx="1033415" cy="511300"/>
              </a:xfrm>
              <a:prstGeom prst="rect">
                <a:avLst/>
              </a:prstGeom>
              <a:solidFill>
                <a:srgbClr val="7CDAF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控制器</a:t>
                </a:r>
              </a:p>
            </p:txBody>
          </p:sp>
          <p:sp>
            <p:nvSpPr>
              <p:cNvPr id="42" name="矩形 41">
                <a:extLst>
                  <a:ext uri="{FF2B5EF4-FFF2-40B4-BE49-F238E27FC236}">
                    <a16:creationId xmlns:a16="http://schemas.microsoft.com/office/drawing/2014/main" id="{19FE4AD0-8CC0-C540-AFD5-5D9C655446B0}"/>
                  </a:ext>
                </a:extLst>
              </p:cNvPr>
              <p:cNvSpPr/>
              <p:nvPr/>
            </p:nvSpPr>
            <p:spPr>
              <a:xfrm>
                <a:off x="9802920" y="5684894"/>
                <a:ext cx="1033414" cy="247154"/>
              </a:xfrm>
              <a:prstGeom prst="rect">
                <a:avLst/>
              </a:prstGeom>
              <a:solidFill>
                <a:srgbClr val="7C74F8"/>
              </a:solidFill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14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传感器</a:t>
                </a:r>
              </a:p>
            </p:txBody>
          </p:sp>
          <p:sp>
            <p:nvSpPr>
              <p:cNvPr id="43" name="矩形 42">
                <a:extLst>
                  <a:ext uri="{FF2B5EF4-FFF2-40B4-BE49-F238E27FC236}">
                    <a16:creationId xmlns:a16="http://schemas.microsoft.com/office/drawing/2014/main" id="{1C55D2BE-2F12-F04C-B470-C1265BD10A09}"/>
                  </a:ext>
                </a:extLst>
              </p:cNvPr>
              <p:cNvSpPr/>
              <p:nvPr/>
            </p:nvSpPr>
            <p:spPr>
              <a:xfrm>
                <a:off x="9802920" y="5954367"/>
                <a:ext cx="1033414" cy="247154"/>
              </a:xfrm>
              <a:prstGeom prst="rect">
                <a:avLst/>
              </a:prstGeom>
              <a:solidFill>
                <a:srgbClr val="7C74F8"/>
              </a:solidFill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14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传动装置</a:t>
                </a:r>
              </a:p>
            </p:txBody>
          </p:sp>
          <p:cxnSp>
            <p:nvCxnSpPr>
              <p:cNvPr id="44" name="直接连接符 11">
                <a:extLst>
                  <a:ext uri="{FF2B5EF4-FFF2-40B4-BE49-F238E27FC236}">
                    <a16:creationId xmlns:a16="http://schemas.microsoft.com/office/drawing/2014/main" id="{5F0CA76E-AF33-3A44-BD54-9D1C6A6F9B5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951846" y="5769343"/>
                <a:ext cx="840187" cy="0"/>
              </a:xfrm>
              <a:prstGeom prst="line">
                <a:avLst/>
              </a:prstGeom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</p:grpSp>
        <p:cxnSp>
          <p:nvCxnSpPr>
            <p:cNvPr id="39" name="直接连接符 10">
              <a:extLst>
                <a:ext uri="{FF2B5EF4-FFF2-40B4-BE49-F238E27FC236}">
                  <a16:creationId xmlns:a16="http://schemas.microsoft.com/office/drawing/2014/main" id="{120E0824-C515-5740-80D9-B41EF0F02520}"/>
                </a:ext>
              </a:extLst>
            </p:cNvPr>
            <p:cNvCxnSpPr>
              <a:cxnSpLocks/>
              <a:stCxn id="29" idx="0"/>
              <a:endCxn id="31" idx="2"/>
            </p:cNvCxnSpPr>
            <p:nvPr/>
          </p:nvCxnSpPr>
          <p:spPr>
            <a:xfrm flipV="1">
              <a:off x="9061063" y="5036307"/>
              <a:ext cx="0" cy="280825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3218D300-E5AA-B84E-9CCD-B3462D38AE45}"/>
                </a:ext>
              </a:extLst>
            </p:cNvPr>
            <p:cNvSpPr txBox="1"/>
            <p:nvPr/>
          </p:nvSpPr>
          <p:spPr>
            <a:xfrm>
              <a:off x="6575448" y="5040133"/>
              <a:ext cx="2597186" cy="276999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en-US" altLang="zh-CN" sz="1200" dirty="0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Modbus/RS485/RS232/Zigbee/BLE</a:t>
              </a:r>
              <a:endParaRPr lang="zh-CN" altLang="en-US" sz="12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5" name="文本框 54">
              <a:extLst>
                <a:ext uri="{FF2B5EF4-FFF2-40B4-BE49-F238E27FC236}">
                  <a16:creationId xmlns:a16="http://schemas.microsoft.com/office/drawing/2014/main" id="{A328977E-5D40-A54C-A510-DF53E3E1004B}"/>
                </a:ext>
              </a:extLst>
            </p:cNvPr>
            <p:cNvSpPr txBox="1"/>
            <p:nvPr/>
          </p:nvSpPr>
          <p:spPr>
            <a:xfrm>
              <a:off x="7867924" y="6498576"/>
              <a:ext cx="1800493" cy="30777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zh-CN" altLang="en-US" sz="1400" dirty="0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非智能设备连接模式</a:t>
              </a:r>
            </a:p>
          </p:txBody>
        </p:sp>
      </p:grpSp>
      <p:sp>
        <p:nvSpPr>
          <p:cNvPr id="28" name="文本框 27">
            <a:extLst>
              <a:ext uri="{FF2B5EF4-FFF2-40B4-BE49-F238E27FC236}">
                <a16:creationId xmlns:a16="http://schemas.microsoft.com/office/drawing/2014/main" id="{C7A8BAA4-6D6A-444D-9741-5E3E69CAB1AD}"/>
              </a:ext>
            </a:extLst>
          </p:cNvPr>
          <p:cNvSpPr txBox="1"/>
          <p:nvPr/>
        </p:nvSpPr>
        <p:spPr>
          <a:xfrm>
            <a:off x="6414103" y="3851571"/>
            <a:ext cx="755335" cy="27699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zh-CN" sz="12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Antenna</a:t>
            </a:r>
            <a:endParaRPr lang="zh-CN" altLang="en-US" sz="12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05094B0A-5C73-E44B-9077-B16E0FE3272E}"/>
              </a:ext>
            </a:extLst>
          </p:cNvPr>
          <p:cNvSpPr/>
          <p:nvPr/>
        </p:nvSpPr>
        <p:spPr>
          <a:xfrm>
            <a:off x="6455943" y="1299011"/>
            <a:ext cx="5044280" cy="660412"/>
          </a:xfrm>
          <a:prstGeom prst="rect">
            <a:avLst/>
          </a:prstGeom>
          <a:solidFill>
            <a:srgbClr val="D8D9E6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050" b="1" dirty="0">
                <a:solidFill>
                  <a:srgbClr val="5E628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EnOS</a:t>
            </a:r>
            <a:r>
              <a:rPr kumimoji="1" lang="zh-CN" altLang="en-US" sz="1050" b="1" dirty="0">
                <a:solidFill>
                  <a:srgbClr val="5E628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050" b="1" dirty="0">
                <a:solidFill>
                  <a:srgbClr val="5E628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cloud</a:t>
            </a:r>
            <a:endParaRPr kumimoji="1" lang="zh-CN" altLang="en-US" sz="1050" b="1" dirty="0">
              <a:solidFill>
                <a:srgbClr val="5E628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62EA1F81-A9ED-0B40-95C0-9EAC3B18D59D}"/>
              </a:ext>
            </a:extLst>
          </p:cNvPr>
          <p:cNvSpPr/>
          <p:nvPr/>
        </p:nvSpPr>
        <p:spPr>
          <a:xfrm>
            <a:off x="6455944" y="2239839"/>
            <a:ext cx="5044280" cy="431385"/>
          </a:xfrm>
          <a:prstGeom prst="rect">
            <a:avLst/>
          </a:prstGeom>
          <a:solidFill>
            <a:srgbClr val="F5F5FB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050" b="1" dirty="0">
                <a:solidFill>
                  <a:srgbClr val="5E628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IoT</a:t>
            </a:r>
            <a:r>
              <a:rPr kumimoji="1" lang="zh-CN" altLang="en-US" sz="1050" b="1" dirty="0">
                <a:solidFill>
                  <a:srgbClr val="5E628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050" b="1" dirty="0">
                <a:solidFill>
                  <a:srgbClr val="5E628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Hub</a:t>
            </a:r>
            <a:endParaRPr kumimoji="1" lang="zh-CN" altLang="en-US" sz="1050" b="1" dirty="0">
              <a:solidFill>
                <a:srgbClr val="5E628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48A829A2-30CF-E74A-9BB5-84E1288DD826}"/>
              </a:ext>
            </a:extLst>
          </p:cNvPr>
          <p:cNvSpPr txBox="1"/>
          <p:nvPr/>
        </p:nvSpPr>
        <p:spPr>
          <a:xfrm>
            <a:off x="7795786" y="2817171"/>
            <a:ext cx="119094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zh-CN" sz="900" dirty="0">
                <a:solidFill>
                  <a:srgbClr val="73779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HTTP/MQTT/CoAP</a:t>
            </a:r>
          </a:p>
        </p:txBody>
      </p:sp>
      <p:cxnSp>
        <p:nvCxnSpPr>
          <p:cNvPr id="48" name="直线箭头连接符 100">
            <a:extLst>
              <a:ext uri="{FF2B5EF4-FFF2-40B4-BE49-F238E27FC236}">
                <a16:creationId xmlns:a16="http://schemas.microsoft.com/office/drawing/2014/main" id="{6E2E01F8-087B-3247-B850-BAF3B7A6A7F0}"/>
              </a:ext>
            </a:extLst>
          </p:cNvPr>
          <p:cNvCxnSpPr>
            <a:cxnSpLocks/>
          </p:cNvCxnSpPr>
          <p:nvPr/>
        </p:nvCxnSpPr>
        <p:spPr>
          <a:xfrm>
            <a:off x="8978083" y="2671224"/>
            <a:ext cx="0" cy="543840"/>
          </a:xfrm>
          <a:prstGeom prst="straightConnector1">
            <a:avLst/>
          </a:prstGeom>
          <a:ln w="19050">
            <a:solidFill>
              <a:srgbClr val="D8D9E6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线箭头连接符 100">
            <a:extLst>
              <a:ext uri="{FF2B5EF4-FFF2-40B4-BE49-F238E27FC236}">
                <a16:creationId xmlns:a16="http://schemas.microsoft.com/office/drawing/2014/main" id="{AA90B594-700D-1D43-B929-505B1065251C}"/>
              </a:ext>
            </a:extLst>
          </p:cNvPr>
          <p:cNvCxnSpPr>
            <a:cxnSpLocks/>
            <a:endCxn id="46" idx="0"/>
          </p:cNvCxnSpPr>
          <p:nvPr/>
        </p:nvCxnSpPr>
        <p:spPr>
          <a:xfrm>
            <a:off x="8978083" y="1959423"/>
            <a:ext cx="1" cy="280416"/>
          </a:xfrm>
          <a:prstGeom prst="straightConnector1">
            <a:avLst/>
          </a:prstGeom>
          <a:ln w="19050">
            <a:solidFill>
              <a:srgbClr val="D8D9E6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11">
            <a:extLst>
              <a:ext uri="{FF2B5EF4-FFF2-40B4-BE49-F238E27FC236}">
                <a16:creationId xmlns:a16="http://schemas.microsoft.com/office/drawing/2014/main" id="{8D880AB7-7258-0548-A364-EF9126BEC591}"/>
              </a:ext>
            </a:extLst>
          </p:cNvPr>
          <p:cNvCxnSpPr>
            <a:cxnSpLocks/>
          </p:cNvCxnSpPr>
          <p:nvPr/>
        </p:nvCxnSpPr>
        <p:spPr>
          <a:xfrm flipH="1">
            <a:off x="8846067" y="5293092"/>
            <a:ext cx="840187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51" name="文本框 50"/>
          <p:cNvSpPr txBox="1"/>
          <p:nvPr/>
        </p:nvSpPr>
        <p:spPr>
          <a:xfrm>
            <a:off x="6395119" y="95164"/>
            <a:ext cx="28150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non_smart_device.png</a:t>
            </a:r>
            <a:endParaRPr lang="zh-CN" altLang="en-US" dirty="0"/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A328977E-5D40-A54C-A510-DF53E3E1004B}"/>
              </a:ext>
            </a:extLst>
          </p:cNvPr>
          <p:cNvSpPr txBox="1"/>
          <p:nvPr/>
        </p:nvSpPr>
        <p:spPr>
          <a:xfrm>
            <a:off x="1916668" y="5782598"/>
            <a:ext cx="1620957" cy="30777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zh-CN" altLang="en-US" sz="14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智能设备连接模式</a:t>
            </a:r>
          </a:p>
        </p:txBody>
      </p:sp>
    </p:spTree>
    <p:extLst>
      <p:ext uri="{BB962C8B-B14F-4D97-AF65-F5344CB8AC3E}">
        <p14:creationId xmlns:p14="http://schemas.microsoft.com/office/powerpoint/2010/main" val="12341662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文本框 30">
            <a:extLst>
              <a:ext uri="{FF2B5EF4-FFF2-40B4-BE49-F238E27FC236}">
                <a16:creationId xmlns:a16="http://schemas.microsoft.com/office/drawing/2014/main" id="{A1A6DB78-A988-0B48-8778-00B4009462EB}"/>
              </a:ext>
            </a:extLst>
          </p:cNvPr>
          <p:cNvSpPr txBox="1"/>
          <p:nvPr/>
        </p:nvSpPr>
        <p:spPr>
          <a:xfrm>
            <a:off x="2563831" y="241300"/>
            <a:ext cx="65197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Device </a:t>
            </a:r>
            <a:r>
              <a:rPr kumimoji="1" lang="zh-CN" altLang="en-US" dirty="0"/>
              <a:t>（符合</a:t>
            </a:r>
            <a:r>
              <a:rPr kumimoji="1" lang="en-US" altLang="zh-CN" dirty="0"/>
              <a:t>ENOS</a:t>
            </a:r>
            <a:r>
              <a:rPr kumimoji="1" lang="zh-CN" altLang="en-US" dirty="0"/>
              <a:t>标准的</a:t>
            </a:r>
            <a:r>
              <a:rPr kumimoji="1" lang="en-US" altLang="zh-CN" dirty="0"/>
              <a:t>JSON-formatted data</a:t>
            </a:r>
            <a:r>
              <a:rPr kumimoji="1" lang="zh-CN" altLang="en-US" dirty="0"/>
              <a:t>）</a:t>
            </a:r>
            <a:r>
              <a:rPr kumimoji="1" lang="en-US" altLang="zh-CN" dirty="0"/>
              <a:t>-&gt; Data Hub</a:t>
            </a:r>
          </a:p>
          <a:p>
            <a:r>
              <a:rPr kumimoji="1" lang="en-US" altLang="zh-CN" dirty="0"/>
              <a:t>Device  (</a:t>
            </a:r>
            <a:r>
              <a:rPr kumimoji="1" lang="zh-CN" altLang="en-US" dirty="0"/>
              <a:t>自定义格式</a:t>
            </a:r>
            <a:r>
              <a:rPr kumimoji="1" lang="en-US" altLang="zh-CN" dirty="0"/>
              <a:t>) -&gt; </a:t>
            </a:r>
            <a:r>
              <a:rPr kumimoji="1" lang="zh-CN" altLang="en-US" dirty="0"/>
              <a:t>云端解析器解析 </a:t>
            </a:r>
            <a:r>
              <a:rPr kumimoji="1" lang="en-US" altLang="zh-CN" dirty="0"/>
              <a:t>-&gt; Data Hub</a:t>
            </a:r>
            <a:endParaRPr kumimoji="1" lang="zh-CN" altLang="en-US" dirty="0"/>
          </a:p>
        </p:txBody>
      </p:sp>
      <p:grpSp>
        <p:nvGrpSpPr>
          <p:cNvPr id="2" name="组合 1"/>
          <p:cNvGrpSpPr/>
          <p:nvPr/>
        </p:nvGrpSpPr>
        <p:grpSpPr>
          <a:xfrm>
            <a:off x="1522424" y="1981529"/>
            <a:ext cx="6445919" cy="715915"/>
            <a:chOff x="1522424" y="1981529"/>
            <a:chExt cx="6445919" cy="715915"/>
          </a:xfrm>
        </p:grpSpPr>
        <p:grpSp>
          <p:nvGrpSpPr>
            <p:cNvPr id="3" name="组合 2"/>
            <p:cNvGrpSpPr/>
            <p:nvPr/>
          </p:nvGrpSpPr>
          <p:grpSpPr>
            <a:xfrm>
              <a:off x="1522424" y="1981529"/>
              <a:ext cx="6445919" cy="715915"/>
              <a:chOff x="1522424" y="1900918"/>
              <a:chExt cx="9241767" cy="1026436"/>
            </a:xfrm>
          </p:grpSpPr>
          <p:sp>
            <p:nvSpPr>
              <p:cNvPr id="6" name="矩形 5">
                <a:extLst>
                  <a:ext uri="{FF2B5EF4-FFF2-40B4-BE49-F238E27FC236}">
                    <a16:creationId xmlns:a16="http://schemas.microsoft.com/office/drawing/2014/main" id="{568BF8B5-8763-DE42-9BDE-95998DC0740D}"/>
                  </a:ext>
                </a:extLst>
              </p:cNvPr>
              <p:cNvSpPr/>
              <p:nvPr/>
            </p:nvSpPr>
            <p:spPr>
              <a:xfrm>
                <a:off x="8658141" y="2167388"/>
                <a:ext cx="2106050" cy="753706"/>
              </a:xfrm>
              <a:prstGeom prst="rect">
                <a:avLst/>
              </a:prstGeom>
              <a:solidFill>
                <a:srgbClr val="0A6EFA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600" dirty="0">
                  <a:solidFill>
                    <a:schemeClr val="bg1"/>
                  </a:solidFill>
                  <a:latin typeface="Helvetica" pitchFamily="2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3D47F187-79A5-8640-988D-942F8E4F2F90}"/>
                  </a:ext>
                </a:extLst>
              </p:cNvPr>
              <p:cNvSpPr txBox="1"/>
              <p:nvPr/>
            </p:nvSpPr>
            <p:spPr>
              <a:xfrm>
                <a:off x="9405412" y="2393813"/>
                <a:ext cx="1258892" cy="3971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CN" sz="1200" b="1" dirty="0">
                    <a:solidFill>
                      <a:schemeClr val="bg1"/>
                    </a:solidFill>
                    <a:latin typeface="Helvetica" pitchFamily="2" charset="0"/>
                    <a:cs typeface="Arial" panose="020B0604020202020204" pitchFamily="34" charset="0"/>
                  </a:rPr>
                  <a:t>IoT</a:t>
                </a:r>
                <a:r>
                  <a:rPr kumimoji="1" lang="zh-CN" altLang="en-US" sz="1200" b="1" dirty="0">
                    <a:solidFill>
                      <a:schemeClr val="bg1"/>
                    </a:solidFill>
                    <a:latin typeface="Helvetica" pitchFamily="2" charset="0"/>
                    <a:cs typeface="Arial" panose="020B0604020202020204" pitchFamily="34" charset="0"/>
                  </a:rPr>
                  <a:t> </a:t>
                </a:r>
                <a:r>
                  <a:rPr kumimoji="1" lang="en-US" altLang="zh-CN" sz="1200" b="1" dirty="0">
                    <a:solidFill>
                      <a:schemeClr val="bg1"/>
                    </a:solidFill>
                    <a:latin typeface="Helvetica" pitchFamily="2" charset="0"/>
                    <a:cs typeface="Arial" panose="020B0604020202020204" pitchFamily="34" charset="0"/>
                  </a:rPr>
                  <a:t>Hub</a:t>
                </a:r>
                <a:endParaRPr kumimoji="1" lang="zh-CN" altLang="en-US" sz="1200" b="1" dirty="0">
                  <a:solidFill>
                    <a:schemeClr val="bg1"/>
                  </a:solidFill>
                  <a:latin typeface="Helvetica" pitchFamily="2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9" name="矩形 8">
                <a:extLst>
                  <a:ext uri="{FF2B5EF4-FFF2-40B4-BE49-F238E27FC236}">
                    <a16:creationId xmlns:a16="http://schemas.microsoft.com/office/drawing/2014/main" id="{BC59049D-FF31-E945-9D39-F8584EE16878}"/>
                  </a:ext>
                </a:extLst>
              </p:cNvPr>
              <p:cNvSpPr/>
              <p:nvPr/>
            </p:nvSpPr>
            <p:spPr>
              <a:xfrm>
                <a:off x="1522424" y="2173648"/>
                <a:ext cx="2106050" cy="753706"/>
              </a:xfrm>
              <a:prstGeom prst="rect">
                <a:avLst/>
              </a:prstGeom>
              <a:solidFill>
                <a:srgbClr val="0A6EFA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600" dirty="0">
                  <a:solidFill>
                    <a:schemeClr val="bg1"/>
                  </a:solidFill>
                  <a:latin typeface="Helvetica" pitchFamily="2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3A9D1F9E-2AF9-AF4E-B98C-34B704FCD58C}"/>
                  </a:ext>
                </a:extLst>
              </p:cNvPr>
              <p:cNvSpPr txBox="1"/>
              <p:nvPr/>
            </p:nvSpPr>
            <p:spPr>
              <a:xfrm>
                <a:off x="2319040" y="2394876"/>
                <a:ext cx="1050248" cy="3971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200" b="1" dirty="0" smtClean="0">
                    <a:solidFill>
                      <a:schemeClr val="bg1"/>
                    </a:solidFill>
                    <a:latin typeface="Helvetica" pitchFamily="2" charset="0"/>
                    <a:cs typeface="Arial" panose="020B0604020202020204" pitchFamily="34" charset="0"/>
                  </a:rPr>
                  <a:t>设备</a:t>
                </a:r>
                <a:endParaRPr kumimoji="1" lang="zh-CN" altLang="en-US" sz="1200" b="1" dirty="0">
                  <a:solidFill>
                    <a:schemeClr val="bg1"/>
                  </a:solidFill>
                  <a:latin typeface="Helvetica" pitchFamily="2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2" name="Freeform 62">
                <a:extLst>
                  <a:ext uri="{FF2B5EF4-FFF2-40B4-BE49-F238E27FC236}">
                    <a16:creationId xmlns:a16="http://schemas.microsoft.com/office/drawing/2014/main" id="{5699362F-141E-0942-807F-34BE2B922D4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48413" y="2369649"/>
                <a:ext cx="435439" cy="342000"/>
              </a:xfrm>
              <a:custGeom>
                <a:avLst/>
                <a:gdLst>
                  <a:gd name="T0" fmla="*/ 39 w 72"/>
                  <a:gd name="T1" fmla="*/ 24 h 56"/>
                  <a:gd name="T2" fmla="*/ 48 w 72"/>
                  <a:gd name="T3" fmla="*/ 15 h 56"/>
                  <a:gd name="T4" fmla="*/ 48 w 72"/>
                  <a:gd name="T5" fmla="*/ 5 h 56"/>
                  <a:gd name="T6" fmla="*/ 52 w 72"/>
                  <a:gd name="T7" fmla="*/ 1 h 56"/>
                  <a:gd name="T8" fmla="*/ 56 w 72"/>
                  <a:gd name="T9" fmla="*/ 5 h 56"/>
                  <a:gd name="T10" fmla="*/ 56 w 72"/>
                  <a:gd name="T11" fmla="*/ 12 h 56"/>
                  <a:gd name="T12" fmla="*/ 64 w 72"/>
                  <a:gd name="T13" fmla="*/ 12 h 56"/>
                  <a:gd name="T14" fmla="*/ 68 w 72"/>
                  <a:gd name="T15" fmla="*/ 16 h 56"/>
                  <a:gd name="T16" fmla="*/ 64 w 72"/>
                  <a:gd name="T17" fmla="*/ 20 h 56"/>
                  <a:gd name="T18" fmla="*/ 54 w 72"/>
                  <a:gd name="T19" fmla="*/ 20 h 56"/>
                  <a:gd name="T20" fmla="*/ 44 w 72"/>
                  <a:gd name="T21" fmla="*/ 31 h 56"/>
                  <a:gd name="T22" fmla="*/ 44 w 72"/>
                  <a:gd name="T23" fmla="*/ 32 h 56"/>
                  <a:gd name="T24" fmla="*/ 36 w 72"/>
                  <a:gd name="T25" fmla="*/ 40 h 56"/>
                  <a:gd name="T26" fmla="*/ 28 w 72"/>
                  <a:gd name="T27" fmla="*/ 32 h 56"/>
                  <a:gd name="T28" fmla="*/ 36 w 72"/>
                  <a:gd name="T29" fmla="*/ 24 h 56"/>
                  <a:gd name="T30" fmla="*/ 39 w 72"/>
                  <a:gd name="T31" fmla="*/ 24 h 56"/>
                  <a:gd name="T32" fmla="*/ 36 w 72"/>
                  <a:gd name="T33" fmla="*/ 0 h 56"/>
                  <a:gd name="T34" fmla="*/ 39 w 72"/>
                  <a:gd name="T35" fmla="*/ 0 h 56"/>
                  <a:gd name="T36" fmla="*/ 42 w 72"/>
                  <a:gd name="T37" fmla="*/ 4 h 56"/>
                  <a:gd name="T38" fmla="*/ 38 w 72"/>
                  <a:gd name="T39" fmla="*/ 8 h 56"/>
                  <a:gd name="T40" fmla="*/ 36 w 72"/>
                  <a:gd name="T41" fmla="*/ 8 h 56"/>
                  <a:gd name="T42" fmla="*/ 20 w 72"/>
                  <a:gd name="T43" fmla="*/ 24 h 56"/>
                  <a:gd name="T44" fmla="*/ 20 w 72"/>
                  <a:gd name="T45" fmla="*/ 28 h 56"/>
                  <a:gd name="T46" fmla="*/ 16 w 72"/>
                  <a:gd name="T47" fmla="*/ 28 h 56"/>
                  <a:gd name="T48" fmla="*/ 8 w 72"/>
                  <a:gd name="T49" fmla="*/ 38 h 56"/>
                  <a:gd name="T50" fmla="*/ 18 w 72"/>
                  <a:gd name="T51" fmla="*/ 48 h 56"/>
                  <a:gd name="T52" fmla="*/ 54 w 72"/>
                  <a:gd name="T53" fmla="*/ 48 h 56"/>
                  <a:gd name="T54" fmla="*/ 64 w 72"/>
                  <a:gd name="T55" fmla="*/ 38 h 56"/>
                  <a:gd name="T56" fmla="*/ 62 w 72"/>
                  <a:gd name="T57" fmla="*/ 32 h 56"/>
                  <a:gd name="T58" fmla="*/ 61 w 72"/>
                  <a:gd name="T59" fmla="*/ 30 h 56"/>
                  <a:gd name="T60" fmla="*/ 62 w 72"/>
                  <a:gd name="T61" fmla="*/ 25 h 56"/>
                  <a:gd name="T62" fmla="*/ 67 w 72"/>
                  <a:gd name="T63" fmla="*/ 26 h 56"/>
                  <a:gd name="T64" fmla="*/ 69 w 72"/>
                  <a:gd name="T65" fmla="*/ 28 h 56"/>
                  <a:gd name="T66" fmla="*/ 72 w 72"/>
                  <a:gd name="T67" fmla="*/ 38 h 56"/>
                  <a:gd name="T68" fmla="*/ 54 w 72"/>
                  <a:gd name="T69" fmla="*/ 56 h 56"/>
                  <a:gd name="T70" fmla="*/ 18 w 72"/>
                  <a:gd name="T71" fmla="*/ 56 h 56"/>
                  <a:gd name="T72" fmla="*/ 0 w 72"/>
                  <a:gd name="T73" fmla="*/ 38 h 56"/>
                  <a:gd name="T74" fmla="*/ 12 w 72"/>
                  <a:gd name="T75" fmla="*/ 21 h 56"/>
                  <a:gd name="T76" fmla="*/ 36 w 72"/>
                  <a:gd name="T77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72" h="56">
                    <a:moveTo>
                      <a:pt x="39" y="24"/>
                    </a:moveTo>
                    <a:cubicBezTo>
                      <a:pt x="48" y="15"/>
                      <a:pt x="48" y="15"/>
                      <a:pt x="48" y="15"/>
                    </a:cubicBezTo>
                    <a:cubicBezTo>
                      <a:pt x="48" y="5"/>
                      <a:pt x="48" y="5"/>
                      <a:pt x="48" y="5"/>
                    </a:cubicBezTo>
                    <a:cubicBezTo>
                      <a:pt x="48" y="3"/>
                      <a:pt x="50" y="1"/>
                      <a:pt x="52" y="1"/>
                    </a:cubicBezTo>
                    <a:cubicBezTo>
                      <a:pt x="54" y="1"/>
                      <a:pt x="56" y="3"/>
                      <a:pt x="56" y="5"/>
                    </a:cubicBezTo>
                    <a:cubicBezTo>
                      <a:pt x="56" y="12"/>
                      <a:pt x="56" y="12"/>
                      <a:pt x="56" y="12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6" y="12"/>
                      <a:pt x="68" y="14"/>
                      <a:pt x="68" y="16"/>
                    </a:cubicBezTo>
                    <a:cubicBezTo>
                      <a:pt x="68" y="18"/>
                      <a:pt x="66" y="20"/>
                      <a:pt x="64" y="20"/>
                    </a:cubicBezTo>
                    <a:cubicBezTo>
                      <a:pt x="54" y="20"/>
                      <a:pt x="54" y="20"/>
                      <a:pt x="54" y="20"/>
                    </a:cubicBezTo>
                    <a:cubicBezTo>
                      <a:pt x="44" y="31"/>
                      <a:pt x="44" y="31"/>
                      <a:pt x="44" y="31"/>
                    </a:cubicBezTo>
                    <a:cubicBezTo>
                      <a:pt x="44" y="31"/>
                      <a:pt x="44" y="32"/>
                      <a:pt x="44" y="32"/>
                    </a:cubicBezTo>
                    <a:cubicBezTo>
                      <a:pt x="44" y="36"/>
                      <a:pt x="40" y="40"/>
                      <a:pt x="36" y="40"/>
                    </a:cubicBezTo>
                    <a:cubicBezTo>
                      <a:pt x="32" y="40"/>
                      <a:pt x="28" y="36"/>
                      <a:pt x="28" y="32"/>
                    </a:cubicBezTo>
                    <a:cubicBezTo>
                      <a:pt x="28" y="28"/>
                      <a:pt x="32" y="24"/>
                      <a:pt x="36" y="24"/>
                    </a:cubicBezTo>
                    <a:cubicBezTo>
                      <a:pt x="37" y="24"/>
                      <a:pt x="38" y="24"/>
                      <a:pt x="39" y="24"/>
                    </a:cubicBezTo>
                    <a:close/>
                    <a:moveTo>
                      <a:pt x="36" y="0"/>
                    </a:moveTo>
                    <a:cubicBezTo>
                      <a:pt x="37" y="0"/>
                      <a:pt x="38" y="0"/>
                      <a:pt x="39" y="0"/>
                    </a:cubicBezTo>
                    <a:cubicBezTo>
                      <a:pt x="41" y="0"/>
                      <a:pt x="42" y="2"/>
                      <a:pt x="42" y="4"/>
                    </a:cubicBezTo>
                    <a:cubicBezTo>
                      <a:pt x="42" y="7"/>
                      <a:pt x="40" y="8"/>
                      <a:pt x="38" y="8"/>
                    </a:cubicBezTo>
                    <a:cubicBezTo>
                      <a:pt x="37" y="8"/>
                      <a:pt x="37" y="8"/>
                      <a:pt x="36" y="8"/>
                    </a:cubicBezTo>
                    <a:cubicBezTo>
                      <a:pt x="27" y="8"/>
                      <a:pt x="20" y="15"/>
                      <a:pt x="20" y="24"/>
                    </a:cubicBezTo>
                    <a:cubicBezTo>
                      <a:pt x="20" y="28"/>
                      <a:pt x="20" y="28"/>
                      <a:pt x="20" y="28"/>
                    </a:cubicBezTo>
                    <a:cubicBezTo>
                      <a:pt x="16" y="28"/>
                      <a:pt x="16" y="28"/>
                      <a:pt x="16" y="28"/>
                    </a:cubicBezTo>
                    <a:cubicBezTo>
                      <a:pt x="12" y="29"/>
                      <a:pt x="8" y="33"/>
                      <a:pt x="8" y="38"/>
                    </a:cubicBezTo>
                    <a:cubicBezTo>
                      <a:pt x="8" y="44"/>
                      <a:pt x="12" y="48"/>
                      <a:pt x="18" y="48"/>
                    </a:cubicBezTo>
                    <a:cubicBezTo>
                      <a:pt x="54" y="48"/>
                      <a:pt x="54" y="48"/>
                      <a:pt x="54" y="48"/>
                    </a:cubicBezTo>
                    <a:cubicBezTo>
                      <a:pt x="60" y="48"/>
                      <a:pt x="64" y="44"/>
                      <a:pt x="64" y="38"/>
                    </a:cubicBezTo>
                    <a:cubicBezTo>
                      <a:pt x="64" y="36"/>
                      <a:pt x="63" y="34"/>
                      <a:pt x="62" y="32"/>
                    </a:cubicBezTo>
                    <a:cubicBezTo>
                      <a:pt x="62" y="32"/>
                      <a:pt x="62" y="32"/>
                      <a:pt x="61" y="30"/>
                    </a:cubicBezTo>
                    <a:cubicBezTo>
                      <a:pt x="60" y="29"/>
                      <a:pt x="60" y="26"/>
                      <a:pt x="62" y="25"/>
                    </a:cubicBezTo>
                    <a:cubicBezTo>
                      <a:pt x="63" y="24"/>
                      <a:pt x="66" y="24"/>
                      <a:pt x="67" y="26"/>
                    </a:cubicBezTo>
                    <a:cubicBezTo>
                      <a:pt x="68" y="27"/>
                      <a:pt x="68" y="27"/>
                      <a:pt x="69" y="28"/>
                    </a:cubicBezTo>
                    <a:cubicBezTo>
                      <a:pt x="71" y="31"/>
                      <a:pt x="72" y="34"/>
                      <a:pt x="72" y="38"/>
                    </a:cubicBezTo>
                    <a:cubicBezTo>
                      <a:pt x="72" y="48"/>
                      <a:pt x="64" y="56"/>
                      <a:pt x="54" y="56"/>
                    </a:cubicBezTo>
                    <a:cubicBezTo>
                      <a:pt x="18" y="56"/>
                      <a:pt x="18" y="56"/>
                      <a:pt x="18" y="56"/>
                    </a:cubicBezTo>
                    <a:cubicBezTo>
                      <a:pt x="8" y="56"/>
                      <a:pt x="0" y="48"/>
                      <a:pt x="0" y="38"/>
                    </a:cubicBezTo>
                    <a:cubicBezTo>
                      <a:pt x="0" y="30"/>
                      <a:pt x="5" y="23"/>
                      <a:pt x="12" y="21"/>
                    </a:cubicBezTo>
                    <a:cubicBezTo>
                      <a:pt x="14" y="9"/>
                      <a:pt x="24" y="0"/>
                      <a:pt x="36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" name="Freeform 75">
                <a:extLst>
                  <a:ext uri="{FF2B5EF4-FFF2-40B4-BE49-F238E27FC236}">
                    <a16:creationId xmlns:a16="http://schemas.microsoft.com/office/drawing/2014/main" id="{BB01134A-C4A4-0447-A6AA-7BDCDC128A7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962706" y="2385715"/>
                <a:ext cx="396345" cy="348253"/>
              </a:xfrm>
              <a:custGeom>
                <a:avLst/>
                <a:gdLst>
                  <a:gd name="T0" fmla="*/ 64 w 64"/>
                  <a:gd name="T1" fmla="*/ 28 h 56"/>
                  <a:gd name="T2" fmla="*/ 64 w 64"/>
                  <a:gd name="T3" fmla="*/ 52 h 56"/>
                  <a:gd name="T4" fmla="*/ 60 w 64"/>
                  <a:gd name="T5" fmla="*/ 56 h 56"/>
                  <a:gd name="T6" fmla="*/ 4 w 64"/>
                  <a:gd name="T7" fmla="*/ 56 h 56"/>
                  <a:gd name="T8" fmla="*/ 0 w 64"/>
                  <a:gd name="T9" fmla="*/ 52 h 56"/>
                  <a:gd name="T10" fmla="*/ 0 w 64"/>
                  <a:gd name="T11" fmla="*/ 28 h 56"/>
                  <a:gd name="T12" fmla="*/ 0 w 64"/>
                  <a:gd name="T13" fmla="*/ 4 h 56"/>
                  <a:gd name="T14" fmla="*/ 4 w 64"/>
                  <a:gd name="T15" fmla="*/ 0 h 56"/>
                  <a:gd name="T16" fmla="*/ 60 w 64"/>
                  <a:gd name="T17" fmla="*/ 0 h 56"/>
                  <a:gd name="T18" fmla="*/ 64 w 64"/>
                  <a:gd name="T19" fmla="*/ 4 h 56"/>
                  <a:gd name="T20" fmla="*/ 64 w 64"/>
                  <a:gd name="T21" fmla="*/ 28 h 56"/>
                  <a:gd name="T22" fmla="*/ 8 w 64"/>
                  <a:gd name="T23" fmla="*/ 8 h 56"/>
                  <a:gd name="T24" fmla="*/ 8 w 64"/>
                  <a:gd name="T25" fmla="*/ 24 h 56"/>
                  <a:gd name="T26" fmla="*/ 56 w 64"/>
                  <a:gd name="T27" fmla="*/ 24 h 56"/>
                  <a:gd name="T28" fmla="*/ 56 w 64"/>
                  <a:gd name="T29" fmla="*/ 8 h 56"/>
                  <a:gd name="T30" fmla="*/ 8 w 64"/>
                  <a:gd name="T31" fmla="*/ 8 h 56"/>
                  <a:gd name="T32" fmla="*/ 8 w 64"/>
                  <a:gd name="T33" fmla="*/ 32 h 56"/>
                  <a:gd name="T34" fmla="*/ 8 w 64"/>
                  <a:gd name="T35" fmla="*/ 48 h 56"/>
                  <a:gd name="T36" fmla="*/ 56 w 64"/>
                  <a:gd name="T37" fmla="*/ 48 h 56"/>
                  <a:gd name="T38" fmla="*/ 56 w 64"/>
                  <a:gd name="T39" fmla="*/ 32 h 56"/>
                  <a:gd name="T40" fmla="*/ 8 w 64"/>
                  <a:gd name="T41" fmla="*/ 32 h 56"/>
                  <a:gd name="T42" fmla="*/ 16 w 64"/>
                  <a:gd name="T43" fmla="*/ 20 h 56"/>
                  <a:gd name="T44" fmla="*/ 12 w 64"/>
                  <a:gd name="T45" fmla="*/ 16 h 56"/>
                  <a:gd name="T46" fmla="*/ 16 w 64"/>
                  <a:gd name="T47" fmla="*/ 12 h 56"/>
                  <a:gd name="T48" fmla="*/ 20 w 64"/>
                  <a:gd name="T49" fmla="*/ 16 h 56"/>
                  <a:gd name="T50" fmla="*/ 16 w 64"/>
                  <a:gd name="T51" fmla="*/ 20 h 56"/>
                  <a:gd name="T52" fmla="*/ 16 w 64"/>
                  <a:gd name="T53" fmla="*/ 44 h 56"/>
                  <a:gd name="T54" fmla="*/ 12 w 64"/>
                  <a:gd name="T55" fmla="*/ 40 h 56"/>
                  <a:gd name="T56" fmla="*/ 16 w 64"/>
                  <a:gd name="T57" fmla="*/ 36 h 56"/>
                  <a:gd name="T58" fmla="*/ 20 w 64"/>
                  <a:gd name="T59" fmla="*/ 40 h 56"/>
                  <a:gd name="T60" fmla="*/ 16 w 64"/>
                  <a:gd name="T61" fmla="*/ 44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64" h="56">
                    <a:moveTo>
                      <a:pt x="64" y="28"/>
                    </a:move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54"/>
                      <a:pt x="62" y="56"/>
                      <a:pt x="60" y="56"/>
                    </a:cubicBezTo>
                    <a:cubicBezTo>
                      <a:pt x="4" y="56"/>
                      <a:pt x="4" y="56"/>
                      <a:pt x="4" y="56"/>
                    </a:cubicBezTo>
                    <a:cubicBezTo>
                      <a:pt x="2" y="56"/>
                      <a:pt x="0" y="54"/>
                      <a:pt x="0" y="52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60" y="0"/>
                      <a:pt x="60" y="0"/>
                      <a:pt x="60" y="0"/>
                    </a:cubicBezTo>
                    <a:cubicBezTo>
                      <a:pt x="62" y="0"/>
                      <a:pt x="64" y="2"/>
                      <a:pt x="64" y="4"/>
                    </a:cubicBezTo>
                    <a:lnTo>
                      <a:pt x="64" y="28"/>
                    </a:lnTo>
                    <a:close/>
                    <a:moveTo>
                      <a:pt x="8" y="8"/>
                    </a:moveTo>
                    <a:cubicBezTo>
                      <a:pt x="8" y="24"/>
                      <a:pt x="8" y="24"/>
                      <a:pt x="8" y="24"/>
                    </a:cubicBezTo>
                    <a:cubicBezTo>
                      <a:pt x="56" y="24"/>
                      <a:pt x="56" y="24"/>
                      <a:pt x="56" y="24"/>
                    </a:cubicBezTo>
                    <a:cubicBezTo>
                      <a:pt x="56" y="8"/>
                      <a:pt x="56" y="8"/>
                      <a:pt x="56" y="8"/>
                    </a:cubicBezTo>
                    <a:lnTo>
                      <a:pt x="8" y="8"/>
                    </a:lnTo>
                    <a:close/>
                    <a:moveTo>
                      <a:pt x="8" y="32"/>
                    </a:moveTo>
                    <a:cubicBezTo>
                      <a:pt x="8" y="48"/>
                      <a:pt x="8" y="48"/>
                      <a:pt x="8" y="48"/>
                    </a:cubicBezTo>
                    <a:cubicBezTo>
                      <a:pt x="56" y="48"/>
                      <a:pt x="56" y="48"/>
                      <a:pt x="56" y="48"/>
                    </a:cubicBezTo>
                    <a:cubicBezTo>
                      <a:pt x="56" y="32"/>
                      <a:pt x="56" y="32"/>
                      <a:pt x="56" y="32"/>
                    </a:cubicBezTo>
                    <a:lnTo>
                      <a:pt x="8" y="32"/>
                    </a:lnTo>
                    <a:close/>
                    <a:moveTo>
                      <a:pt x="16" y="20"/>
                    </a:moveTo>
                    <a:cubicBezTo>
                      <a:pt x="14" y="20"/>
                      <a:pt x="12" y="18"/>
                      <a:pt x="12" y="16"/>
                    </a:cubicBezTo>
                    <a:cubicBezTo>
                      <a:pt x="12" y="14"/>
                      <a:pt x="14" y="12"/>
                      <a:pt x="16" y="12"/>
                    </a:cubicBezTo>
                    <a:cubicBezTo>
                      <a:pt x="18" y="12"/>
                      <a:pt x="20" y="14"/>
                      <a:pt x="20" y="16"/>
                    </a:cubicBezTo>
                    <a:cubicBezTo>
                      <a:pt x="20" y="18"/>
                      <a:pt x="18" y="20"/>
                      <a:pt x="16" y="20"/>
                    </a:cubicBezTo>
                    <a:close/>
                    <a:moveTo>
                      <a:pt x="16" y="44"/>
                    </a:moveTo>
                    <a:cubicBezTo>
                      <a:pt x="14" y="44"/>
                      <a:pt x="12" y="42"/>
                      <a:pt x="12" y="40"/>
                    </a:cubicBezTo>
                    <a:cubicBezTo>
                      <a:pt x="12" y="38"/>
                      <a:pt x="14" y="36"/>
                      <a:pt x="16" y="36"/>
                    </a:cubicBezTo>
                    <a:cubicBezTo>
                      <a:pt x="18" y="36"/>
                      <a:pt x="20" y="38"/>
                      <a:pt x="20" y="40"/>
                    </a:cubicBezTo>
                    <a:cubicBezTo>
                      <a:pt x="20" y="42"/>
                      <a:pt x="18" y="44"/>
                      <a:pt x="16" y="4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" name="文本框 56">
                <a:extLst>
                  <a:ext uri="{FF2B5EF4-FFF2-40B4-BE49-F238E27FC236}">
                    <a16:creationId xmlns:a16="http://schemas.microsoft.com/office/drawing/2014/main" id="{239878AE-12D5-5647-A3C4-67BAFD605C19}"/>
                  </a:ext>
                </a:extLst>
              </p:cNvPr>
              <p:cNvSpPr txBox="1"/>
              <p:nvPr/>
            </p:nvSpPr>
            <p:spPr>
              <a:xfrm>
                <a:off x="4546394" y="1900918"/>
                <a:ext cx="2760704" cy="37508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CN" sz="1100" dirty="0" smtClean="0">
                    <a:solidFill>
                      <a:srgbClr val="4C5661"/>
                    </a:solidFill>
                    <a:latin typeface="Helvetica" pitchFamily="2" charset="0"/>
                  </a:rPr>
                  <a:t>EnOS</a:t>
                </a:r>
                <a:r>
                  <a:rPr kumimoji="1" lang="zh-CN" altLang="en-US" sz="1100" dirty="0" smtClean="0">
                    <a:solidFill>
                      <a:srgbClr val="4C5661"/>
                    </a:solidFill>
                    <a:latin typeface="Helvetica" pitchFamily="2" charset="0"/>
                  </a:rPr>
                  <a:t>标准</a:t>
                </a:r>
                <a:r>
                  <a:rPr kumimoji="1" lang="en-US" altLang="zh-CN" sz="1100" dirty="0" smtClean="0">
                    <a:solidFill>
                      <a:srgbClr val="4C5661"/>
                    </a:solidFill>
                    <a:latin typeface="Helvetica" pitchFamily="2" charset="0"/>
                  </a:rPr>
                  <a:t>JSON</a:t>
                </a:r>
                <a:r>
                  <a:rPr kumimoji="1" lang="zh-CN" altLang="en-US" sz="1100" dirty="0" smtClean="0">
                    <a:solidFill>
                      <a:srgbClr val="4C5661"/>
                    </a:solidFill>
                    <a:latin typeface="Helvetica" pitchFamily="2" charset="0"/>
                  </a:rPr>
                  <a:t>格式的数据</a:t>
                </a:r>
                <a:endParaRPr kumimoji="1" lang="zh-CN" altLang="en-US" sz="1100" dirty="0">
                  <a:solidFill>
                    <a:srgbClr val="4C5661"/>
                  </a:solidFill>
                  <a:latin typeface="Helvetica" pitchFamily="2" charset="0"/>
                </a:endParaRPr>
              </a:p>
            </p:txBody>
          </p:sp>
          <p:cxnSp>
            <p:nvCxnSpPr>
              <p:cNvPr id="71" name="直线箭头连接符 70">
                <a:extLst>
                  <a:ext uri="{FF2B5EF4-FFF2-40B4-BE49-F238E27FC236}">
                    <a16:creationId xmlns:a16="http://schemas.microsoft.com/office/drawing/2014/main" id="{050102FC-741E-AB40-9BAE-BE148016C06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869361" y="2447431"/>
                <a:ext cx="4608805" cy="0"/>
              </a:xfrm>
              <a:prstGeom prst="straightConnector1">
                <a:avLst/>
              </a:prstGeom>
              <a:ln w="25400">
                <a:solidFill>
                  <a:srgbClr val="666986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5" name="直线箭头连接符 70">
              <a:extLst>
                <a:ext uri="{FF2B5EF4-FFF2-40B4-BE49-F238E27FC236}">
                  <a16:creationId xmlns:a16="http://schemas.microsoft.com/office/drawing/2014/main" id="{050102FC-741E-AB40-9BAE-BE148016C06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143672" y="2546995"/>
              <a:ext cx="3214535" cy="0"/>
            </a:xfrm>
            <a:prstGeom prst="straightConnector1">
              <a:avLst/>
            </a:prstGeom>
            <a:ln w="25400">
              <a:solidFill>
                <a:srgbClr val="66698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组合 3"/>
          <p:cNvGrpSpPr/>
          <p:nvPr/>
        </p:nvGrpSpPr>
        <p:grpSpPr>
          <a:xfrm>
            <a:off x="1522424" y="3337037"/>
            <a:ext cx="6445919" cy="781586"/>
            <a:chOff x="1522424" y="3337037"/>
            <a:chExt cx="6445919" cy="781586"/>
          </a:xfrm>
        </p:grpSpPr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1D33D46C-44A4-7444-81CF-6D1AB3437926}"/>
                </a:ext>
              </a:extLst>
            </p:cNvPr>
            <p:cNvSpPr/>
            <p:nvPr/>
          </p:nvSpPr>
          <p:spPr>
            <a:xfrm>
              <a:off x="6499422" y="3592930"/>
              <a:ext cx="1468921" cy="525693"/>
            </a:xfrm>
            <a:prstGeom prst="rect">
              <a:avLst/>
            </a:prstGeom>
            <a:solidFill>
              <a:srgbClr val="0A6E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A96A68F9-88D1-254E-9FA8-640C2291F2A9}"/>
                </a:ext>
              </a:extLst>
            </p:cNvPr>
            <p:cNvSpPr txBox="1"/>
            <p:nvPr/>
          </p:nvSpPr>
          <p:spPr>
            <a:xfrm>
              <a:off x="7020625" y="3750857"/>
              <a:ext cx="79967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200" b="1" dirty="0">
                  <a:solidFill>
                    <a:schemeClr val="bg1"/>
                  </a:solidFill>
                  <a:latin typeface="Helvetica" pitchFamily="2" charset="0"/>
                  <a:cs typeface="Arial" panose="020B0604020202020204" pitchFamily="34" charset="0"/>
                </a:rPr>
                <a:t>IoT</a:t>
              </a:r>
              <a:r>
                <a:rPr kumimoji="1" lang="zh-CN" altLang="en-US" sz="1200" b="1" dirty="0">
                  <a:solidFill>
                    <a:schemeClr val="bg1"/>
                  </a:solidFill>
                  <a:latin typeface="Helvetica" pitchFamily="2" charset="0"/>
                  <a:cs typeface="Arial" panose="020B0604020202020204" pitchFamily="34" charset="0"/>
                </a:rPr>
                <a:t> </a:t>
              </a:r>
              <a:r>
                <a:rPr kumimoji="1" lang="en-US" altLang="zh-CN" sz="1200" b="1" dirty="0">
                  <a:solidFill>
                    <a:schemeClr val="bg1"/>
                  </a:solidFill>
                  <a:latin typeface="Helvetica" pitchFamily="2" charset="0"/>
                  <a:cs typeface="Arial" panose="020B0604020202020204" pitchFamily="34" charset="0"/>
                </a:rPr>
                <a:t>Hub</a:t>
              </a:r>
              <a:endParaRPr kumimoji="1" lang="zh-CN" altLang="en-US" sz="12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38" name="矩形 37">
              <a:extLst>
                <a:ext uri="{FF2B5EF4-FFF2-40B4-BE49-F238E27FC236}">
                  <a16:creationId xmlns:a16="http://schemas.microsoft.com/office/drawing/2014/main" id="{12B32D96-2AEA-6C41-803D-35440BA67E5D}"/>
                </a:ext>
              </a:extLst>
            </p:cNvPr>
            <p:cNvSpPr/>
            <p:nvPr/>
          </p:nvSpPr>
          <p:spPr>
            <a:xfrm>
              <a:off x="1522424" y="3592930"/>
              <a:ext cx="1468921" cy="525693"/>
            </a:xfrm>
            <a:prstGeom prst="rect">
              <a:avLst/>
            </a:prstGeom>
            <a:solidFill>
              <a:srgbClr val="0A6E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9241D672-96FB-104C-A9CB-CB83258B3115}"/>
                </a:ext>
              </a:extLst>
            </p:cNvPr>
            <p:cNvSpPr txBox="1"/>
            <p:nvPr/>
          </p:nvSpPr>
          <p:spPr>
            <a:xfrm>
              <a:off x="2078045" y="3747232"/>
              <a:ext cx="73252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1200" b="1" dirty="0" smtClean="0">
                  <a:solidFill>
                    <a:schemeClr val="bg1"/>
                  </a:solidFill>
                  <a:latin typeface="Helvetica" pitchFamily="2" charset="0"/>
                  <a:cs typeface="Arial" panose="020B0604020202020204" pitchFamily="34" charset="0"/>
                </a:rPr>
                <a:t>设备</a:t>
              </a:r>
              <a:endParaRPr kumimoji="1" lang="zh-CN" altLang="en-US" sz="12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03DC3A1A-A9CF-F04C-B0AD-6FBA095F6809}"/>
                </a:ext>
              </a:extLst>
            </p:cNvPr>
            <p:cNvSpPr/>
            <p:nvPr/>
          </p:nvSpPr>
          <p:spPr>
            <a:xfrm>
              <a:off x="4010923" y="3590425"/>
              <a:ext cx="1468921" cy="525693"/>
            </a:xfrm>
            <a:prstGeom prst="rect">
              <a:avLst/>
            </a:prstGeom>
            <a:solidFill>
              <a:srgbClr val="0A6E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29963F97-271A-1E4F-B225-8745416CC742}"/>
                </a:ext>
              </a:extLst>
            </p:cNvPr>
            <p:cNvSpPr txBox="1"/>
            <p:nvPr/>
          </p:nvSpPr>
          <p:spPr>
            <a:xfrm>
              <a:off x="4380166" y="3744224"/>
              <a:ext cx="115384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b="1" dirty="0" smtClean="0">
                  <a:solidFill>
                    <a:schemeClr val="bg1"/>
                  </a:solidFill>
                  <a:latin typeface="Helvetica" pitchFamily="2" charset="0"/>
                </a:rPr>
                <a:t>数据解析器</a:t>
              </a:r>
              <a:endParaRPr lang="en-US" altLang="zh-CN" sz="1200" b="1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54" name="Freeform 62">
              <a:extLst>
                <a:ext uri="{FF2B5EF4-FFF2-40B4-BE49-F238E27FC236}">
                  <a16:creationId xmlns:a16="http://schemas.microsoft.com/office/drawing/2014/main" id="{9DB262ED-6B1B-2848-92A9-4AF22A22EE9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771627" y="3734003"/>
              <a:ext cx="303709" cy="238537"/>
            </a:xfrm>
            <a:custGeom>
              <a:avLst/>
              <a:gdLst>
                <a:gd name="T0" fmla="*/ 39 w 72"/>
                <a:gd name="T1" fmla="*/ 24 h 56"/>
                <a:gd name="T2" fmla="*/ 48 w 72"/>
                <a:gd name="T3" fmla="*/ 15 h 56"/>
                <a:gd name="T4" fmla="*/ 48 w 72"/>
                <a:gd name="T5" fmla="*/ 5 h 56"/>
                <a:gd name="T6" fmla="*/ 52 w 72"/>
                <a:gd name="T7" fmla="*/ 1 h 56"/>
                <a:gd name="T8" fmla="*/ 56 w 72"/>
                <a:gd name="T9" fmla="*/ 5 h 56"/>
                <a:gd name="T10" fmla="*/ 56 w 72"/>
                <a:gd name="T11" fmla="*/ 12 h 56"/>
                <a:gd name="T12" fmla="*/ 64 w 72"/>
                <a:gd name="T13" fmla="*/ 12 h 56"/>
                <a:gd name="T14" fmla="*/ 68 w 72"/>
                <a:gd name="T15" fmla="*/ 16 h 56"/>
                <a:gd name="T16" fmla="*/ 64 w 72"/>
                <a:gd name="T17" fmla="*/ 20 h 56"/>
                <a:gd name="T18" fmla="*/ 54 w 72"/>
                <a:gd name="T19" fmla="*/ 20 h 56"/>
                <a:gd name="T20" fmla="*/ 44 w 72"/>
                <a:gd name="T21" fmla="*/ 31 h 56"/>
                <a:gd name="T22" fmla="*/ 44 w 72"/>
                <a:gd name="T23" fmla="*/ 32 h 56"/>
                <a:gd name="T24" fmla="*/ 36 w 72"/>
                <a:gd name="T25" fmla="*/ 40 h 56"/>
                <a:gd name="T26" fmla="*/ 28 w 72"/>
                <a:gd name="T27" fmla="*/ 32 h 56"/>
                <a:gd name="T28" fmla="*/ 36 w 72"/>
                <a:gd name="T29" fmla="*/ 24 h 56"/>
                <a:gd name="T30" fmla="*/ 39 w 72"/>
                <a:gd name="T31" fmla="*/ 24 h 56"/>
                <a:gd name="T32" fmla="*/ 36 w 72"/>
                <a:gd name="T33" fmla="*/ 0 h 56"/>
                <a:gd name="T34" fmla="*/ 39 w 72"/>
                <a:gd name="T35" fmla="*/ 0 h 56"/>
                <a:gd name="T36" fmla="*/ 42 w 72"/>
                <a:gd name="T37" fmla="*/ 4 h 56"/>
                <a:gd name="T38" fmla="*/ 38 w 72"/>
                <a:gd name="T39" fmla="*/ 8 h 56"/>
                <a:gd name="T40" fmla="*/ 36 w 72"/>
                <a:gd name="T41" fmla="*/ 8 h 56"/>
                <a:gd name="T42" fmla="*/ 20 w 72"/>
                <a:gd name="T43" fmla="*/ 24 h 56"/>
                <a:gd name="T44" fmla="*/ 20 w 72"/>
                <a:gd name="T45" fmla="*/ 28 h 56"/>
                <a:gd name="T46" fmla="*/ 16 w 72"/>
                <a:gd name="T47" fmla="*/ 28 h 56"/>
                <a:gd name="T48" fmla="*/ 8 w 72"/>
                <a:gd name="T49" fmla="*/ 38 h 56"/>
                <a:gd name="T50" fmla="*/ 18 w 72"/>
                <a:gd name="T51" fmla="*/ 48 h 56"/>
                <a:gd name="T52" fmla="*/ 54 w 72"/>
                <a:gd name="T53" fmla="*/ 48 h 56"/>
                <a:gd name="T54" fmla="*/ 64 w 72"/>
                <a:gd name="T55" fmla="*/ 38 h 56"/>
                <a:gd name="T56" fmla="*/ 62 w 72"/>
                <a:gd name="T57" fmla="*/ 32 h 56"/>
                <a:gd name="T58" fmla="*/ 61 w 72"/>
                <a:gd name="T59" fmla="*/ 30 h 56"/>
                <a:gd name="T60" fmla="*/ 62 w 72"/>
                <a:gd name="T61" fmla="*/ 25 h 56"/>
                <a:gd name="T62" fmla="*/ 67 w 72"/>
                <a:gd name="T63" fmla="*/ 26 h 56"/>
                <a:gd name="T64" fmla="*/ 69 w 72"/>
                <a:gd name="T65" fmla="*/ 28 h 56"/>
                <a:gd name="T66" fmla="*/ 72 w 72"/>
                <a:gd name="T67" fmla="*/ 38 h 56"/>
                <a:gd name="T68" fmla="*/ 54 w 72"/>
                <a:gd name="T69" fmla="*/ 56 h 56"/>
                <a:gd name="T70" fmla="*/ 18 w 72"/>
                <a:gd name="T71" fmla="*/ 56 h 56"/>
                <a:gd name="T72" fmla="*/ 0 w 72"/>
                <a:gd name="T73" fmla="*/ 38 h 56"/>
                <a:gd name="T74" fmla="*/ 12 w 72"/>
                <a:gd name="T75" fmla="*/ 21 h 56"/>
                <a:gd name="T76" fmla="*/ 36 w 72"/>
                <a:gd name="T77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72" h="56">
                  <a:moveTo>
                    <a:pt x="39" y="24"/>
                  </a:moveTo>
                  <a:cubicBezTo>
                    <a:pt x="48" y="15"/>
                    <a:pt x="48" y="15"/>
                    <a:pt x="48" y="15"/>
                  </a:cubicBezTo>
                  <a:cubicBezTo>
                    <a:pt x="48" y="5"/>
                    <a:pt x="48" y="5"/>
                    <a:pt x="48" y="5"/>
                  </a:cubicBezTo>
                  <a:cubicBezTo>
                    <a:pt x="48" y="3"/>
                    <a:pt x="50" y="1"/>
                    <a:pt x="52" y="1"/>
                  </a:cubicBezTo>
                  <a:cubicBezTo>
                    <a:pt x="54" y="1"/>
                    <a:pt x="56" y="3"/>
                    <a:pt x="56" y="5"/>
                  </a:cubicBezTo>
                  <a:cubicBezTo>
                    <a:pt x="56" y="12"/>
                    <a:pt x="56" y="12"/>
                    <a:pt x="56" y="12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66" y="12"/>
                    <a:pt x="68" y="14"/>
                    <a:pt x="68" y="16"/>
                  </a:cubicBezTo>
                  <a:cubicBezTo>
                    <a:pt x="68" y="18"/>
                    <a:pt x="66" y="20"/>
                    <a:pt x="64" y="20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44" y="31"/>
                    <a:pt x="44" y="31"/>
                    <a:pt x="44" y="31"/>
                  </a:cubicBezTo>
                  <a:cubicBezTo>
                    <a:pt x="44" y="31"/>
                    <a:pt x="44" y="32"/>
                    <a:pt x="44" y="32"/>
                  </a:cubicBezTo>
                  <a:cubicBezTo>
                    <a:pt x="44" y="36"/>
                    <a:pt x="40" y="40"/>
                    <a:pt x="36" y="40"/>
                  </a:cubicBezTo>
                  <a:cubicBezTo>
                    <a:pt x="32" y="40"/>
                    <a:pt x="28" y="36"/>
                    <a:pt x="28" y="32"/>
                  </a:cubicBezTo>
                  <a:cubicBezTo>
                    <a:pt x="28" y="28"/>
                    <a:pt x="32" y="24"/>
                    <a:pt x="36" y="24"/>
                  </a:cubicBezTo>
                  <a:cubicBezTo>
                    <a:pt x="37" y="24"/>
                    <a:pt x="38" y="24"/>
                    <a:pt x="39" y="24"/>
                  </a:cubicBezTo>
                  <a:close/>
                  <a:moveTo>
                    <a:pt x="36" y="0"/>
                  </a:moveTo>
                  <a:cubicBezTo>
                    <a:pt x="37" y="0"/>
                    <a:pt x="38" y="0"/>
                    <a:pt x="39" y="0"/>
                  </a:cubicBezTo>
                  <a:cubicBezTo>
                    <a:pt x="41" y="0"/>
                    <a:pt x="42" y="2"/>
                    <a:pt x="42" y="4"/>
                  </a:cubicBezTo>
                  <a:cubicBezTo>
                    <a:pt x="42" y="7"/>
                    <a:pt x="40" y="8"/>
                    <a:pt x="38" y="8"/>
                  </a:cubicBezTo>
                  <a:cubicBezTo>
                    <a:pt x="37" y="8"/>
                    <a:pt x="37" y="8"/>
                    <a:pt x="36" y="8"/>
                  </a:cubicBezTo>
                  <a:cubicBezTo>
                    <a:pt x="27" y="8"/>
                    <a:pt x="20" y="15"/>
                    <a:pt x="20" y="24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2" y="29"/>
                    <a:pt x="8" y="33"/>
                    <a:pt x="8" y="38"/>
                  </a:cubicBezTo>
                  <a:cubicBezTo>
                    <a:pt x="8" y="44"/>
                    <a:pt x="12" y="48"/>
                    <a:pt x="18" y="48"/>
                  </a:cubicBezTo>
                  <a:cubicBezTo>
                    <a:pt x="54" y="48"/>
                    <a:pt x="54" y="48"/>
                    <a:pt x="54" y="48"/>
                  </a:cubicBezTo>
                  <a:cubicBezTo>
                    <a:pt x="60" y="48"/>
                    <a:pt x="64" y="44"/>
                    <a:pt x="64" y="38"/>
                  </a:cubicBezTo>
                  <a:cubicBezTo>
                    <a:pt x="64" y="36"/>
                    <a:pt x="63" y="34"/>
                    <a:pt x="62" y="32"/>
                  </a:cubicBezTo>
                  <a:cubicBezTo>
                    <a:pt x="62" y="32"/>
                    <a:pt x="62" y="32"/>
                    <a:pt x="61" y="30"/>
                  </a:cubicBezTo>
                  <a:cubicBezTo>
                    <a:pt x="60" y="29"/>
                    <a:pt x="60" y="26"/>
                    <a:pt x="62" y="25"/>
                  </a:cubicBezTo>
                  <a:cubicBezTo>
                    <a:pt x="63" y="24"/>
                    <a:pt x="66" y="24"/>
                    <a:pt x="67" y="26"/>
                  </a:cubicBezTo>
                  <a:cubicBezTo>
                    <a:pt x="68" y="27"/>
                    <a:pt x="68" y="27"/>
                    <a:pt x="69" y="28"/>
                  </a:cubicBezTo>
                  <a:cubicBezTo>
                    <a:pt x="71" y="31"/>
                    <a:pt x="72" y="34"/>
                    <a:pt x="72" y="38"/>
                  </a:cubicBezTo>
                  <a:cubicBezTo>
                    <a:pt x="72" y="48"/>
                    <a:pt x="64" y="56"/>
                    <a:pt x="54" y="56"/>
                  </a:cubicBezTo>
                  <a:cubicBezTo>
                    <a:pt x="18" y="56"/>
                    <a:pt x="18" y="56"/>
                    <a:pt x="18" y="56"/>
                  </a:cubicBezTo>
                  <a:cubicBezTo>
                    <a:pt x="8" y="56"/>
                    <a:pt x="0" y="48"/>
                    <a:pt x="0" y="38"/>
                  </a:cubicBezTo>
                  <a:cubicBezTo>
                    <a:pt x="0" y="30"/>
                    <a:pt x="5" y="23"/>
                    <a:pt x="12" y="21"/>
                  </a:cubicBezTo>
                  <a:cubicBezTo>
                    <a:pt x="14" y="9"/>
                    <a:pt x="24" y="0"/>
                    <a:pt x="3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75">
              <a:extLst>
                <a:ext uri="{FF2B5EF4-FFF2-40B4-BE49-F238E27FC236}">
                  <a16:creationId xmlns:a16="http://schemas.microsoft.com/office/drawing/2014/main" id="{1DD1F4C9-BEA3-D64A-A226-CA6A29BD69B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29511" y="3740842"/>
              <a:ext cx="276441" cy="242899"/>
            </a:xfrm>
            <a:custGeom>
              <a:avLst/>
              <a:gdLst>
                <a:gd name="T0" fmla="*/ 64 w 64"/>
                <a:gd name="T1" fmla="*/ 28 h 56"/>
                <a:gd name="T2" fmla="*/ 64 w 64"/>
                <a:gd name="T3" fmla="*/ 52 h 56"/>
                <a:gd name="T4" fmla="*/ 60 w 64"/>
                <a:gd name="T5" fmla="*/ 56 h 56"/>
                <a:gd name="T6" fmla="*/ 4 w 64"/>
                <a:gd name="T7" fmla="*/ 56 h 56"/>
                <a:gd name="T8" fmla="*/ 0 w 64"/>
                <a:gd name="T9" fmla="*/ 52 h 56"/>
                <a:gd name="T10" fmla="*/ 0 w 64"/>
                <a:gd name="T11" fmla="*/ 28 h 56"/>
                <a:gd name="T12" fmla="*/ 0 w 64"/>
                <a:gd name="T13" fmla="*/ 4 h 56"/>
                <a:gd name="T14" fmla="*/ 4 w 64"/>
                <a:gd name="T15" fmla="*/ 0 h 56"/>
                <a:gd name="T16" fmla="*/ 60 w 64"/>
                <a:gd name="T17" fmla="*/ 0 h 56"/>
                <a:gd name="T18" fmla="*/ 64 w 64"/>
                <a:gd name="T19" fmla="*/ 4 h 56"/>
                <a:gd name="T20" fmla="*/ 64 w 64"/>
                <a:gd name="T21" fmla="*/ 28 h 56"/>
                <a:gd name="T22" fmla="*/ 8 w 64"/>
                <a:gd name="T23" fmla="*/ 8 h 56"/>
                <a:gd name="T24" fmla="*/ 8 w 64"/>
                <a:gd name="T25" fmla="*/ 24 h 56"/>
                <a:gd name="T26" fmla="*/ 56 w 64"/>
                <a:gd name="T27" fmla="*/ 24 h 56"/>
                <a:gd name="T28" fmla="*/ 56 w 64"/>
                <a:gd name="T29" fmla="*/ 8 h 56"/>
                <a:gd name="T30" fmla="*/ 8 w 64"/>
                <a:gd name="T31" fmla="*/ 8 h 56"/>
                <a:gd name="T32" fmla="*/ 8 w 64"/>
                <a:gd name="T33" fmla="*/ 32 h 56"/>
                <a:gd name="T34" fmla="*/ 8 w 64"/>
                <a:gd name="T35" fmla="*/ 48 h 56"/>
                <a:gd name="T36" fmla="*/ 56 w 64"/>
                <a:gd name="T37" fmla="*/ 48 h 56"/>
                <a:gd name="T38" fmla="*/ 56 w 64"/>
                <a:gd name="T39" fmla="*/ 32 h 56"/>
                <a:gd name="T40" fmla="*/ 8 w 64"/>
                <a:gd name="T41" fmla="*/ 32 h 56"/>
                <a:gd name="T42" fmla="*/ 16 w 64"/>
                <a:gd name="T43" fmla="*/ 20 h 56"/>
                <a:gd name="T44" fmla="*/ 12 w 64"/>
                <a:gd name="T45" fmla="*/ 16 h 56"/>
                <a:gd name="T46" fmla="*/ 16 w 64"/>
                <a:gd name="T47" fmla="*/ 12 h 56"/>
                <a:gd name="T48" fmla="*/ 20 w 64"/>
                <a:gd name="T49" fmla="*/ 16 h 56"/>
                <a:gd name="T50" fmla="*/ 16 w 64"/>
                <a:gd name="T51" fmla="*/ 20 h 56"/>
                <a:gd name="T52" fmla="*/ 16 w 64"/>
                <a:gd name="T53" fmla="*/ 44 h 56"/>
                <a:gd name="T54" fmla="*/ 12 w 64"/>
                <a:gd name="T55" fmla="*/ 40 h 56"/>
                <a:gd name="T56" fmla="*/ 16 w 64"/>
                <a:gd name="T57" fmla="*/ 36 h 56"/>
                <a:gd name="T58" fmla="*/ 20 w 64"/>
                <a:gd name="T59" fmla="*/ 40 h 56"/>
                <a:gd name="T60" fmla="*/ 16 w 64"/>
                <a:gd name="T61" fmla="*/ 44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64" h="56">
                  <a:moveTo>
                    <a:pt x="64" y="28"/>
                  </a:moveTo>
                  <a:cubicBezTo>
                    <a:pt x="64" y="52"/>
                    <a:pt x="64" y="52"/>
                    <a:pt x="64" y="52"/>
                  </a:cubicBezTo>
                  <a:cubicBezTo>
                    <a:pt x="64" y="54"/>
                    <a:pt x="62" y="56"/>
                    <a:pt x="60" y="56"/>
                  </a:cubicBezTo>
                  <a:cubicBezTo>
                    <a:pt x="4" y="56"/>
                    <a:pt x="4" y="56"/>
                    <a:pt x="4" y="56"/>
                  </a:cubicBezTo>
                  <a:cubicBezTo>
                    <a:pt x="2" y="56"/>
                    <a:pt x="0" y="54"/>
                    <a:pt x="0" y="52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2" y="0"/>
                    <a:pt x="64" y="2"/>
                    <a:pt x="64" y="4"/>
                  </a:cubicBezTo>
                  <a:lnTo>
                    <a:pt x="64" y="28"/>
                  </a:lnTo>
                  <a:close/>
                  <a:moveTo>
                    <a:pt x="8" y="8"/>
                  </a:moveTo>
                  <a:cubicBezTo>
                    <a:pt x="8" y="24"/>
                    <a:pt x="8" y="24"/>
                    <a:pt x="8" y="24"/>
                  </a:cubicBezTo>
                  <a:cubicBezTo>
                    <a:pt x="56" y="24"/>
                    <a:pt x="56" y="24"/>
                    <a:pt x="56" y="24"/>
                  </a:cubicBezTo>
                  <a:cubicBezTo>
                    <a:pt x="56" y="8"/>
                    <a:pt x="56" y="8"/>
                    <a:pt x="56" y="8"/>
                  </a:cubicBezTo>
                  <a:lnTo>
                    <a:pt x="8" y="8"/>
                  </a:lnTo>
                  <a:close/>
                  <a:moveTo>
                    <a:pt x="8" y="32"/>
                  </a:moveTo>
                  <a:cubicBezTo>
                    <a:pt x="8" y="48"/>
                    <a:pt x="8" y="48"/>
                    <a:pt x="8" y="48"/>
                  </a:cubicBezTo>
                  <a:cubicBezTo>
                    <a:pt x="56" y="48"/>
                    <a:pt x="56" y="48"/>
                    <a:pt x="56" y="48"/>
                  </a:cubicBezTo>
                  <a:cubicBezTo>
                    <a:pt x="56" y="32"/>
                    <a:pt x="56" y="32"/>
                    <a:pt x="56" y="32"/>
                  </a:cubicBezTo>
                  <a:lnTo>
                    <a:pt x="8" y="32"/>
                  </a:lnTo>
                  <a:close/>
                  <a:moveTo>
                    <a:pt x="16" y="20"/>
                  </a:moveTo>
                  <a:cubicBezTo>
                    <a:pt x="14" y="20"/>
                    <a:pt x="12" y="18"/>
                    <a:pt x="12" y="16"/>
                  </a:cubicBezTo>
                  <a:cubicBezTo>
                    <a:pt x="12" y="14"/>
                    <a:pt x="14" y="12"/>
                    <a:pt x="16" y="12"/>
                  </a:cubicBezTo>
                  <a:cubicBezTo>
                    <a:pt x="18" y="12"/>
                    <a:pt x="20" y="14"/>
                    <a:pt x="20" y="16"/>
                  </a:cubicBezTo>
                  <a:cubicBezTo>
                    <a:pt x="20" y="18"/>
                    <a:pt x="18" y="20"/>
                    <a:pt x="16" y="20"/>
                  </a:cubicBezTo>
                  <a:close/>
                  <a:moveTo>
                    <a:pt x="16" y="44"/>
                  </a:moveTo>
                  <a:cubicBezTo>
                    <a:pt x="14" y="44"/>
                    <a:pt x="12" y="42"/>
                    <a:pt x="12" y="40"/>
                  </a:cubicBezTo>
                  <a:cubicBezTo>
                    <a:pt x="12" y="38"/>
                    <a:pt x="14" y="36"/>
                    <a:pt x="16" y="36"/>
                  </a:cubicBezTo>
                  <a:cubicBezTo>
                    <a:pt x="18" y="36"/>
                    <a:pt x="20" y="38"/>
                    <a:pt x="20" y="40"/>
                  </a:cubicBezTo>
                  <a:cubicBezTo>
                    <a:pt x="20" y="42"/>
                    <a:pt x="18" y="44"/>
                    <a:pt x="16" y="4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20A1FFC2-A265-C94C-8C2E-7432CAECF227}"/>
                </a:ext>
              </a:extLst>
            </p:cNvPr>
            <p:cNvSpPr txBox="1"/>
            <p:nvPr/>
          </p:nvSpPr>
          <p:spPr>
            <a:xfrm>
              <a:off x="2871627" y="3337037"/>
              <a:ext cx="131318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100" dirty="0" smtClean="0">
                  <a:solidFill>
                    <a:srgbClr val="4C5661"/>
                  </a:solidFill>
                  <a:latin typeface="Helvetica" pitchFamily="2" charset="0"/>
                </a:rPr>
                <a:t>自定义格式的数据</a:t>
              </a:r>
              <a:endParaRPr kumimoji="1" lang="zh-CN" altLang="en-US" sz="1100" dirty="0">
                <a:solidFill>
                  <a:srgbClr val="4C5661"/>
                </a:solidFill>
                <a:latin typeface="Helvetica" pitchFamily="2" charset="0"/>
              </a:endParaRPr>
            </a:p>
          </p:txBody>
        </p:sp>
        <p:pic>
          <p:nvPicPr>
            <p:cNvPr id="70" name="图形 69">
              <a:extLst>
                <a:ext uri="{FF2B5EF4-FFF2-40B4-BE49-F238E27FC236}">
                  <a16:creationId xmlns:a16="http://schemas.microsoft.com/office/drawing/2014/main" id="{8A5B6EFA-B19B-2F4C-BEC7-8CF23BF0F7A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096441" y="3692644"/>
              <a:ext cx="287713" cy="287714"/>
            </a:xfrm>
            <a:prstGeom prst="rect">
              <a:avLst/>
            </a:prstGeom>
          </p:spPr>
        </p:pic>
        <p:cxnSp>
          <p:nvCxnSpPr>
            <p:cNvPr id="73" name="直线箭头连接符 72">
              <a:extLst>
                <a:ext uri="{FF2B5EF4-FFF2-40B4-BE49-F238E27FC236}">
                  <a16:creationId xmlns:a16="http://schemas.microsoft.com/office/drawing/2014/main" id="{135FD511-CF5F-2B4E-AB8C-17E8EB437958}"/>
                </a:ext>
              </a:extLst>
            </p:cNvPr>
            <p:cNvCxnSpPr>
              <a:cxnSpLocks/>
            </p:cNvCxnSpPr>
            <p:nvPr/>
          </p:nvCxnSpPr>
          <p:spPr>
            <a:xfrm>
              <a:off x="3168210" y="3789040"/>
              <a:ext cx="655350" cy="0"/>
            </a:xfrm>
            <a:prstGeom prst="straightConnector1">
              <a:avLst/>
            </a:prstGeom>
            <a:ln w="25400">
              <a:solidFill>
                <a:srgbClr val="66698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线箭头连接符 73">
              <a:extLst>
                <a:ext uri="{FF2B5EF4-FFF2-40B4-BE49-F238E27FC236}">
                  <a16:creationId xmlns:a16="http://schemas.microsoft.com/office/drawing/2014/main" id="{B4C0B7EA-8317-BE42-B56F-71EF53BAA11A}"/>
                </a:ext>
              </a:extLst>
            </p:cNvPr>
            <p:cNvCxnSpPr>
              <a:cxnSpLocks/>
            </p:cNvCxnSpPr>
            <p:nvPr/>
          </p:nvCxnSpPr>
          <p:spPr>
            <a:xfrm>
              <a:off x="5651659" y="3789040"/>
              <a:ext cx="655350" cy="0"/>
            </a:xfrm>
            <a:prstGeom prst="straightConnector1">
              <a:avLst/>
            </a:prstGeom>
            <a:ln w="25400">
              <a:solidFill>
                <a:srgbClr val="66698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线箭头连接符 72">
              <a:extLst>
                <a:ext uri="{FF2B5EF4-FFF2-40B4-BE49-F238E27FC236}">
                  <a16:creationId xmlns:a16="http://schemas.microsoft.com/office/drawing/2014/main" id="{135FD511-CF5F-2B4E-AB8C-17E8EB43795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168210" y="3972540"/>
              <a:ext cx="655350" cy="0"/>
            </a:xfrm>
            <a:prstGeom prst="straightConnector1">
              <a:avLst/>
            </a:prstGeom>
            <a:ln w="25400">
              <a:solidFill>
                <a:srgbClr val="66698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线箭头连接符 72">
              <a:extLst>
                <a:ext uri="{FF2B5EF4-FFF2-40B4-BE49-F238E27FC236}">
                  <a16:creationId xmlns:a16="http://schemas.microsoft.com/office/drawing/2014/main" id="{135FD511-CF5F-2B4E-AB8C-17E8EB43795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51659" y="3996127"/>
              <a:ext cx="655350" cy="0"/>
            </a:xfrm>
            <a:prstGeom prst="straightConnector1">
              <a:avLst/>
            </a:prstGeom>
            <a:ln w="25400">
              <a:solidFill>
                <a:srgbClr val="66698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1708893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2549600" y="1257563"/>
            <a:ext cx="6161514" cy="4219018"/>
            <a:chOff x="2549600" y="1257563"/>
            <a:chExt cx="6161514" cy="4219018"/>
          </a:xfrm>
        </p:grpSpPr>
        <p:graphicFrame>
          <p:nvGraphicFramePr>
            <p:cNvPr id="2" name="图示 1"/>
            <p:cNvGraphicFramePr/>
            <p:nvPr>
              <p:extLst>
                <p:ext uri="{D42A27DB-BD31-4B8C-83A1-F6EECF244321}">
                  <p14:modId xmlns:p14="http://schemas.microsoft.com/office/powerpoint/2010/main" val="2301592842"/>
                </p:ext>
              </p:extLst>
            </p:nvPr>
          </p:nvGraphicFramePr>
          <p:xfrm>
            <a:off x="2549600" y="1916957"/>
            <a:ext cx="5026249" cy="3024211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2" r:lo="rId3" r:qs="rId4" r:cs="rId5"/>
            </a:graphicData>
          </a:graphic>
        </p:graphicFrame>
        <p:sp>
          <p:nvSpPr>
            <p:cNvPr id="3" name="文本框 2"/>
            <p:cNvSpPr txBox="1"/>
            <p:nvPr/>
          </p:nvSpPr>
          <p:spPr>
            <a:xfrm>
              <a:off x="6056415" y="2072698"/>
              <a:ext cx="255092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solidFill>
                    <a:srgbClr val="4C566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模型服务</a:t>
              </a:r>
              <a:endParaRPr lang="en-US" altLang="zh-CN" sz="1200" dirty="0">
                <a:solidFill>
                  <a:srgbClr val="4C566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solidFill>
                    <a:srgbClr val="4C566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资产树服务</a:t>
              </a: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6440584" y="3521101"/>
              <a:ext cx="227053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solidFill>
                    <a:srgbClr val="4C566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设备预配服务</a:t>
              </a:r>
              <a:endParaRPr lang="en-US" altLang="zh-CN" sz="1200" dirty="0">
                <a:solidFill>
                  <a:srgbClr val="4C566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CN" sz="1200" dirty="0">
                  <a:solidFill>
                    <a:srgbClr val="4C566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X.509</a:t>
              </a:r>
              <a:r>
                <a:rPr lang="zh-CN" altLang="en-US" sz="1200" dirty="0">
                  <a:solidFill>
                    <a:srgbClr val="4C566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证书服务</a:t>
              </a:r>
              <a:endParaRPr lang="en-US" altLang="zh-CN" sz="1200" dirty="0">
                <a:solidFill>
                  <a:srgbClr val="4C566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solidFill>
                    <a:srgbClr val="4C566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设备</a:t>
              </a:r>
              <a:r>
                <a:rPr lang="en-US" altLang="zh-CN" sz="1200" dirty="0">
                  <a:solidFill>
                    <a:srgbClr val="4C566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SDK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zh-CN" altLang="en-US" sz="1200" dirty="0">
                <a:solidFill>
                  <a:srgbClr val="4C566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4028285" y="4830250"/>
              <a:ext cx="201132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solidFill>
                    <a:srgbClr val="4C566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统计</a:t>
              </a:r>
              <a:r>
                <a:rPr lang="en-US" altLang="zh-CN" sz="1200" dirty="0">
                  <a:solidFill>
                    <a:srgbClr val="4C566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dashboard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solidFill>
                    <a:srgbClr val="4C566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告警服务</a:t>
              </a:r>
              <a:endParaRPr lang="en-US" altLang="zh-CN" sz="1200" dirty="0">
                <a:solidFill>
                  <a:srgbClr val="4C566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zh-CN" altLang="en-US" sz="1200" dirty="0">
                <a:solidFill>
                  <a:srgbClr val="4C566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4120874" y="1257563"/>
              <a:ext cx="182614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600" b="1" dirty="0">
                  <a:solidFill>
                    <a:srgbClr val="0A6EFA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设备生命周期管理</a:t>
              </a:r>
              <a:endParaRPr lang="en-US" altLang="zh-CN" sz="1600" b="1" dirty="0">
                <a:solidFill>
                  <a:srgbClr val="0A6EFA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2639617" y="3573016"/>
              <a:ext cx="11521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srgbClr val="4C566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固件空中升级服务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356501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221D0ECE-DCF9-1442-AC6C-031C7460894A}"/>
              </a:ext>
            </a:extLst>
          </p:cNvPr>
          <p:cNvSpPr txBox="1"/>
          <p:nvPr/>
        </p:nvSpPr>
        <p:spPr>
          <a:xfrm>
            <a:off x="-38682" y="-61666"/>
            <a:ext cx="3425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device_connection_methods.png</a:t>
            </a:r>
            <a:endParaRPr kumimoji="1" lang="zh-CN" altLang="en-US" dirty="0"/>
          </a:p>
        </p:txBody>
      </p:sp>
      <p:grpSp>
        <p:nvGrpSpPr>
          <p:cNvPr id="2" name="组合 1"/>
          <p:cNvGrpSpPr/>
          <p:nvPr/>
        </p:nvGrpSpPr>
        <p:grpSpPr>
          <a:xfrm>
            <a:off x="978484" y="912283"/>
            <a:ext cx="9844597" cy="5421039"/>
            <a:chOff x="978484" y="912283"/>
            <a:chExt cx="9844597" cy="5421039"/>
          </a:xfrm>
        </p:grpSpPr>
        <p:sp>
          <p:nvSpPr>
            <p:cNvPr id="94" name="Rounded Rectangle 41">
              <a:extLst>
                <a:ext uri="{FF2B5EF4-FFF2-40B4-BE49-F238E27FC236}">
                  <a16:creationId xmlns:a16="http://schemas.microsoft.com/office/drawing/2014/main" id="{DFA9F6C4-FE5B-AF4F-9AD1-23B4DF9EB389}"/>
                </a:ext>
              </a:extLst>
            </p:cNvPr>
            <p:cNvSpPr/>
            <p:nvPr/>
          </p:nvSpPr>
          <p:spPr>
            <a:xfrm>
              <a:off x="1911537" y="1930124"/>
              <a:ext cx="7869508" cy="391499"/>
            </a:xfrm>
            <a:prstGeom prst="roundRect">
              <a:avLst/>
            </a:prstGeom>
            <a:solidFill>
              <a:srgbClr val="0090E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165100" dist="50800" dir="4200000" sx="102000" sy="102000" algn="ctr" rotWithShape="0">
                <a:schemeClr val="accent1">
                  <a:alpha val="10000"/>
                </a:schemeClr>
              </a:outerShdw>
            </a:effectLst>
          </p:spPr>
          <p:txBody>
            <a:bodyPr rtlCol="0" anchor="ctr"/>
            <a:lstStyle/>
            <a:p>
              <a:pPr algn="ctr"/>
              <a:r>
                <a:rPr kumimoji="1" lang="en-US" altLang="zh-CN" sz="1400" kern="0" dirty="0">
                  <a:solidFill>
                    <a:srgbClr val="FFFFFF"/>
                  </a:solidFill>
                  <a:latin typeface="等线" panose="020F0502020204030204"/>
                  <a:ea typeface="等线" panose="02010600030101010101" pitchFamily="2" charset="-122"/>
                </a:rPr>
                <a:t>API</a:t>
              </a:r>
              <a:r>
                <a:rPr kumimoji="1" lang="zh-CN" altLang="en-US" sz="1400" kern="0" dirty="0">
                  <a:solidFill>
                    <a:srgbClr val="FFFFFF"/>
                  </a:solidFill>
                  <a:latin typeface="等线" panose="020F0502020204030204"/>
                  <a:ea typeface="等线" panose="02010600030101010101" pitchFamily="2" charset="-122"/>
                </a:rPr>
                <a:t> </a:t>
              </a:r>
              <a:r>
                <a:rPr kumimoji="1" lang="en-US" altLang="zh-CN" sz="1400" kern="0" dirty="0">
                  <a:solidFill>
                    <a:srgbClr val="FFFFFF"/>
                  </a:solidFill>
                  <a:latin typeface="等线" panose="020F0502020204030204"/>
                  <a:ea typeface="等线" panose="02010600030101010101" pitchFamily="2" charset="-122"/>
                </a:rPr>
                <a:t>Gateway</a:t>
              </a:r>
              <a:endParaRPr kumimoji="1" lang="en-US" sz="1400" kern="0" dirty="0"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95" name="圆角矩形 94">
              <a:extLst>
                <a:ext uri="{FF2B5EF4-FFF2-40B4-BE49-F238E27FC236}">
                  <a16:creationId xmlns:a16="http://schemas.microsoft.com/office/drawing/2014/main" id="{E96914E6-9C66-6B4D-BD65-7740FCAEA81A}"/>
                </a:ext>
              </a:extLst>
            </p:cNvPr>
            <p:cNvSpPr/>
            <p:nvPr/>
          </p:nvSpPr>
          <p:spPr>
            <a:xfrm>
              <a:off x="1925424" y="2476190"/>
              <a:ext cx="7876635" cy="627213"/>
            </a:xfrm>
            <a:prstGeom prst="roundRect">
              <a:avLst/>
            </a:prstGeom>
            <a:gradFill>
              <a:gsLst>
                <a:gs pos="0">
                  <a:srgbClr val="00B0FD"/>
                </a:gs>
                <a:gs pos="30000">
                  <a:srgbClr val="0095EE"/>
                </a:gs>
                <a:gs pos="99000">
                  <a:srgbClr val="005FE9"/>
                </a:gs>
              </a:gsLst>
              <a:lin ang="2700000" scaled="0"/>
            </a:gradFill>
            <a:ln w="12700" cap="flat" cmpd="sng" algn="ctr">
              <a:noFill/>
              <a:prstDash val="solid"/>
              <a:miter lim="800000"/>
            </a:ln>
            <a:effectLst>
              <a:outerShdw blurRad="165100" dist="50800" dir="4200000" sx="102000" sy="102000" algn="ctr" rotWithShape="0">
                <a:schemeClr val="accent1">
                  <a:alpha val="10000"/>
                </a:schemeClr>
              </a:outerShdw>
            </a:effectLst>
          </p:spPr>
          <p:txBody>
            <a:bodyPr rtlCol="0" anchor="ctr"/>
            <a:lstStyle/>
            <a:p>
              <a:pPr algn="ctr"/>
              <a:r>
                <a:rPr kumimoji="1" lang="en-US" altLang="zh-CN" sz="1400" b="1" kern="0" dirty="0" err="1">
                  <a:solidFill>
                    <a:srgbClr val="FFFFFF"/>
                  </a:solidFill>
                  <a:latin typeface="等线" panose="020F0502020204030204"/>
                  <a:ea typeface="等线" panose="02010600030101010101" pitchFamily="2" charset="-122"/>
                </a:rPr>
                <a:t>EnOS</a:t>
              </a:r>
              <a:r>
                <a:rPr kumimoji="1" lang="zh-CN" altLang="en-US" sz="1400" b="1" kern="0" dirty="0">
                  <a:solidFill>
                    <a:srgbClr val="FFFFFF"/>
                  </a:solidFill>
                  <a:latin typeface="等线" panose="020F0502020204030204"/>
                  <a:ea typeface="等线" panose="02010600030101010101" pitchFamily="2" charset="-122"/>
                </a:rPr>
                <a:t> </a:t>
              </a:r>
              <a:r>
                <a:rPr kumimoji="1" lang="en-US" altLang="zh-CN" sz="1400" b="1" kern="0" dirty="0">
                  <a:solidFill>
                    <a:srgbClr val="FFFFFF"/>
                  </a:solidFill>
                  <a:latin typeface="等线" panose="020F0502020204030204"/>
                  <a:ea typeface="等线" panose="02010600030101010101" pitchFamily="2" charset="-122"/>
                </a:rPr>
                <a:t>Cloud</a:t>
              </a:r>
            </a:p>
          </p:txBody>
        </p:sp>
        <p:sp>
          <p:nvSpPr>
            <p:cNvPr id="96" name="圆角矩形 95">
              <a:extLst>
                <a:ext uri="{FF2B5EF4-FFF2-40B4-BE49-F238E27FC236}">
                  <a16:creationId xmlns:a16="http://schemas.microsoft.com/office/drawing/2014/main" id="{7AC3FF8B-20A5-754F-80C6-67FB9C61CEAF}"/>
                </a:ext>
              </a:extLst>
            </p:cNvPr>
            <p:cNvSpPr/>
            <p:nvPr/>
          </p:nvSpPr>
          <p:spPr>
            <a:xfrm>
              <a:off x="2021147" y="992632"/>
              <a:ext cx="1109235" cy="557007"/>
            </a:xfrm>
            <a:prstGeom prst="roundRect">
              <a:avLst/>
            </a:prstGeom>
            <a:solidFill>
              <a:srgbClr val="5C618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 kern="0">
                <a:solidFill>
                  <a:srgbClr val="FFFFFF"/>
                </a:solidFill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97" name="矩形 96">
              <a:extLst>
                <a:ext uri="{FF2B5EF4-FFF2-40B4-BE49-F238E27FC236}">
                  <a16:creationId xmlns:a16="http://schemas.microsoft.com/office/drawing/2014/main" id="{DE2BF97C-8D17-D848-B353-9999D3B54B38}"/>
                </a:ext>
              </a:extLst>
            </p:cNvPr>
            <p:cNvSpPr/>
            <p:nvPr/>
          </p:nvSpPr>
          <p:spPr>
            <a:xfrm>
              <a:off x="1993879" y="1144556"/>
              <a:ext cx="1109493" cy="253157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ctr"/>
              <a:r>
                <a:rPr lang="en-US" altLang="zh-CN" sz="1400" dirty="0">
                  <a:solidFill>
                    <a:srgbClr val="FFFFFF"/>
                  </a:solidFill>
                  <a:ea typeface="等线" panose="02010600030101010101" pitchFamily="2" charset="-122"/>
                  <a:cs typeface="Arial" panose="020B0604020202020204" pitchFamily="34" charset="0"/>
                </a:rPr>
                <a:t>App</a:t>
              </a:r>
              <a:endParaRPr lang="en-HK" altLang="zh-CN" sz="1400" dirty="0">
                <a:solidFill>
                  <a:srgbClr val="FFFFFF"/>
                </a:solidFill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  <p:cxnSp>
          <p:nvCxnSpPr>
            <p:cNvPr id="98" name="直线连接符 89">
              <a:extLst>
                <a:ext uri="{FF2B5EF4-FFF2-40B4-BE49-F238E27FC236}">
                  <a16:creationId xmlns:a16="http://schemas.microsoft.com/office/drawing/2014/main" id="{5D2A3831-D591-BD48-A32D-2C66F2D72762}"/>
                </a:ext>
              </a:extLst>
            </p:cNvPr>
            <p:cNvCxnSpPr/>
            <p:nvPr/>
          </p:nvCxnSpPr>
          <p:spPr>
            <a:xfrm>
              <a:off x="1925424" y="1851286"/>
              <a:ext cx="7855621" cy="0"/>
            </a:xfrm>
            <a:prstGeom prst="line">
              <a:avLst/>
            </a:prstGeom>
            <a:gradFill>
              <a:gsLst>
                <a:gs pos="0">
                  <a:srgbClr val="2BEAFF"/>
                </a:gs>
                <a:gs pos="50000">
                  <a:srgbClr val="0079FE"/>
                </a:gs>
                <a:gs pos="100000">
                  <a:schemeClr val="accent1"/>
                </a:gs>
              </a:gsLst>
              <a:lin ang="270000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</p:cxnSp>
        <p:cxnSp>
          <p:nvCxnSpPr>
            <p:cNvPr id="99" name="直线连接符 90">
              <a:extLst>
                <a:ext uri="{FF2B5EF4-FFF2-40B4-BE49-F238E27FC236}">
                  <a16:creationId xmlns:a16="http://schemas.microsoft.com/office/drawing/2014/main" id="{1BE91F88-9D4D-4E49-BE52-A9AF4AB9BDA9}"/>
                </a:ext>
              </a:extLst>
            </p:cNvPr>
            <p:cNvCxnSpPr/>
            <p:nvPr/>
          </p:nvCxnSpPr>
          <p:spPr>
            <a:xfrm>
              <a:off x="1925424" y="2406637"/>
              <a:ext cx="7855621" cy="0"/>
            </a:xfrm>
            <a:prstGeom prst="line">
              <a:avLst/>
            </a:prstGeom>
            <a:noFill/>
            <a:ln w="6350" cap="flat" cmpd="sng" algn="ctr">
              <a:solidFill>
                <a:srgbClr val="FFFFFF">
                  <a:lumMod val="85000"/>
                </a:srgbClr>
              </a:solidFill>
              <a:prstDash val="dash"/>
              <a:miter lim="800000"/>
            </a:ln>
            <a:effectLst/>
          </p:spPr>
        </p:cxnSp>
        <p:sp>
          <p:nvSpPr>
            <p:cNvPr id="100" name="圆角矩形 99">
              <a:extLst>
                <a:ext uri="{FF2B5EF4-FFF2-40B4-BE49-F238E27FC236}">
                  <a16:creationId xmlns:a16="http://schemas.microsoft.com/office/drawing/2014/main" id="{EADAFD18-1EFC-734B-95C4-39565720C0E9}"/>
                </a:ext>
              </a:extLst>
            </p:cNvPr>
            <p:cNvSpPr/>
            <p:nvPr/>
          </p:nvSpPr>
          <p:spPr>
            <a:xfrm>
              <a:off x="1925195" y="3412034"/>
              <a:ext cx="5635398" cy="426897"/>
            </a:xfrm>
            <a:prstGeom prst="roundRect">
              <a:avLst/>
            </a:prstGeom>
            <a:gradFill>
              <a:gsLst>
                <a:gs pos="0">
                  <a:srgbClr val="00B0FD"/>
                </a:gs>
                <a:gs pos="51000">
                  <a:srgbClr val="5CE3D0"/>
                </a:gs>
                <a:gs pos="99000">
                  <a:srgbClr val="83E79B"/>
                </a:gs>
              </a:gsLst>
              <a:lin ang="2700000" scaled="0"/>
            </a:gradFill>
            <a:ln w="12700" cap="flat" cmpd="sng" algn="ctr">
              <a:noFill/>
              <a:prstDash val="solid"/>
              <a:miter lim="800000"/>
            </a:ln>
            <a:effectLst>
              <a:outerShdw blurRad="165100" dist="50800" dir="4200000" sx="102000" sy="102000" algn="ctr" rotWithShape="0">
                <a:schemeClr val="accent1">
                  <a:alpha val="10000"/>
                </a:schemeClr>
              </a:outerShdw>
            </a:effectLst>
          </p:spPr>
          <p:txBody>
            <a:bodyPr rtlCol="0" anchor="ctr"/>
            <a:lstStyle/>
            <a:p>
              <a:pPr algn="ctr"/>
              <a:r>
                <a:rPr kumimoji="1" lang="en-US" altLang="zh-CN" sz="1400" b="1" kern="0" dirty="0">
                  <a:solidFill>
                    <a:srgbClr val="FFFFFF"/>
                  </a:solidFill>
                  <a:latin typeface="等线" panose="020F0502020204030204"/>
                  <a:ea typeface="等线" panose="02010600030101010101" pitchFamily="2" charset="-122"/>
                </a:rPr>
                <a:t>IoT</a:t>
              </a:r>
              <a:r>
                <a:rPr kumimoji="1" lang="zh-CN" altLang="en-US" sz="1400" b="1" kern="0" dirty="0">
                  <a:solidFill>
                    <a:srgbClr val="FFFFFF"/>
                  </a:solidFill>
                  <a:latin typeface="等线" panose="020F0502020204030204"/>
                  <a:ea typeface="等线" panose="02010600030101010101" pitchFamily="2" charset="-122"/>
                </a:rPr>
                <a:t> </a:t>
              </a:r>
              <a:r>
                <a:rPr kumimoji="1" lang="en-US" altLang="zh-CN" sz="1400" b="1" kern="0" dirty="0">
                  <a:solidFill>
                    <a:srgbClr val="FFFFFF"/>
                  </a:solidFill>
                  <a:latin typeface="等线" panose="020F0502020204030204"/>
                  <a:ea typeface="等线" panose="02010600030101010101" pitchFamily="2" charset="-122"/>
                </a:rPr>
                <a:t>Hub</a:t>
              </a:r>
            </a:p>
          </p:txBody>
        </p:sp>
        <p:sp>
          <p:nvSpPr>
            <p:cNvPr id="101" name="圆角矩形 100">
              <a:extLst>
                <a:ext uri="{FF2B5EF4-FFF2-40B4-BE49-F238E27FC236}">
                  <a16:creationId xmlns:a16="http://schemas.microsoft.com/office/drawing/2014/main" id="{4CAAC226-559C-EA4F-9792-D7F120BC4E74}"/>
                </a:ext>
              </a:extLst>
            </p:cNvPr>
            <p:cNvSpPr/>
            <p:nvPr/>
          </p:nvSpPr>
          <p:spPr>
            <a:xfrm>
              <a:off x="3359050" y="992632"/>
              <a:ext cx="1109235" cy="557007"/>
            </a:xfrm>
            <a:prstGeom prst="roundRect">
              <a:avLst/>
            </a:prstGeom>
            <a:solidFill>
              <a:srgbClr val="5C618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 kern="0">
                <a:solidFill>
                  <a:srgbClr val="FFFFFF"/>
                </a:solidFill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102" name="矩形 101">
              <a:extLst>
                <a:ext uri="{FF2B5EF4-FFF2-40B4-BE49-F238E27FC236}">
                  <a16:creationId xmlns:a16="http://schemas.microsoft.com/office/drawing/2014/main" id="{2E9E749B-11A3-AF46-B438-894C0FDBC794}"/>
                </a:ext>
              </a:extLst>
            </p:cNvPr>
            <p:cNvSpPr/>
            <p:nvPr/>
          </p:nvSpPr>
          <p:spPr>
            <a:xfrm>
              <a:off x="3358791" y="1144556"/>
              <a:ext cx="1109493" cy="253157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ctr"/>
              <a:r>
                <a:rPr lang="en-US" altLang="zh-CN" sz="1400" dirty="0">
                  <a:solidFill>
                    <a:srgbClr val="FFFFFF"/>
                  </a:solidFill>
                  <a:cs typeface="Arial" panose="020B0604020202020204" pitchFamily="34" charset="0"/>
                </a:rPr>
                <a:t>App</a:t>
              </a:r>
              <a:endParaRPr lang="en-HK" altLang="zh-CN" sz="1400" dirty="0">
                <a:solidFill>
                  <a:srgbClr val="FFFFFF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04" name="圆角矩形 103">
              <a:extLst>
                <a:ext uri="{FF2B5EF4-FFF2-40B4-BE49-F238E27FC236}">
                  <a16:creationId xmlns:a16="http://schemas.microsoft.com/office/drawing/2014/main" id="{8D19E926-0362-8F43-B32D-824872ECF805}"/>
                </a:ext>
              </a:extLst>
            </p:cNvPr>
            <p:cNvSpPr/>
            <p:nvPr/>
          </p:nvSpPr>
          <p:spPr>
            <a:xfrm>
              <a:off x="4696952" y="992632"/>
              <a:ext cx="1109235" cy="557007"/>
            </a:xfrm>
            <a:prstGeom prst="roundRect">
              <a:avLst/>
            </a:prstGeom>
            <a:solidFill>
              <a:srgbClr val="5C618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 kern="0">
                <a:solidFill>
                  <a:srgbClr val="FFFFFF"/>
                </a:solidFill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105" name="矩形 104">
              <a:extLst>
                <a:ext uri="{FF2B5EF4-FFF2-40B4-BE49-F238E27FC236}">
                  <a16:creationId xmlns:a16="http://schemas.microsoft.com/office/drawing/2014/main" id="{EE19E9E6-BFD7-874E-A0BD-92644329CE2B}"/>
                </a:ext>
              </a:extLst>
            </p:cNvPr>
            <p:cNvSpPr/>
            <p:nvPr/>
          </p:nvSpPr>
          <p:spPr>
            <a:xfrm>
              <a:off x="4683492" y="1144555"/>
              <a:ext cx="1109493" cy="253157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ctr"/>
              <a:r>
                <a:rPr lang="en-US" altLang="zh-CN" sz="1400" dirty="0">
                  <a:solidFill>
                    <a:srgbClr val="FFFFFF"/>
                  </a:solidFill>
                  <a:cs typeface="Arial" panose="020B0604020202020204" pitchFamily="34" charset="0"/>
                </a:rPr>
                <a:t>App</a:t>
              </a:r>
              <a:endParaRPr lang="en-HK" altLang="zh-CN" sz="1400" dirty="0">
                <a:solidFill>
                  <a:srgbClr val="FFFFFF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06" name="圆角矩形 105">
              <a:extLst>
                <a:ext uri="{FF2B5EF4-FFF2-40B4-BE49-F238E27FC236}">
                  <a16:creationId xmlns:a16="http://schemas.microsoft.com/office/drawing/2014/main" id="{89E22B07-7E82-F942-A357-BDC8FC23A9EE}"/>
                </a:ext>
              </a:extLst>
            </p:cNvPr>
            <p:cNvSpPr/>
            <p:nvPr/>
          </p:nvSpPr>
          <p:spPr>
            <a:xfrm>
              <a:off x="6034854" y="992632"/>
              <a:ext cx="1109235" cy="557007"/>
            </a:xfrm>
            <a:prstGeom prst="roundRect">
              <a:avLst/>
            </a:prstGeom>
            <a:solidFill>
              <a:srgbClr val="5C618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 kern="0">
                <a:solidFill>
                  <a:srgbClr val="FFFFFF"/>
                </a:solidFill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107" name="矩形 106">
              <a:extLst>
                <a:ext uri="{FF2B5EF4-FFF2-40B4-BE49-F238E27FC236}">
                  <a16:creationId xmlns:a16="http://schemas.microsoft.com/office/drawing/2014/main" id="{14388F9E-7C11-4C43-8266-B5E9189581F9}"/>
                </a:ext>
              </a:extLst>
            </p:cNvPr>
            <p:cNvSpPr/>
            <p:nvPr/>
          </p:nvSpPr>
          <p:spPr>
            <a:xfrm>
              <a:off x="6034596" y="1144554"/>
              <a:ext cx="1109493" cy="253157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ctr"/>
              <a:r>
                <a:rPr lang="en-US" altLang="zh-CN" sz="1400" dirty="0">
                  <a:solidFill>
                    <a:srgbClr val="FFFFFF"/>
                  </a:solidFill>
                  <a:cs typeface="Arial" panose="020B0604020202020204" pitchFamily="34" charset="0"/>
                </a:rPr>
                <a:t>App</a:t>
              </a:r>
              <a:endParaRPr lang="en-HK" altLang="zh-CN" sz="1400" dirty="0">
                <a:solidFill>
                  <a:srgbClr val="FFFFFF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08" name="圆角矩形 107">
              <a:extLst>
                <a:ext uri="{FF2B5EF4-FFF2-40B4-BE49-F238E27FC236}">
                  <a16:creationId xmlns:a16="http://schemas.microsoft.com/office/drawing/2014/main" id="{B8BF0EDF-3937-EA42-856B-23F5305D8127}"/>
                </a:ext>
              </a:extLst>
            </p:cNvPr>
            <p:cNvSpPr/>
            <p:nvPr/>
          </p:nvSpPr>
          <p:spPr>
            <a:xfrm>
              <a:off x="8560239" y="992632"/>
              <a:ext cx="1109235" cy="557007"/>
            </a:xfrm>
            <a:prstGeom prst="roundRect">
              <a:avLst/>
            </a:prstGeom>
            <a:solidFill>
              <a:srgbClr val="5C618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 kern="0">
                <a:solidFill>
                  <a:srgbClr val="FFFFFF"/>
                </a:solidFill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109" name="矩形 108">
              <a:extLst>
                <a:ext uri="{FF2B5EF4-FFF2-40B4-BE49-F238E27FC236}">
                  <a16:creationId xmlns:a16="http://schemas.microsoft.com/office/drawing/2014/main" id="{E29C8EA2-AAEA-5B43-9A2E-EBD0E507CD70}"/>
                </a:ext>
              </a:extLst>
            </p:cNvPr>
            <p:cNvSpPr/>
            <p:nvPr/>
          </p:nvSpPr>
          <p:spPr>
            <a:xfrm>
              <a:off x="8590214" y="1144554"/>
              <a:ext cx="1109493" cy="253157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ctr"/>
              <a:r>
                <a:rPr lang="en-US" altLang="zh-CN" sz="1400" dirty="0">
                  <a:solidFill>
                    <a:srgbClr val="FFFFFF"/>
                  </a:solidFill>
                  <a:cs typeface="Arial" panose="020B0604020202020204" pitchFamily="34" charset="0"/>
                </a:rPr>
                <a:t>App</a:t>
              </a:r>
              <a:endParaRPr lang="en-HK" altLang="zh-CN" sz="1400" dirty="0">
                <a:solidFill>
                  <a:srgbClr val="FFFFFF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11" name="文本框 110">
              <a:extLst>
                <a:ext uri="{FF2B5EF4-FFF2-40B4-BE49-F238E27FC236}">
                  <a16:creationId xmlns:a16="http://schemas.microsoft.com/office/drawing/2014/main" id="{4F10409B-36C2-4E4E-80E1-CD76D8629E7E}"/>
                </a:ext>
              </a:extLst>
            </p:cNvPr>
            <p:cNvSpPr txBox="1"/>
            <p:nvPr/>
          </p:nvSpPr>
          <p:spPr>
            <a:xfrm>
              <a:off x="7627828" y="1083904"/>
              <a:ext cx="1024184" cy="4303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2800" dirty="0"/>
                <a:t>…</a:t>
              </a:r>
            </a:p>
          </p:txBody>
        </p:sp>
        <p:sp>
          <p:nvSpPr>
            <p:cNvPr id="112" name="圆角矩形 111">
              <a:extLst>
                <a:ext uri="{FF2B5EF4-FFF2-40B4-BE49-F238E27FC236}">
                  <a16:creationId xmlns:a16="http://schemas.microsoft.com/office/drawing/2014/main" id="{D94DD79F-135C-C14F-A20D-2698134C8E84}"/>
                </a:ext>
              </a:extLst>
            </p:cNvPr>
            <p:cNvSpPr/>
            <p:nvPr/>
          </p:nvSpPr>
          <p:spPr>
            <a:xfrm>
              <a:off x="7632445" y="3406983"/>
              <a:ext cx="2169615" cy="426897"/>
            </a:xfrm>
            <a:prstGeom prst="roundRect">
              <a:avLst/>
            </a:prstGeom>
            <a:gradFill>
              <a:gsLst>
                <a:gs pos="0">
                  <a:srgbClr val="00B0FD"/>
                </a:gs>
                <a:gs pos="51000">
                  <a:srgbClr val="5CE3D0"/>
                </a:gs>
                <a:gs pos="99000">
                  <a:srgbClr val="83E79B"/>
                </a:gs>
              </a:gsLst>
              <a:lin ang="2700000" scaled="0"/>
            </a:gradFill>
            <a:ln w="12700" cap="flat" cmpd="sng" algn="ctr">
              <a:noFill/>
              <a:prstDash val="solid"/>
              <a:miter lim="800000"/>
            </a:ln>
            <a:effectLst>
              <a:outerShdw blurRad="165100" dist="50800" dir="4200000" sx="102000" sy="102000" algn="ctr" rotWithShape="0">
                <a:schemeClr val="accent1">
                  <a:alpha val="10000"/>
                </a:schemeClr>
              </a:outerShdw>
            </a:effectLst>
          </p:spPr>
          <p:txBody>
            <a:bodyPr rtlCol="0" anchor="ctr"/>
            <a:lstStyle/>
            <a:p>
              <a:pPr algn="ctr"/>
              <a:r>
                <a:rPr lang="en-US" altLang="zh-CN" sz="14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Cloud</a:t>
              </a:r>
              <a:r>
                <a:rPr lang="zh-CN" altLang="en-US" sz="14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altLang="zh-CN" sz="14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Edge</a:t>
              </a:r>
            </a:p>
            <a:p>
              <a:pPr algn="ctr"/>
              <a:r>
                <a:rPr lang="en-US" altLang="zh-CN" sz="14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Clusters</a:t>
              </a:r>
              <a:endParaRPr lang="zh-CN" alt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3" name="圆角矩形 112">
              <a:extLst>
                <a:ext uri="{FF2B5EF4-FFF2-40B4-BE49-F238E27FC236}">
                  <a16:creationId xmlns:a16="http://schemas.microsoft.com/office/drawing/2014/main" id="{82ECAA44-AB09-C44B-BB4E-01EFD1F9C8CD}"/>
                </a:ext>
              </a:extLst>
            </p:cNvPr>
            <p:cNvSpPr/>
            <p:nvPr/>
          </p:nvSpPr>
          <p:spPr>
            <a:xfrm>
              <a:off x="1911538" y="912283"/>
              <a:ext cx="7869507" cy="694338"/>
            </a:xfrm>
            <a:prstGeom prst="roundRect">
              <a:avLst/>
            </a:prstGeom>
            <a:noFill/>
            <a:ln w="12700" cap="flat" cmpd="sng" algn="ctr">
              <a:solidFill>
                <a:schemeClr val="bg2">
                  <a:lumMod val="85000"/>
                </a:schemeClr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 kern="0">
                <a:solidFill>
                  <a:srgbClr val="FFFFFF"/>
                </a:solidFill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  <p:cxnSp>
          <p:nvCxnSpPr>
            <p:cNvPr id="114" name="直线箭头连接符 131">
              <a:extLst>
                <a:ext uri="{FF2B5EF4-FFF2-40B4-BE49-F238E27FC236}">
                  <a16:creationId xmlns:a16="http://schemas.microsoft.com/office/drawing/2014/main" id="{BE0FDE7D-029B-884A-BF03-954E578F12FA}"/>
                </a:ext>
              </a:extLst>
            </p:cNvPr>
            <p:cNvCxnSpPr>
              <a:cxnSpLocks/>
            </p:cNvCxnSpPr>
            <p:nvPr/>
          </p:nvCxnSpPr>
          <p:spPr>
            <a:xfrm>
              <a:off x="5858755" y="1606621"/>
              <a:ext cx="0" cy="319341"/>
            </a:xfrm>
            <a:prstGeom prst="straightConnector1">
              <a:avLst/>
            </a:prstGeom>
            <a:ln w="22225">
              <a:solidFill>
                <a:srgbClr val="A2A5B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线箭头连接符 132">
              <a:extLst>
                <a:ext uri="{FF2B5EF4-FFF2-40B4-BE49-F238E27FC236}">
                  <a16:creationId xmlns:a16="http://schemas.microsoft.com/office/drawing/2014/main" id="{A6E31FD6-9A6A-1D4E-82EE-3F541ED143B6}"/>
                </a:ext>
              </a:extLst>
            </p:cNvPr>
            <p:cNvCxnSpPr>
              <a:cxnSpLocks/>
            </p:cNvCxnSpPr>
            <p:nvPr/>
          </p:nvCxnSpPr>
          <p:spPr>
            <a:xfrm>
              <a:off x="7252220" y="3087641"/>
              <a:ext cx="0" cy="319341"/>
            </a:xfrm>
            <a:prstGeom prst="straightConnector1">
              <a:avLst/>
            </a:prstGeom>
            <a:ln w="19050">
              <a:solidFill>
                <a:srgbClr val="A2A5B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直线箭头连接符 133">
              <a:extLst>
                <a:ext uri="{FF2B5EF4-FFF2-40B4-BE49-F238E27FC236}">
                  <a16:creationId xmlns:a16="http://schemas.microsoft.com/office/drawing/2014/main" id="{DBF1A2DF-69D7-8A48-99A3-9CC84342CCAD}"/>
                </a:ext>
              </a:extLst>
            </p:cNvPr>
            <p:cNvCxnSpPr>
              <a:cxnSpLocks/>
            </p:cNvCxnSpPr>
            <p:nvPr/>
          </p:nvCxnSpPr>
          <p:spPr>
            <a:xfrm>
              <a:off x="2334863" y="3087642"/>
              <a:ext cx="0" cy="319341"/>
            </a:xfrm>
            <a:prstGeom prst="straightConnector1">
              <a:avLst/>
            </a:prstGeom>
            <a:ln w="19050">
              <a:solidFill>
                <a:srgbClr val="A2A5B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直线箭头连接符 134">
              <a:extLst>
                <a:ext uri="{FF2B5EF4-FFF2-40B4-BE49-F238E27FC236}">
                  <a16:creationId xmlns:a16="http://schemas.microsoft.com/office/drawing/2014/main" id="{50D1D825-9145-184A-9D45-9A18C259081B}"/>
                </a:ext>
              </a:extLst>
            </p:cNvPr>
            <p:cNvCxnSpPr>
              <a:cxnSpLocks/>
            </p:cNvCxnSpPr>
            <p:nvPr/>
          </p:nvCxnSpPr>
          <p:spPr>
            <a:xfrm>
              <a:off x="3537066" y="3087642"/>
              <a:ext cx="0" cy="319341"/>
            </a:xfrm>
            <a:prstGeom prst="straightConnector1">
              <a:avLst/>
            </a:prstGeom>
            <a:ln w="19050">
              <a:solidFill>
                <a:srgbClr val="A2A5B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直线箭头连接符 135">
              <a:extLst>
                <a:ext uri="{FF2B5EF4-FFF2-40B4-BE49-F238E27FC236}">
                  <a16:creationId xmlns:a16="http://schemas.microsoft.com/office/drawing/2014/main" id="{F3885F64-C9DD-4A45-A549-D4DF03452D6D}"/>
                </a:ext>
              </a:extLst>
            </p:cNvPr>
            <p:cNvCxnSpPr>
              <a:cxnSpLocks/>
            </p:cNvCxnSpPr>
            <p:nvPr/>
          </p:nvCxnSpPr>
          <p:spPr>
            <a:xfrm>
              <a:off x="6032018" y="3087642"/>
              <a:ext cx="0" cy="319341"/>
            </a:xfrm>
            <a:prstGeom prst="straightConnector1">
              <a:avLst/>
            </a:prstGeom>
            <a:ln w="19050">
              <a:solidFill>
                <a:srgbClr val="A2A5B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直线箭头连接符 136">
              <a:extLst>
                <a:ext uri="{FF2B5EF4-FFF2-40B4-BE49-F238E27FC236}">
                  <a16:creationId xmlns:a16="http://schemas.microsoft.com/office/drawing/2014/main" id="{78AC63A0-DF72-1E45-9FD5-9F2A65BC575F}"/>
                </a:ext>
              </a:extLst>
            </p:cNvPr>
            <p:cNvCxnSpPr>
              <a:cxnSpLocks/>
            </p:cNvCxnSpPr>
            <p:nvPr/>
          </p:nvCxnSpPr>
          <p:spPr>
            <a:xfrm>
              <a:off x="4799109" y="3087642"/>
              <a:ext cx="0" cy="319341"/>
            </a:xfrm>
            <a:prstGeom prst="straightConnector1">
              <a:avLst/>
            </a:prstGeom>
            <a:ln w="19050">
              <a:solidFill>
                <a:srgbClr val="A2A5B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线箭头连接符 137">
              <a:extLst>
                <a:ext uri="{FF2B5EF4-FFF2-40B4-BE49-F238E27FC236}">
                  <a16:creationId xmlns:a16="http://schemas.microsoft.com/office/drawing/2014/main" id="{FB40884D-18D9-2D4C-8939-39BA869E5A19}"/>
                </a:ext>
              </a:extLst>
            </p:cNvPr>
            <p:cNvCxnSpPr>
              <a:cxnSpLocks/>
            </p:cNvCxnSpPr>
            <p:nvPr/>
          </p:nvCxnSpPr>
          <p:spPr>
            <a:xfrm>
              <a:off x="8717252" y="3087642"/>
              <a:ext cx="0" cy="319341"/>
            </a:xfrm>
            <a:prstGeom prst="straightConnector1">
              <a:avLst/>
            </a:prstGeom>
            <a:ln w="19050">
              <a:solidFill>
                <a:srgbClr val="A2A5B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4" name="组合 123">
              <a:extLst>
                <a:ext uri="{FF2B5EF4-FFF2-40B4-BE49-F238E27FC236}">
                  <a16:creationId xmlns:a16="http://schemas.microsoft.com/office/drawing/2014/main" id="{29D6D3FF-4AEA-AF49-885F-6EB385F95855}"/>
                </a:ext>
              </a:extLst>
            </p:cNvPr>
            <p:cNvGrpSpPr/>
            <p:nvPr/>
          </p:nvGrpSpPr>
          <p:grpSpPr>
            <a:xfrm>
              <a:off x="2967309" y="4108365"/>
              <a:ext cx="1059370" cy="826709"/>
              <a:chOff x="2626893" y="8554501"/>
              <a:chExt cx="1287936" cy="1005077"/>
            </a:xfrm>
          </p:grpSpPr>
          <p:sp>
            <p:nvSpPr>
              <p:cNvPr id="125" name="椭圆 124">
                <a:extLst>
                  <a:ext uri="{FF2B5EF4-FFF2-40B4-BE49-F238E27FC236}">
                    <a16:creationId xmlns:a16="http://schemas.microsoft.com/office/drawing/2014/main" id="{0126406E-6B21-174B-A9DE-79710F4A9E78}"/>
                  </a:ext>
                </a:extLst>
              </p:cNvPr>
              <p:cNvSpPr/>
              <p:nvPr/>
            </p:nvSpPr>
            <p:spPr>
              <a:xfrm>
                <a:off x="2799482" y="8554501"/>
                <a:ext cx="1005076" cy="1005077"/>
              </a:xfrm>
              <a:prstGeom prst="ellipse">
                <a:avLst/>
              </a:prstGeom>
              <a:gradFill>
                <a:gsLst>
                  <a:gs pos="0">
                    <a:srgbClr val="00B0FD"/>
                  </a:gs>
                  <a:gs pos="30000">
                    <a:srgbClr val="0095EE"/>
                  </a:gs>
                  <a:gs pos="99000">
                    <a:srgbClr val="005FE9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>
                <a:outerShdw blurRad="165100" dist="50800" dir="4200000" sx="102000" sy="102000" algn="ctr" rotWithShape="0">
                  <a:schemeClr val="accent1">
                    <a:alpha val="10000"/>
                  </a:schemeClr>
                </a:outerShdw>
              </a:effectLst>
            </p:spPr>
            <p:txBody>
              <a:bodyPr rtlCol="0" anchor="ctr"/>
              <a:lstStyle/>
              <a:p>
                <a:pPr algn="ctr"/>
                <a:endParaRPr kumimoji="1" lang="zh-CN" altLang="en-US" sz="1000" kern="0">
                  <a:solidFill>
                    <a:srgbClr val="FFFFFF"/>
                  </a:solidFill>
                  <a:latin typeface="等线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126" name="Freeform 65">
                <a:extLst>
                  <a:ext uri="{FF2B5EF4-FFF2-40B4-BE49-F238E27FC236}">
                    <a16:creationId xmlns:a16="http://schemas.microsoft.com/office/drawing/2014/main" id="{19BB5C54-9AAF-0441-8759-5650A123736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122201" y="8715310"/>
                <a:ext cx="394756" cy="302188"/>
              </a:xfrm>
              <a:custGeom>
                <a:avLst/>
                <a:gdLst>
                  <a:gd name="T0" fmla="*/ 179 w 661"/>
                  <a:gd name="T1" fmla="*/ 397 h 506"/>
                  <a:gd name="T2" fmla="*/ 144 w 661"/>
                  <a:gd name="T3" fmla="*/ 397 h 506"/>
                  <a:gd name="T4" fmla="*/ 144 w 661"/>
                  <a:gd name="T5" fmla="*/ 433 h 506"/>
                  <a:gd name="T6" fmla="*/ 179 w 661"/>
                  <a:gd name="T7" fmla="*/ 433 h 506"/>
                  <a:gd name="T8" fmla="*/ 179 w 661"/>
                  <a:gd name="T9" fmla="*/ 397 h 506"/>
                  <a:gd name="T10" fmla="*/ 108 w 661"/>
                  <a:gd name="T11" fmla="*/ 324 h 506"/>
                  <a:gd name="T12" fmla="*/ 70 w 661"/>
                  <a:gd name="T13" fmla="*/ 324 h 506"/>
                  <a:gd name="T14" fmla="*/ 70 w 661"/>
                  <a:gd name="T15" fmla="*/ 362 h 506"/>
                  <a:gd name="T16" fmla="*/ 108 w 661"/>
                  <a:gd name="T17" fmla="*/ 362 h 506"/>
                  <a:gd name="T18" fmla="*/ 108 w 661"/>
                  <a:gd name="T19" fmla="*/ 324 h 506"/>
                  <a:gd name="T20" fmla="*/ 108 w 661"/>
                  <a:gd name="T21" fmla="*/ 397 h 506"/>
                  <a:gd name="T22" fmla="*/ 70 w 661"/>
                  <a:gd name="T23" fmla="*/ 397 h 506"/>
                  <a:gd name="T24" fmla="*/ 70 w 661"/>
                  <a:gd name="T25" fmla="*/ 433 h 506"/>
                  <a:gd name="T26" fmla="*/ 108 w 661"/>
                  <a:gd name="T27" fmla="*/ 433 h 506"/>
                  <a:gd name="T28" fmla="*/ 108 w 661"/>
                  <a:gd name="T29" fmla="*/ 397 h 506"/>
                  <a:gd name="T30" fmla="*/ 250 w 661"/>
                  <a:gd name="T31" fmla="*/ 397 h 506"/>
                  <a:gd name="T32" fmla="*/ 215 w 661"/>
                  <a:gd name="T33" fmla="*/ 397 h 506"/>
                  <a:gd name="T34" fmla="*/ 215 w 661"/>
                  <a:gd name="T35" fmla="*/ 433 h 506"/>
                  <a:gd name="T36" fmla="*/ 250 w 661"/>
                  <a:gd name="T37" fmla="*/ 433 h 506"/>
                  <a:gd name="T38" fmla="*/ 250 w 661"/>
                  <a:gd name="T39" fmla="*/ 397 h 506"/>
                  <a:gd name="T40" fmla="*/ 179 w 661"/>
                  <a:gd name="T41" fmla="*/ 324 h 506"/>
                  <a:gd name="T42" fmla="*/ 144 w 661"/>
                  <a:gd name="T43" fmla="*/ 324 h 506"/>
                  <a:gd name="T44" fmla="*/ 144 w 661"/>
                  <a:gd name="T45" fmla="*/ 362 h 506"/>
                  <a:gd name="T46" fmla="*/ 179 w 661"/>
                  <a:gd name="T47" fmla="*/ 362 h 506"/>
                  <a:gd name="T48" fmla="*/ 179 w 661"/>
                  <a:gd name="T49" fmla="*/ 324 h 506"/>
                  <a:gd name="T50" fmla="*/ 576 w 661"/>
                  <a:gd name="T51" fmla="*/ 352 h 506"/>
                  <a:gd name="T52" fmla="*/ 432 w 661"/>
                  <a:gd name="T53" fmla="*/ 352 h 506"/>
                  <a:gd name="T54" fmla="*/ 432 w 661"/>
                  <a:gd name="T55" fmla="*/ 407 h 506"/>
                  <a:gd name="T56" fmla="*/ 576 w 661"/>
                  <a:gd name="T57" fmla="*/ 407 h 506"/>
                  <a:gd name="T58" fmla="*/ 576 w 661"/>
                  <a:gd name="T59" fmla="*/ 352 h 506"/>
                  <a:gd name="T60" fmla="*/ 661 w 661"/>
                  <a:gd name="T61" fmla="*/ 253 h 506"/>
                  <a:gd name="T62" fmla="*/ 661 w 661"/>
                  <a:gd name="T63" fmla="*/ 253 h 506"/>
                  <a:gd name="T64" fmla="*/ 543 w 661"/>
                  <a:gd name="T65" fmla="*/ 0 h 506"/>
                  <a:gd name="T66" fmla="*/ 115 w 661"/>
                  <a:gd name="T67" fmla="*/ 0 h 506"/>
                  <a:gd name="T68" fmla="*/ 0 w 661"/>
                  <a:gd name="T69" fmla="*/ 253 h 506"/>
                  <a:gd name="T70" fmla="*/ 0 w 661"/>
                  <a:gd name="T71" fmla="*/ 253 h 506"/>
                  <a:gd name="T72" fmla="*/ 0 w 661"/>
                  <a:gd name="T73" fmla="*/ 506 h 506"/>
                  <a:gd name="T74" fmla="*/ 661 w 661"/>
                  <a:gd name="T75" fmla="*/ 506 h 506"/>
                  <a:gd name="T76" fmla="*/ 661 w 661"/>
                  <a:gd name="T77" fmla="*/ 506 h 506"/>
                  <a:gd name="T78" fmla="*/ 661 w 661"/>
                  <a:gd name="T79" fmla="*/ 506 h 506"/>
                  <a:gd name="T80" fmla="*/ 661 w 661"/>
                  <a:gd name="T81" fmla="*/ 253 h 506"/>
                  <a:gd name="T82" fmla="*/ 661 w 661"/>
                  <a:gd name="T83" fmla="*/ 253 h 506"/>
                  <a:gd name="T84" fmla="*/ 626 w 661"/>
                  <a:gd name="T85" fmla="*/ 468 h 506"/>
                  <a:gd name="T86" fmla="*/ 35 w 661"/>
                  <a:gd name="T87" fmla="*/ 468 h 506"/>
                  <a:gd name="T88" fmla="*/ 35 w 661"/>
                  <a:gd name="T89" fmla="*/ 288 h 506"/>
                  <a:gd name="T90" fmla="*/ 626 w 661"/>
                  <a:gd name="T91" fmla="*/ 288 h 506"/>
                  <a:gd name="T92" fmla="*/ 626 w 661"/>
                  <a:gd name="T93" fmla="*/ 468 h 506"/>
                  <a:gd name="T94" fmla="*/ 323 w 661"/>
                  <a:gd name="T95" fmla="*/ 324 h 506"/>
                  <a:gd name="T96" fmla="*/ 288 w 661"/>
                  <a:gd name="T97" fmla="*/ 324 h 506"/>
                  <a:gd name="T98" fmla="*/ 288 w 661"/>
                  <a:gd name="T99" fmla="*/ 362 h 506"/>
                  <a:gd name="T100" fmla="*/ 323 w 661"/>
                  <a:gd name="T101" fmla="*/ 362 h 506"/>
                  <a:gd name="T102" fmla="*/ 323 w 661"/>
                  <a:gd name="T103" fmla="*/ 324 h 506"/>
                  <a:gd name="T104" fmla="*/ 323 w 661"/>
                  <a:gd name="T105" fmla="*/ 397 h 506"/>
                  <a:gd name="T106" fmla="*/ 288 w 661"/>
                  <a:gd name="T107" fmla="*/ 397 h 506"/>
                  <a:gd name="T108" fmla="*/ 288 w 661"/>
                  <a:gd name="T109" fmla="*/ 433 h 506"/>
                  <a:gd name="T110" fmla="*/ 323 w 661"/>
                  <a:gd name="T111" fmla="*/ 433 h 506"/>
                  <a:gd name="T112" fmla="*/ 323 w 661"/>
                  <a:gd name="T113" fmla="*/ 397 h 506"/>
                  <a:gd name="T114" fmla="*/ 250 w 661"/>
                  <a:gd name="T115" fmla="*/ 324 h 506"/>
                  <a:gd name="T116" fmla="*/ 215 w 661"/>
                  <a:gd name="T117" fmla="*/ 324 h 506"/>
                  <a:gd name="T118" fmla="*/ 215 w 661"/>
                  <a:gd name="T119" fmla="*/ 362 h 506"/>
                  <a:gd name="T120" fmla="*/ 250 w 661"/>
                  <a:gd name="T121" fmla="*/ 362 h 506"/>
                  <a:gd name="T122" fmla="*/ 250 w 661"/>
                  <a:gd name="T123" fmla="*/ 324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661" h="506">
                    <a:moveTo>
                      <a:pt x="179" y="397"/>
                    </a:moveTo>
                    <a:lnTo>
                      <a:pt x="144" y="397"/>
                    </a:lnTo>
                    <a:lnTo>
                      <a:pt x="144" y="433"/>
                    </a:lnTo>
                    <a:lnTo>
                      <a:pt x="179" y="433"/>
                    </a:lnTo>
                    <a:lnTo>
                      <a:pt x="179" y="397"/>
                    </a:lnTo>
                    <a:close/>
                    <a:moveTo>
                      <a:pt x="108" y="324"/>
                    </a:moveTo>
                    <a:lnTo>
                      <a:pt x="70" y="324"/>
                    </a:lnTo>
                    <a:lnTo>
                      <a:pt x="70" y="362"/>
                    </a:lnTo>
                    <a:lnTo>
                      <a:pt x="108" y="362"/>
                    </a:lnTo>
                    <a:lnTo>
                      <a:pt x="108" y="324"/>
                    </a:lnTo>
                    <a:close/>
                    <a:moveTo>
                      <a:pt x="108" y="397"/>
                    </a:moveTo>
                    <a:lnTo>
                      <a:pt x="70" y="397"/>
                    </a:lnTo>
                    <a:lnTo>
                      <a:pt x="70" y="433"/>
                    </a:lnTo>
                    <a:lnTo>
                      <a:pt x="108" y="433"/>
                    </a:lnTo>
                    <a:lnTo>
                      <a:pt x="108" y="397"/>
                    </a:lnTo>
                    <a:close/>
                    <a:moveTo>
                      <a:pt x="250" y="397"/>
                    </a:moveTo>
                    <a:lnTo>
                      <a:pt x="215" y="397"/>
                    </a:lnTo>
                    <a:lnTo>
                      <a:pt x="215" y="433"/>
                    </a:lnTo>
                    <a:lnTo>
                      <a:pt x="250" y="433"/>
                    </a:lnTo>
                    <a:lnTo>
                      <a:pt x="250" y="397"/>
                    </a:lnTo>
                    <a:close/>
                    <a:moveTo>
                      <a:pt x="179" y="324"/>
                    </a:moveTo>
                    <a:lnTo>
                      <a:pt x="144" y="324"/>
                    </a:lnTo>
                    <a:lnTo>
                      <a:pt x="144" y="362"/>
                    </a:lnTo>
                    <a:lnTo>
                      <a:pt x="179" y="362"/>
                    </a:lnTo>
                    <a:lnTo>
                      <a:pt x="179" y="324"/>
                    </a:lnTo>
                    <a:close/>
                    <a:moveTo>
                      <a:pt x="576" y="352"/>
                    </a:moveTo>
                    <a:lnTo>
                      <a:pt x="432" y="352"/>
                    </a:lnTo>
                    <a:lnTo>
                      <a:pt x="432" y="407"/>
                    </a:lnTo>
                    <a:lnTo>
                      <a:pt x="576" y="407"/>
                    </a:lnTo>
                    <a:lnTo>
                      <a:pt x="576" y="352"/>
                    </a:lnTo>
                    <a:close/>
                    <a:moveTo>
                      <a:pt x="661" y="253"/>
                    </a:moveTo>
                    <a:lnTo>
                      <a:pt x="661" y="253"/>
                    </a:lnTo>
                    <a:lnTo>
                      <a:pt x="543" y="0"/>
                    </a:lnTo>
                    <a:lnTo>
                      <a:pt x="115" y="0"/>
                    </a:lnTo>
                    <a:lnTo>
                      <a:pt x="0" y="253"/>
                    </a:lnTo>
                    <a:lnTo>
                      <a:pt x="0" y="253"/>
                    </a:lnTo>
                    <a:lnTo>
                      <a:pt x="0" y="506"/>
                    </a:lnTo>
                    <a:lnTo>
                      <a:pt x="661" y="506"/>
                    </a:lnTo>
                    <a:lnTo>
                      <a:pt x="661" y="506"/>
                    </a:lnTo>
                    <a:lnTo>
                      <a:pt x="661" y="506"/>
                    </a:lnTo>
                    <a:lnTo>
                      <a:pt x="661" y="253"/>
                    </a:lnTo>
                    <a:lnTo>
                      <a:pt x="661" y="253"/>
                    </a:lnTo>
                    <a:close/>
                    <a:moveTo>
                      <a:pt x="626" y="468"/>
                    </a:moveTo>
                    <a:lnTo>
                      <a:pt x="35" y="468"/>
                    </a:lnTo>
                    <a:lnTo>
                      <a:pt x="35" y="288"/>
                    </a:lnTo>
                    <a:lnTo>
                      <a:pt x="626" y="288"/>
                    </a:lnTo>
                    <a:lnTo>
                      <a:pt x="626" y="468"/>
                    </a:lnTo>
                    <a:close/>
                    <a:moveTo>
                      <a:pt x="323" y="324"/>
                    </a:moveTo>
                    <a:lnTo>
                      <a:pt x="288" y="324"/>
                    </a:lnTo>
                    <a:lnTo>
                      <a:pt x="288" y="362"/>
                    </a:lnTo>
                    <a:lnTo>
                      <a:pt x="323" y="362"/>
                    </a:lnTo>
                    <a:lnTo>
                      <a:pt x="323" y="324"/>
                    </a:lnTo>
                    <a:close/>
                    <a:moveTo>
                      <a:pt x="323" y="397"/>
                    </a:moveTo>
                    <a:lnTo>
                      <a:pt x="288" y="397"/>
                    </a:lnTo>
                    <a:lnTo>
                      <a:pt x="288" y="433"/>
                    </a:lnTo>
                    <a:lnTo>
                      <a:pt x="323" y="433"/>
                    </a:lnTo>
                    <a:lnTo>
                      <a:pt x="323" y="397"/>
                    </a:lnTo>
                    <a:close/>
                    <a:moveTo>
                      <a:pt x="250" y="324"/>
                    </a:moveTo>
                    <a:lnTo>
                      <a:pt x="215" y="324"/>
                    </a:lnTo>
                    <a:lnTo>
                      <a:pt x="215" y="362"/>
                    </a:lnTo>
                    <a:lnTo>
                      <a:pt x="250" y="362"/>
                    </a:lnTo>
                    <a:lnTo>
                      <a:pt x="250" y="32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>
                  <a:defRPr/>
                </a:pPr>
                <a:endParaRPr lang="zh-CN" altLang="en-US" sz="1000" b="1" kern="0" dirty="0">
                  <a:solidFill>
                    <a:srgbClr val="000000"/>
                  </a:solidFill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207" name="矩形 206">
                <a:extLst>
                  <a:ext uri="{FF2B5EF4-FFF2-40B4-BE49-F238E27FC236}">
                    <a16:creationId xmlns:a16="http://schemas.microsoft.com/office/drawing/2014/main" id="{9F9B0544-DA2B-424F-852B-8885081D06E6}"/>
                  </a:ext>
                </a:extLst>
              </p:cNvPr>
              <p:cNvSpPr/>
              <p:nvPr/>
            </p:nvSpPr>
            <p:spPr>
              <a:xfrm>
                <a:off x="2626893" y="9078318"/>
                <a:ext cx="1287936" cy="299345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ctr"/>
                <a:r>
                  <a:rPr lang="en-US" altLang="zh-CN" sz="1000" dirty="0">
                    <a:solidFill>
                      <a:srgbClr val="FFFFFF"/>
                    </a:solidFill>
                    <a:latin typeface="Helvetica" pitchFamily="2" charset="0"/>
                    <a:ea typeface="等线" panose="02010600030101010101" pitchFamily="2" charset="-122"/>
                    <a:cs typeface="Arial" panose="020B0604020202020204" pitchFamily="34" charset="0"/>
                  </a:rPr>
                  <a:t>Cloud Edge</a:t>
                </a:r>
                <a:endParaRPr lang="en-HK" altLang="zh-CN" sz="1000" dirty="0">
                  <a:solidFill>
                    <a:srgbClr val="FFFFFF"/>
                  </a:solidFill>
                  <a:latin typeface="Helvetica" pitchFamily="2" charset="0"/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</p:grpSp>
        <p:cxnSp>
          <p:nvCxnSpPr>
            <p:cNvPr id="208" name="直线箭头连接符 169">
              <a:extLst>
                <a:ext uri="{FF2B5EF4-FFF2-40B4-BE49-F238E27FC236}">
                  <a16:creationId xmlns:a16="http://schemas.microsoft.com/office/drawing/2014/main" id="{BB887558-9310-5F4C-9DEB-B357A5A5B48F}"/>
                </a:ext>
              </a:extLst>
            </p:cNvPr>
            <p:cNvCxnSpPr>
              <a:cxnSpLocks/>
            </p:cNvCxnSpPr>
            <p:nvPr/>
          </p:nvCxnSpPr>
          <p:spPr>
            <a:xfrm>
              <a:off x="6028629" y="3847118"/>
              <a:ext cx="2181" cy="720000"/>
            </a:xfrm>
            <a:prstGeom prst="straightConnector1">
              <a:avLst/>
            </a:prstGeom>
            <a:ln w="19050">
              <a:solidFill>
                <a:srgbClr val="A2A5B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线箭头连接符 170">
              <a:extLst>
                <a:ext uri="{FF2B5EF4-FFF2-40B4-BE49-F238E27FC236}">
                  <a16:creationId xmlns:a16="http://schemas.microsoft.com/office/drawing/2014/main" id="{B2B686A8-04C5-3640-A35C-BFD46E847CE6}"/>
                </a:ext>
              </a:extLst>
            </p:cNvPr>
            <p:cNvCxnSpPr>
              <a:cxnSpLocks/>
            </p:cNvCxnSpPr>
            <p:nvPr/>
          </p:nvCxnSpPr>
          <p:spPr>
            <a:xfrm>
              <a:off x="6034596" y="5385856"/>
              <a:ext cx="0" cy="324000"/>
            </a:xfrm>
            <a:prstGeom prst="straightConnector1">
              <a:avLst/>
            </a:prstGeom>
            <a:ln w="19050">
              <a:solidFill>
                <a:srgbClr val="A2A5B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直线箭头连接符 171">
              <a:extLst>
                <a:ext uri="{FF2B5EF4-FFF2-40B4-BE49-F238E27FC236}">
                  <a16:creationId xmlns:a16="http://schemas.microsoft.com/office/drawing/2014/main" id="{98A73357-CA5C-CE4D-8C35-58733D5AC917}"/>
                </a:ext>
              </a:extLst>
            </p:cNvPr>
            <p:cNvCxnSpPr>
              <a:cxnSpLocks/>
            </p:cNvCxnSpPr>
            <p:nvPr/>
          </p:nvCxnSpPr>
          <p:spPr>
            <a:xfrm>
              <a:off x="4796927" y="4945130"/>
              <a:ext cx="0" cy="720000"/>
            </a:xfrm>
            <a:prstGeom prst="straightConnector1">
              <a:avLst/>
            </a:prstGeom>
            <a:ln w="19050">
              <a:solidFill>
                <a:srgbClr val="A2A5B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直线箭头连接符 173">
              <a:extLst>
                <a:ext uri="{FF2B5EF4-FFF2-40B4-BE49-F238E27FC236}">
                  <a16:creationId xmlns:a16="http://schemas.microsoft.com/office/drawing/2014/main" id="{1AC1D348-657F-B847-8E0B-2F2A07CF8FD5}"/>
                </a:ext>
              </a:extLst>
            </p:cNvPr>
            <p:cNvCxnSpPr>
              <a:cxnSpLocks/>
            </p:cNvCxnSpPr>
            <p:nvPr/>
          </p:nvCxnSpPr>
          <p:spPr>
            <a:xfrm>
              <a:off x="2322279" y="3838931"/>
              <a:ext cx="0" cy="1760183"/>
            </a:xfrm>
            <a:prstGeom prst="straightConnector1">
              <a:avLst/>
            </a:prstGeom>
            <a:ln w="19050">
              <a:solidFill>
                <a:srgbClr val="A2A5B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线箭头连接符 174">
              <a:extLst>
                <a:ext uri="{FF2B5EF4-FFF2-40B4-BE49-F238E27FC236}">
                  <a16:creationId xmlns:a16="http://schemas.microsoft.com/office/drawing/2014/main" id="{C68DBCAC-C810-A84E-85B4-EFF1E11B5CD7}"/>
                </a:ext>
              </a:extLst>
            </p:cNvPr>
            <p:cNvCxnSpPr>
              <a:cxnSpLocks/>
            </p:cNvCxnSpPr>
            <p:nvPr/>
          </p:nvCxnSpPr>
          <p:spPr>
            <a:xfrm>
              <a:off x="7249001" y="3833920"/>
              <a:ext cx="2181" cy="720000"/>
            </a:xfrm>
            <a:prstGeom prst="straightConnector1">
              <a:avLst/>
            </a:prstGeom>
            <a:ln w="19050">
              <a:solidFill>
                <a:srgbClr val="A2A5B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直线箭头连接符 175">
              <a:extLst>
                <a:ext uri="{FF2B5EF4-FFF2-40B4-BE49-F238E27FC236}">
                  <a16:creationId xmlns:a16="http://schemas.microsoft.com/office/drawing/2014/main" id="{1650C563-0A30-8645-AAE9-88056ABE5CB0}"/>
                </a:ext>
              </a:extLst>
            </p:cNvPr>
            <p:cNvCxnSpPr>
              <a:cxnSpLocks/>
            </p:cNvCxnSpPr>
            <p:nvPr/>
          </p:nvCxnSpPr>
          <p:spPr>
            <a:xfrm>
              <a:off x="7249001" y="5385856"/>
              <a:ext cx="0" cy="324000"/>
            </a:xfrm>
            <a:prstGeom prst="straightConnector1">
              <a:avLst/>
            </a:prstGeom>
            <a:ln w="19050">
              <a:solidFill>
                <a:srgbClr val="A2A5B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直线箭头连接符 176">
              <a:extLst>
                <a:ext uri="{FF2B5EF4-FFF2-40B4-BE49-F238E27FC236}">
                  <a16:creationId xmlns:a16="http://schemas.microsoft.com/office/drawing/2014/main" id="{5A35F95E-6127-5940-90E9-207AA026225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518862" y="4945119"/>
              <a:ext cx="3761" cy="720000"/>
            </a:xfrm>
            <a:prstGeom prst="straightConnector1">
              <a:avLst/>
            </a:prstGeom>
            <a:ln w="19050">
              <a:solidFill>
                <a:srgbClr val="A2A5B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线箭头连接符 177">
              <a:extLst>
                <a:ext uri="{FF2B5EF4-FFF2-40B4-BE49-F238E27FC236}">
                  <a16:creationId xmlns:a16="http://schemas.microsoft.com/office/drawing/2014/main" id="{F48A8E2C-DA48-0448-A257-F5E0D8E49C3A}"/>
                </a:ext>
              </a:extLst>
            </p:cNvPr>
            <p:cNvCxnSpPr>
              <a:cxnSpLocks/>
              <a:stCxn id="112" idx="2"/>
            </p:cNvCxnSpPr>
            <p:nvPr/>
          </p:nvCxnSpPr>
          <p:spPr>
            <a:xfrm>
              <a:off x="8717253" y="3833880"/>
              <a:ext cx="8396" cy="1765235"/>
            </a:xfrm>
            <a:prstGeom prst="straightConnector1">
              <a:avLst/>
            </a:prstGeom>
            <a:ln w="19050">
              <a:solidFill>
                <a:srgbClr val="A2A5B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6" name="圆角矩形 215">
              <a:extLst>
                <a:ext uri="{FF2B5EF4-FFF2-40B4-BE49-F238E27FC236}">
                  <a16:creationId xmlns:a16="http://schemas.microsoft.com/office/drawing/2014/main" id="{F4D8C9AC-A0A6-F741-B80A-1CE9221155E6}"/>
                </a:ext>
              </a:extLst>
            </p:cNvPr>
            <p:cNvSpPr/>
            <p:nvPr/>
          </p:nvSpPr>
          <p:spPr>
            <a:xfrm>
              <a:off x="1911537" y="5638984"/>
              <a:ext cx="7869507" cy="694338"/>
            </a:xfrm>
            <a:prstGeom prst="roundRect">
              <a:avLst/>
            </a:prstGeom>
            <a:noFill/>
            <a:ln w="12700" cap="flat" cmpd="sng" algn="ctr">
              <a:solidFill>
                <a:schemeClr val="bg2">
                  <a:lumMod val="85000"/>
                </a:schemeClr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 sz="1000" kern="0">
                <a:solidFill>
                  <a:srgbClr val="FFFFFF"/>
                </a:solidFill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  <p:grpSp>
          <p:nvGrpSpPr>
            <p:cNvPr id="217" name="组合 216">
              <a:extLst>
                <a:ext uri="{FF2B5EF4-FFF2-40B4-BE49-F238E27FC236}">
                  <a16:creationId xmlns:a16="http://schemas.microsoft.com/office/drawing/2014/main" id="{C8907104-06BE-5D4C-8470-EE02DC2F3AA3}"/>
                </a:ext>
              </a:extLst>
            </p:cNvPr>
            <p:cNvGrpSpPr/>
            <p:nvPr/>
          </p:nvGrpSpPr>
          <p:grpSpPr>
            <a:xfrm>
              <a:off x="3025292" y="5686837"/>
              <a:ext cx="1054328" cy="598633"/>
              <a:chOff x="2697386" y="8615610"/>
              <a:chExt cx="1281807" cy="727792"/>
            </a:xfrm>
          </p:grpSpPr>
          <p:sp>
            <p:nvSpPr>
              <p:cNvPr id="218" name="椭圆 217">
                <a:extLst>
                  <a:ext uri="{FF2B5EF4-FFF2-40B4-BE49-F238E27FC236}">
                    <a16:creationId xmlns:a16="http://schemas.microsoft.com/office/drawing/2014/main" id="{76B2DBB4-9D2C-634C-A39A-D66390880272}"/>
                  </a:ext>
                </a:extLst>
              </p:cNvPr>
              <p:cNvSpPr/>
              <p:nvPr/>
            </p:nvSpPr>
            <p:spPr>
              <a:xfrm>
                <a:off x="2962576" y="8615610"/>
                <a:ext cx="719307" cy="719307"/>
              </a:xfrm>
              <a:prstGeom prst="ellipse">
                <a:avLst/>
              </a:prstGeom>
              <a:gradFill>
                <a:gsLst>
                  <a:gs pos="0">
                    <a:srgbClr val="00B0FD"/>
                  </a:gs>
                  <a:gs pos="30000">
                    <a:srgbClr val="0095EE"/>
                  </a:gs>
                  <a:gs pos="99000">
                    <a:srgbClr val="005FE9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>
                <a:outerShdw blurRad="165100" dist="50800" dir="4200000" sx="102000" sy="102000" algn="ctr" rotWithShape="0">
                  <a:schemeClr val="accent1">
                    <a:alpha val="10000"/>
                  </a:schemeClr>
                </a:outerShdw>
              </a:effectLst>
            </p:spPr>
            <p:txBody>
              <a:bodyPr rtlCol="0" anchor="ctr"/>
              <a:lstStyle/>
              <a:p>
                <a:pPr algn="ctr"/>
                <a:endParaRPr kumimoji="1" lang="zh-CN" altLang="en-US" sz="1000" kern="0">
                  <a:solidFill>
                    <a:srgbClr val="FFFFFF"/>
                  </a:solidFill>
                  <a:latin typeface="等线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219" name="矩形 218">
                <a:extLst>
                  <a:ext uri="{FF2B5EF4-FFF2-40B4-BE49-F238E27FC236}">
                    <a16:creationId xmlns:a16="http://schemas.microsoft.com/office/drawing/2014/main" id="{105619E0-17FE-5D42-A2A6-D0C9B26AEBF4}"/>
                  </a:ext>
                </a:extLst>
              </p:cNvPr>
              <p:cNvSpPr/>
              <p:nvPr/>
            </p:nvSpPr>
            <p:spPr>
              <a:xfrm>
                <a:off x="2697386" y="8638694"/>
                <a:ext cx="1281807" cy="704708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ctr">
                  <a:lnSpc>
                    <a:spcPts val="1880"/>
                  </a:lnSpc>
                </a:pPr>
                <a:r>
                  <a:rPr kumimoji="1" lang="en-US" altLang="zh-CN" sz="1000" dirty="0">
                    <a:solidFill>
                      <a:schemeClr val="bg1"/>
                    </a:solidFill>
                    <a:latin typeface="Helvetica" pitchFamily="2" charset="0"/>
                    <a:cs typeface="Arial" panose="020B0604020202020204" pitchFamily="34" charset="0"/>
                  </a:rPr>
                  <a:t>3</a:t>
                </a:r>
                <a:r>
                  <a:rPr kumimoji="1" lang="en-US" altLang="zh-CN" sz="1000" baseline="30000" dirty="0">
                    <a:solidFill>
                      <a:schemeClr val="bg1"/>
                    </a:solidFill>
                    <a:latin typeface="Helvetica" pitchFamily="2" charset="0"/>
                    <a:cs typeface="Arial" panose="020B0604020202020204" pitchFamily="34" charset="0"/>
                  </a:rPr>
                  <a:t>rd</a:t>
                </a:r>
                <a:r>
                  <a:rPr kumimoji="1" lang="zh-CN" altLang="en-US" sz="1000" dirty="0">
                    <a:solidFill>
                      <a:schemeClr val="bg1"/>
                    </a:solidFill>
                    <a:latin typeface="Helvetica" pitchFamily="2" charset="0"/>
                    <a:cs typeface="Arial" panose="020B0604020202020204" pitchFamily="34" charset="0"/>
                  </a:rPr>
                  <a:t> </a:t>
                </a:r>
                <a:r>
                  <a:rPr kumimoji="1" lang="en-US" altLang="zh-CN" sz="1000" dirty="0">
                    <a:solidFill>
                      <a:schemeClr val="bg1"/>
                    </a:solidFill>
                    <a:latin typeface="Helvetica" pitchFamily="2" charset="0"/>
                    <a:cs typeface="Arial" panose="020B0604020202020204" pitchFamily="34" charset="0"/>
                  </a:rPr>
                  <a:t>Party</a:t>
                </a:r>
              </a:p>
              <a:p>
                <a:pPr algn="ctr">
                  <a:lnSpc>
                    <a:spcPts val="1880"/>
                  </a:lnSpc>
                </a:pPr>
                <a:r>
                  <a:rPr kumimoji="1" lang="en-US" altLang="zh-CN" sz="1000" dirty="0">
                    <a:solidFill>
                      <a:schemeClr val="bg1"/>
                    </a:solidFill>
                    <a:latin typeface="Helvetica" pitchFamily="2" charset="0"/>
                    <a:cs typeface="Arial" panose="020B0604020202020204" pitchFamily="34" charset="0"/>
                  </a:rPr>
                  <a:t>System</a:t>
                </a:r>
                <a:endParaRPr kumimoji="1" lang="zh-CN" altLang="en-US" sz="1000" dirty="0">
                  <a:solidFill>
                    <a:schemeClr val="bg1"/>
                  </a:solidFill>
                  <a:latin typeface="Helvetica" pitchFamily="2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220" name="组合 219">
              <a:extLst>
                <a:ext uri="{FF2B5EF4-FFF2-40B4-BE49-F238E27FC236}">
                  <a16:creationId xmlns:a16="http://schemas.microsoft.com/office/drawing/2014/main" id="{BF9557B3-1C16-AC49-8162-027625802A41}"/>
                </a:ext>
              </a:extLst>
            </p:cNvPr>
            <p:cNvGrpSpPr/>
            <p:nvPr/>
          </p:nvGrpSpPr>
          <p:grpSpPr>
            <a:xfrm>
              <a:off x="1966145" y="5690326"/>
              <a:ext cx="683781" cy="591654"/>
              <a:chOff x="1409718" y="10306744"/>
              <a:chExt cx="831310" cy="719307"/>
            </a:xfrm>
          </p:grpSpPr>
          <p:grpSp>
            <p:nvGrpSpPr>
              <p:cNvPr id="221" name="组合 220">
                <a:extLst>
                  <a:ext uri="{FF2B5EF4-FFF2-40B4-BE49-F238E27FC236}">
                    <a16:creationId xmlns:a16="http://schemas.microsoft.com/office/drawing/2014/main" id="{B486035F-32AD-8044-825F-979D18FDE4AC}"/>
                  </a:ext>
                </a:extLst>
              </p:cNvPr>
              <p:cNvGrpSpPr/>
              <p:nvPr/>
            </p:nvGrpSpPr>
            <p:grpSpPr>
              <a:xfrm>
                <a:off x="1409718" y="10306744"/>
                <a:ext cx="831310" cy="719307"/>
                <a:chOff x="2889255" y="8615610"/>
                <a:chExt cx="831310" cy="719307"/>
              </a:xfrm>
            </p:grpSpPr>
            <p:sp>
              <p:nvSpPr>
                <p:cNvPr id="223" name="椭圆 222">
                  <a:extLst>
                    <a:ext uri="{FF2B5EF4-FFF2-40B4-BE49-F238E27FC236}">
                      <a16:creationId xmlns:a16="http://schemas.microsoft.com/office/drawing/2014/main" id="{E8980147-5A6B-8E4B-BA0B-384F56C9EE89}"/>
                    </a:ext>
                  </a:extLst>
                </p:cNvPr>
                <p:cNvSpPr/>
                <p:nvPr/>
              </p:nvSpPr>
              <p:spPr>
                <a:xfrm>
                  <a:off x="2962576" y="8615610"/>
                  <a:ext cx="719307" cy="719307"/>
                </a:xfrm>
                <a:prstGeom prst="ellipse">
                  <a:avLst/>
                </a:prstGeom>
                <a:gradFill>
                  <a:gsLst>
                    <a:gs pos="0">
                      <a:srgbClr val="00B0FD"/>
                    </a:gs>
                    <a:gs pos="30000">
                      <a:srgbClr val="0095EE"/>
                    </a:gs>
                    <a:gs pos="99000">
                      <a:srgbClr val="005FE9"/>
                    </a:gs>
                  </a:gsLst>
                  <a:lin ang="2700000" scaled="0"/>
                </a:gra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165100" dist="50800" dir="4200000" sx="102000" sy="102000" algn="ctr" rotWithShape="0">
                    <a:schemeClr val="accent1">
                      <a:alpha val="10000"/>
                    </a:schemeClr>
                  </a:outerShdw>
                </a:effectLst>
              </p:spPr>
              <p:txBody>
                <a:bodyPr rtlCol="0" anchor="ctr"/>
                <a:lstStyle/>
                <a:p>
                  <a:pPr algn="ctr"/>
                  <a:endParaRPr kumimoji="1" lang="zh-CN" altLang="en-US" sz="1000" kern="0">
                    <a:solidFill>
                      <a:srgbClr val="FFFFFF"/>
                    </a:solidFill>
                    <a:latin typeface="等线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224" name="矩形 223">
                  <a:extLst>
                    <a:ext uri="{FF2B5EF4-FFF2-40B4-BE49-F238E27FC236}">
                      <a16:creationId xmlns:a16="http://schemas.microsoft.com/office/drawing/2014/main" id="{E52E0060-4711-4145-8375-4E9BF771D168}"/>
                    </a:ext>
                  </a:extLst>
                </p:cNvPr>
                <p:cNvSpPr/>
                <p:nvPr/>
              </p:nvSpPr>
              <p:spPr>
                <a:xfrm>
                  <a:off x="2889255" y="8997582"/>
                  <a:ext cx="831310" cy="299345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algn="ctr"/>
                  <a:r>
                    <a:rPr lang="en-US" altLang="zh-CN" sz="1000" dirty="0">
                      <a:solidFill>
                        <a:srgbClr val="FFFFFF"/>
                      </a:solidFill>
                      <a:latin typeface="Helvetica" pitchFamily="2" charset="0"/>
                      <a:ea typeface="等线" panose="02010600030101010101" pitchFamily="2" charset="-122"/>
                      <a:cs typeface="Arial" panose="020B0604020202020204" pitchFamily="34" charset="0"/>
                    </a:rPr>
                    <a:t>Device</a:t>
                  </a:r>
                  <a:endParaRPr lang="en-HK" altLang="zh-CN" sz="1000" dirty="0">
                    <a:solidFill>
                      <a:srgbClr val="FFFFFF"/>
                    </a:solidFill>
                    <a:latin typeface="Helvetica" pitchFamily="2" charset="0"/>
                    <a:ea typeface="等线" panose="02010600030101010101" pitchFamily="2" charset="-122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222" name="Freeform 66">
                <a:extLst>
                  <a:ext uri="{FF2B5EF4-FFF2-40B4-BE49-F238E27FC236}">
                    <a16:creationId xmlns:a16="http://schemas.microsoft.com/office/drawing/2014/main" id="{46301578-6CBA-654B-B6ED-D07FD6DD14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643857" y="10365856"/>
                <a:ext cx="392367" cy="339215"/>
              </a:xfrm>
              <a:custGeom>
                <a:avLst/>
                <a:gdLst>
                  <a:gd name="T0" fmla="*/ 0 w 278"/>
                  <a:gd name="T1" fmla="*/ 160 h 240"/>
                  <a:gd name="T2" fmla="*/ 0 w 278"/>
                  <a:gd name="T3" fmla="*/ 240 h 240"/>
                  <a:gd name="T4" fmla="*/ 278 w 278"/>
                  <a:gd name="T5" fmla="*/ 240 h 240"/>
                  <a:gd name="T6" fmla="*/ 278 w 278"/>
                  <a:gd name="T7" fmla="*/ 160 h 240"/>
                  <a:gd name="T8" fmla="*/ 0 w 278"/>
                  <a:gd name="T9" fmla="*/ 160 h 240"/>
                  <a:gd name="T10" fmla="*/ 40 w 278"/>
                  <a:gd name="T11" fmla="*/ 200 h 240"/>
                  <a:gd name="T12" fmla="*/ 16 w 278"/>
                  <a:gd name="T13" fmla="*/ 200 h 240"/>
                  <a:gd name="T14" fmla="*/ 16 w 278"/>
                  <a:gd name="T15" fmla="*/ 177 h 240"/>
                  <a:gd name="T16" fmla="*/ 40 w 278"/>
                  <a:gd name="T17" fmla="*/ 177 h 240"/>
                  <a:gd name="T18" fmla="*/ 40 w 278"/>
                  <a:gd name="T19" fmla="*/ 200 h 240"/>
                  <a:gd name="T20" fmla="*/ 175 w 278"/>
                  <a:gd name="T21" fmla="*/ 224 h 240"/>
                  <a:gd name="T22" fmla="*/ 152 w 278"/>
                  <a:gd name="T23" fmla="*/ 224 h 240"/>
                  <a:gd name="T24" fmla="*/ 152 w 278"/>
                  <a:gd name="T25" fmla="*/ 177 h 240"/>
                  <a:gd name="T26" fmla="*/ 175 w 278"/>
                  <a:gd name="T27" fmla="*/ 177 h 240"/>
                  <a:gd name="T28" fmla="*/ 175 w 278"/>
                  <a:gd name="T29" fmla="*/ 224 h 240"/>
                  <a:gd name="T30" fmla="*/ 218 w 278"/>
                  <a:gd name="T31" fmla="*/ 224 h 240"/>
                  <a:gd name="T32" fmla="*/ 195 w 278"/>
                  <a:gd name="T33" fmla="*/ 224 h 240"/>
                  <a:gd name="T34" fmla="*/ 195 w 278"/>
                  <a:gd name="T35" fmla="*/ 177 h 240"/>
                  <a:gd name="T36" fmla="*/ 218 w 278"/>
                  <a:gd name="T37" fmla="*/ 177 h 240"/>
                  <a:gd name="T38" fmla="*/ 218 w 278"/>
                  <a:gd name="T39" fmla="*/ 224 h 240"/>
                  <a:gd name="T40" fmla="*/ 262 w 278"/>
                  <a:gd name="T41" fmla="*/ 224 h 240"/>
                  <a:gd name="T42" fmla="*/ 238 w 278"/>
                  <a:gd name="T43" fmla="*/ 224 h 240"/>
                  <a:gd name="T44" fmla="*/ 238 w 278"/>
                  <a:gd name="T45" fmla="*/ 177 h 240"/>
                  <a:gd name="T46" fmla="*/ 262 w 278"/>
                  <a:gd name="T47" fmla="*/ 177 h 240"/>
                  <a:gd name="T48" fmla="*/ 262 w 278"/>
                  <a:gd name="T49" fmla="*/ 224 h 240"/>
                  <a:gd name="T50" fmla="*/ 212 w 278"/>
                  <a:gd name="T51" fmla="*/ 64 h 240"/>
                  <a:gd name="T52" fmla="*/ 192 w 278"/>
                  <a:gd name="T53" fmla="*/ 114 h 240"/>
                  <a:gd name="T54" fmla="*/ 202 w 278"/>
                  <a:gd name="T55" fmla="*/ 123 h 240"/>
                  <a:gd name="T56" fmla="*/ 225 w 278"/>
                  <a:gd name="T57" fmla="*/ 64 h 240"/>
                  <a:gd name="T58" fmla="*/ 197 w 278"/>
                  <a:gd name="T59" fmla="*/ 0 h 240"/>
                  <a:gd name="T60" fmla="*/ 187 w 278"/>
                  <a:gd name="T61" fmla="*/ 9 h 240"/>
                  <a:gd name="T62" fmla="*/ 212 w 278"/>
                  <a:gd name="T63" fmla="*/ 64 h 240"/>
                  <a:gd name="T64" fmla="*/ 175 w 278"/>
                  <a:gd name="T65" fmla="*/ 64 h 240"/>
                  <a:gd name="T66" fmla="*/ 164 w 278"/>
                  <a:gd name="T67" fmla="*/ 90 h 240"/>
                  <a:gd name="T68" fmla="*/ 174 w 278"/>
                  <a:gd name="T69" fmla="*/ 99 h 240"/>
                  <a:gd name="T70" fmla="*/ 189 w 278"/>
                  <a:gd name="T71" fmla="*/ 64 h 240"/>
                  <a:gd name="T72" fmla="*/ 169 w 278"/>
                  <a:gd name="T73" fmla="*/ 24 h 240"/>
                  <a:gd name="T74" fmla="*/ 159 w 278"/>
                  <a:gd name="T75" fmla="*/ 33 h 240"/>
                  <a:gd name="T76" fmla="*/ 175 w 278"/>
                  <a:gd name="T77" fmla="*/ 64 h 240"/>
                  <a:gd name="T78" fmla="*/ 107 w 278"/>
                  <a:gd name="T79" fmla="*/ 102 h 240"/>
                  <a:gd name="T80" fmla="*/ 117 w 278"/>
                  <a:gd name="T81" fmla="*/ 93 h 240"/>
                  <a:gd name="T82" fmla="*/ 103 w 278"/>
                  <a:gd name="T83" fmla="*/ 64 h 240"/>
                  <a:gd name="T84" fmla="*/ 119 w 278"/>
                  <a:gd name="T85" fmla="*/ 33 h 240"/>
                  <a:gd name="T86" fmla="*/ 109 w 278"/>
                  <a:gd name="T87" fmla="*/ 24 h 240"/>
                  <a:gd name="T88" fmla="*/ 89 w 278"/>
                  <a:gd name="T89" fmla="*/ 64 h 240"/>
                  <a:gd name="T90" fmla="*/ 107 w 278"/>
                  <a:gd name="T91" fmla="*/ 102 h 240"/>
                  <a:gd name="T92" fmla="*/ 89 w 278"/>
                  <a:gd name="T93" fmla="*/ 117 h 240"/>
                  <a:gd name="T94" fmla="*/ 66 w 278"/>
                  <a:gd name="T95" fmla="*/ 64 h 240"/>
                  <a:gd name="T96" fmla="*/ 91 w 278"/>
                  <a:gd name="T97" fmla="*/ 8 h 240"/>
                  <a:gd name="T98" fmla="*/ 81 w 278"/>
                  <a:gd name="T99" fmla="*/ 0 h 240"/>
                  <a:gd name="T100" fmla="*/ 53 w 278"/>
                  <a:gd name="T101" fmla="*/ 64 h 240"/>
                  <a:gd name="T102" fmla="*/ 79 w 278"/>
                  <a:gd name="T103" fmla="*/ 126 h 240"/>
                  <a:gd name="T104" fmla="*/ 89 w 278"/>
                  <a:gd name="T105" fmla="*/ 117 h 240"/>
                  <a:gd name="T106" fmla="*/ 149 w 278"/>
                  <a:gd name="T107" fmla="*/ 147 h 240"/>
                  <a:gd name="T108" fmla="*/ 149 w 278"/>
                  <a:gd name="T109" fmla="*/ 60 h 240"/>
                  <a:gd name="T110" fmla="*/ 139 w 278"/>
                  <a:gd name="T111" fmla="*/ 50 h 240"/>
                  <a:gd name="T112" fmla="*/ 129 w 278"/>
                  <a:gd name="T113" fmla="*/ 60 h 240"/>
                  <a:gd name="T114" fmla="*/ 129 w 278"/>
                  <a:gd name="T115" fmla="*/ 147 h 240"/>
                  <a:gd name="T116" fmla="*/ 149 w 278"/>
                  <a:gd name="T117" fmla="*/ 147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78" h="240">
                    <a:moveTo>
                      <a:pt x="0" y="160"/>
                    </a:moveTo>
                    <a:cubicBezTo>
                      <a:pt x="0" y="240"/>
                      <a:pt x="0" y="240"/>
                      <a:pt x="0" y="240"/>
                    </a:cubicBezTo>
                    <a:cubicBezTo>
                      <a:pt x="278" y="240"/>
                      <a:pt x="278" y="240"/>
                      <a:pt x="278" y="240"/>
                    </a:cubicBezTo>
                    <a:cubicBezTo>
                      <a:pt x="278" y="160"/>
                      <a:pt x="278" y="160"/>
                      <a:pt x="278" y="160"/>
                    </a:cubicBezTo>
                    <a:lnTo>
                      <a:pt x="0" y="160"/>
                    </a:lnTo>
                    <a:close/>
                    <a:moveTo>
                      <a:pt x="40" y="200"/>
                    </a:moveTo>
                    <a:cubicBezTo>
                      <a:pt x="16" y="200"/>
                      <a:pt x="16" y="200"/>
                      <a:pt x="16" y="200"/>
                    </a:cubicBezTo>
                    <a:cubicBezTo>
                      <a:pt x="16" y="177"/>
                      <a:pt x="16" y="177"/>
                      <a:pt x="16" y="177"/>
                    </a:cubicBezTo>
                    <a:cubicBezTo>
                      <a:pt x="40" y="177"/>
                      <a:pt x="40" y="177"/>
                      <a:pt x="40" y="177"/>
                    </a:cubicBezTo>
                    <a:lnTo>
                      <a:pt x="40" y="200"/>
                    </a:lnTo>
                    <a:close/>
                    <a:moveTo>
                      <a:pt x="175" y="224"/>
                    </a:moveTo>
                    <a:cubicBezTo>
                      <a:pt x="152" y="224"/>
                      <a:pt x="152" y="224"/>
                      <a:pt x="152" y="224"/>
                    </a:cubicBezTo>
                    <a:cubicBezTo>
                      <a:pt x="152" y="177"/>
                      <a:pt x="152" y="177"/>
                      <a:pt x="152" y="177"/>
                    </a:cubicBezTo>
                    <a:cubicBezTo>
                      <a:pt x="175" y="177"/>
                      <a:pt x="175" y="177"/>
                      <a:pt x="175" y="177"/>
                    </a:cubicBezTo>
                    <a:lnTo>
                      <a:pt x="175" y="224"/>
                    </a:lnTo>
                    <a:close/>
                    <a:moveTo>
                      <a:pt x="218" y="224"/>
                    </a:moveTo>
                    <a:cubicBezTo>
                      <a:pt x="195" y="224"/>
                      <a:pt x="195" y="224"/>
                      <a:pt x="195" y="224"/>
                    </a:cubicBezTo>
                    <a:cubicBezTo>
                      <a:pt x="195" y="177"/>
                      <a:pt x="195" y="177"/>
                      <a:pt x="195" y="177"/>
                    </a:cubicBezTo>
                    <a:cubicBezTo>
                      <a:pt x="218" y="177"/>
                      <a:pt x="218" y="177"/>
                      <a:pt x="218" y="177"/>
                    </a:cubicBezTo>
                    <a:lnTo>
                      <a:pt x="218" y="224"/>
                    </a:lnTo>
                    <a:close/>
                    <a:moveTo>
                      <a:pt x="262" y="224"/>
                    </a:moveTo>
                    <a:cubicBezTo>
                      <a:pt x="238" y="224"/>
                      <a:pt x="238" y="224"/>
                      <a:pt x="238" y="224"/>
                    </a:cubicBezTo>
                    <a:cubicBezTo>
                      <a:pt x="238" y="177"/>
                      <a:pt x="238" y="177"/>
                      <a:pt x="238" y="177"/>
                    </a:cubicBezTo>
                    <a:cubicBezTo>
                      <a:pt x="262" y="177"/>
                      <a:pt x="262" y="177"/>
                      <a:pt x="262" y="177"/>
                    </a:cubicBezTo>
                    <a:lnTo>
                      <a:pt x="262" y="224"/>
                    </a:lnTo>
                    <a:close/>
                    <a:moveTo>
                      <a:pt x="212" y="64"/>
                    </a:moveTo>
                    <a:cubicBezTo>
                      <a:pt x="212" y="83"/>
                      <a:pt x="204" y="101"/>
                      <a:pt x="192" y="114"/>
                    </a:cubicBezTo>
                    <a:cubicBezTo>
                      <a:pt x="202" y="123"/>
                      <a:pt x="202" y="123"/>
                      <a:pt x="202" y="123"/>
                    </a:cubicBezTo>
                    <a:cubicBezTo>
                      <a:pt x="216" y="107"/>
                      <a:pt x="225" y="87"/>
                      <a:pt x="225" y="64"/>
                    </a:cubicBezTo>
                    <a:cubicBezTo>
                      <a:pt x="225" y="38"/>
                      <a:pt x="214" y="16"/>
                      <a:pt x="197" y="0"/>
                    </a:cubicBezTo>
                    <a:cubicBezTo>
                      <a:pt x="187" y="9"/>
                      <a:pt x="187" y="9"/>
                      <a:pt x="187" y="9"/>
                    </a:cubicBezTo>
                    <a:cubicBezTo>
                      <a:pt x="202" y="22"/>
                      <a:pt x="212" y="42"/>
                      <a:pt x="212" y="64"/>
                    </a:cubicBezTo>
                    <a:close/>
                    <a:moveTo>
                      <a:pt x="175" y="64"/>
                    </a:moveTo>
                    <a:cubicBezTo>
                      <a:pt x="175" y="74"/>
                      <a:pt x="171" y="83"/>
                      <a:pt x="164" y="90"/>
                    </a:cubicBezTo>
                    <a:cubicBezTo>
                      <a:pt x="174" y="99"/>
                      <a:pt x="174" y="99"/>
                      <a:pt x="174" y="99"/>
                    </a:cubicBezTo>
                    <a:cubicBezTo>
                      <a:pt x="183" y="90"/>
                      <a:pt x="189" y="77"/>
                      <a:pt x="189" y="64"/>
                    </a:cubicBezTo>
                    <a:cubicBezTo>
                      <a:pt x="189" y="48"/>
                      <a:pt x="181" y="33"/>
                      <a:pt x="169" y="24"/>
                    </a:cubicBezTo>
                    <a:cubicBezTo>
                      <a:pt x="159" y="33"/>
                      <a:pt x="159" y="33"/>
                      <a:pt x="159" y="33"/>
                    </a:cubicBezTo>
                    <a:cubicBezTo>
                      <a:pt x="169" y="40"/>
                      <a:pt x="175" y="51"/>
                      <a:pt x="175" y="64"/>
                    </a:cubicBezTo>
                    <a:close/>
                    <a:moveTo>
                      <a:pt x="107" y="102"/>
                    </a:moveTo>
                    <a:cubicBezTo>
                      <a:pt x="117" y="93"/>
                      <a:pt x="117" y="93"/>
                      <a:pt x="117" y="93"/>
                    </a:cubicBezTo>
                    <a:cubicBezTo>
                      <a:pt x="108" y="86"/>
                      <a:pt x="103" y="76"/>
                      <a:pt x="103" y="64"/>
                    </a:cubicBezTo>
                    <a:cubicBezTo>
                      <a:pt x="103" y="51"/>
                      <a:pt x="109" y="40"/>
                      <a:pt x="119" y="33"/>
                    </a:cubicBezTo>
                    <a:cubicBezTo>
                      <a:pt x="109" y="24"/>
                      <a:pt x="109" y="24"/>
                      <a:pt x="109" y="24"/>
                    </a:cubicBezTo>
                    <a:cubicBezTo>
                      <a:pt x="97" y="33"/>
                      <a:pt x="89" y="48"/>
                      <a:pt x="89" y="64"/>
                    </a:cubicBezTo>
                    <a:cubicBezTo>
                      <a:pt x="89" y="79"/>
                      <a:pt x="96" y="93"/>
                      <a:pt x="107" y="102"/>
                    </a:cubicBezTo>
                    <a:close/>
                    <a:moveTo>
                      <a:pt x="89" y="117"/>
                    </a:moveTo>
                    <a:cubicBezTo>
                      <a:pt x="75" y="104"/>
                      <a:pt x="66" y="85"/>
                      <a:pt x="66" y="64"/>
                    </a:cubicBezTo>
                    <a:cubicBezTo>
                      <a:pt x="66" y="42"/>
                      <a:pt x="76" y="22"/>
                      <a:pt x="91" y="8"/>
                    </a:cubicBezTo>
                    <a:cubicBezTo>
                      <a:pt x="81" y="0"/>
                      <a:pt x="81" y="0"/>
                      <a:pt x="81" y="0"/>
                    </a:cubicBezTo>
                    <a:cubicBezTo>
                      <a:pt x="64" y="16"/>
                      <a:pt x="53" y="38"/>
                      <a:pt x="53" y="64"/>
                    </a:cubicBezTo>
                    <a:cubicBezTo>
                      <a:pt x="53" y="88"/>
                      <a:pt x="63" y="110"/>
                      <a:pt x="79" y="126"/>
                    </a:cubicBezTo>
                    <a:lnTo>
                      <a:pt x="89" y="117"/>
                    </a:lnTo>
                    <a:close/>
                    <a:moveTo>
                      <a:pt x="149" y="147"/>
                    </a:moveTo>
                    <a:cubicBezTo>
                      <a:pt x="149" y="60"/>
                      <a:pt x="149" y="60"/>
                      <a:pt x="149" y="60"/>
                    </a:cubicBezTo>
                    <a:cubicBezTo>
                      <a:pt x="149" y="55"/>
                      <a:pt x="145" y="50"/>
                      <a:pt x="139" y="50"/>
                    </a:cubicBezTo>
                    <a:cubicBezTo>
                      <a:pt x="134" y="50"/>
                      <a:pt x="129" y="55"/>
                      <a:pt x="129" y="60"/>
                    </a:cubicBezTo>
                    <a:cubicBezTo>
                      <a:pt x="129" y="147"/>
                      <a:pt x="129" y="147"/>
                      <a:pt x="129" y="147"/>
                    </a:cubicBezTo>
                    <a:lnTo>
                      <a:pt x="149" y="147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>
                  <a:defRPr/>
                </a:pPr>
                <a:endParaRPr lang="zh-CN" altLang="en-US" sz="1000" b="1" kern="0" dirty="0">
                  <a:solidFill>
                    <a:srgbClr val="000000"/>
                  </a:solidFill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225" name="组合 224">
              <a:extLst>
                <a:ext uri="{FF2B5EF4-FFF2-40B4-BE49-F238E27FC236}">
                  <a16:creationId xmlns:a16="http://schemas.microsoft.com/office/drawing/2014/main" id="{652B04E8-965E-B64A-A3FF-B9A1C30708AC}"/>
                </a:ext>
              </a:extLst>
            </p:cNvPr>
            <p:cNvGrpSpPr/>
            <p:nvPr/>
          </p:nvGrpSpPr>
          <p:grpSpPr>
            <a:xfrm>
              <a:off x="5498857" y="5686837"/>
              <a:ext cx="1054328" cy="598633"/>
              <a:chOff x="2697386" y="8615610"/>
              <a:chExt cx="1281807" cy="727792"/>
            </a:xfrm>
          </p:grpSpPr>
          <p:sp>
            <p:nvSpPr>
              <p:cNvPr id="226" name="椭圆 225">
                <a:extLst>
                  <a:ext uri="{FF2B5EF4-FFF2-40B4-BE49-F238E27FC236}">
                    <a16:creationId xmlns:a16="http://schemas.microsoft.com/office/drawing/2014/main" id="{5710D8D0-1828-0545-82ED-8D2B1FCF171E}"/>
                  </a:ext>
                </a:extLst>
              </p:cNvPr>
              <p:cNvSpPr/>
              <p:nvPr/>
            </p:nvSpPr>
            <p:spPr>
              <a:xfrm>
                <a:off x="2962576" y="8615610"/>
                <a:ext cx="719307" cy="719307"/>
              </a:xfrm>
              <a:prstGeom prst="ellipse">
                <a:avLst/>
              </a:prstGeom>
              <a:gradFill>
                <a:gsLst>
                  <a:gs pos="0">
                    <a:srgbClr val="00B0FD"/>
                  </a:gs>
                  <a:gs pos="30000">
                    <a:srgbClr val="0095EE"/>
                  </a:gs>
                  <a:gs pos="99000">
                    <a:srgbClr val="005FE9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>
                <a:outerShdw blurRad="165100" dist="50800" dir="4200000" sx="102000" sy="102000" algn="ctr" rotWithShape="0">
                  <a:schemeClr val="accent1">
                    <a:alpha val="10000"/>
                  </a:schemeClr>
                </a:outerShdw>
              </a:effectLst>
            </p:spPr>
            <p:txBody>
              <a:bodyPr rtlCol="0" anchor="ctr"/>
              <a:lstStyle/>
              <a:p>
                <a:pPr algn="ctr"/>
                <a:endParaRPr kumimoji="1" lang="zh-CN" altLang="en-US" sz="1000" kern="0">
                  <a:solidFill>
                    <a:srgbClr val="FFFFFF"/>
                  </a:solidFill>
                  <a:latin typeface="等线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227" name="矩形 226">
                <a:extLst>
                  <a:ext uri="{FF2B5EF4-FFF2-40B4-BE49-F238E27FC236}">
                    <a16:creationId xmlns:a16="http://schemas.microsoft.com/office/drawing/2014/main" id="{72E2FC9E-71C8-0B4A-9048-F598675FA4A3}"/>
                  </a:ext>
                </a:extLst>
              </p:cNvPr>
              <p:cNvSpPr/>
              <p:nvPr/>
            </p:nvSpPr>
            <p:spPr>
              <a:xfrm>
                <a:off x="2697386" y="8638694"/>
                <a:ext cx="1281807" cy="704708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ctr">
                  <a:lnSpc>
                    <a:spcPts val="1880"/>
                  </a:lnSpc>
                </a:pPr>
                <a:r>
                  <a:rPr kumimoji="1" lang="en-US" altLang="zh-CN" sz="1000" dirty="0">
                    <a:solidFill>
                      <a:schemeClr val="bg1"/>
                    </a:solidFill>
                    <a:latin typeface="Helvetica" pitchFamily="2" charset="0"/>
                    <a:cs typeface="Arial" panose="020B0604020202020204" pitchFamily="34" charset="0"/>
                  </a:rPr>
                  <a:t>3</a:t>
                </a:r>
                <a:r>
                  <a:rPr kumimoji="1" lang="en-US" altLang="zh-CN" sz="1000" baseline="30000" dirty="0">
                    <a:solidFill>
                      <a:schemeClr val="bg1"/>
                    </a:solidFill>
                    <a:latin typeface="Helvetica" pitchFamily="2" charset="0"/>
                    <a:cs typeface="Arial" panose="020B0604020202020204" pitchFamily="34" charset="0"/>
                  </a:rPr>
                  <a:t>rd</a:t>
                </a:r>
                <a:r>
                  <a:rPr kumimoji="1" lang="zh-CN" altLang="en-US" sz="1000" dirty="0">
                    <a:solidFill>
                      <a:schemeClr val="bg1"/>
                    </a:solidFill>
                    <a:latin typeface="Helvetica" pitchFamily="2" charset="0"/>
                    <a:cs typeface="Arial" panose="020B0604020202020204" pitchFamily="34" charset="0"/>
                  </a:rPr>
                  <a:t> </a:t>
                </a:r>
                <a:r>
                  <a:rPr kumimoji="1" lang="en-US" altLang="zh-CN" sz="1000" dirty="0">
                    <a:solidFill>
                      <a:schemeClr val="bg1"/>
                    </a:solidFill>
                    <a:latin typeface="Helvetica" pitchFamily="2" charset="0"/>
                    <a:cs typeface="Arial" panose="020B0604020202020204" pitchFamily="34" charset="0"/>
                  </a:rPr>
                  <a:t>Party</a:t>
                </a:r>
              </a:p>
              <a:p>
                <a:pPr algn="ctr">
                  <a:lnSpc>
                    <a:spcPts val="1880"/>
                  </a:lnSpc>
                </a:pPr>
                <a:r>
                  <a:rPr kumimoji="1" lang="en-US" altLang="zh-CN" sz="1000" dirty="0">
                    <a:solidFill>
                      <a:schemeClr val="bg1"/>
                    </a:solidFill>
                    <a:latin typeface="Helvetica" pitchFamily="2" charset="0"/>
                    <a:cs typeface="Arial" panose="020B0604020202020204" pitchFamily="34" charset="0"/>
                  </a:rPr>
                  <a:t>System</a:t>
                </a:r>
                <a:endParaRPr kumimoji="1" lang="zh-CN" altLang="en-US" sz="1000" dirty="0">
                  <a:solidFill>
                    <a:schemeClr val="bg1"/>
                  </a:solidFill>
                  <a:latin typeface="Helvetica" pitchFamily="2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228" name="组合 227">
              <a:extLst>
                <a:ext uri="{FF2B5EF4-FFF2-40B4-BE49-F238E27FC236}">
                  <a16:creationId xmlns:a16="http://schemas.microsoft.com/office/drawing/2014/main" id="{D97F7F9C-8283-5C4F-A592-61BD0DD3BB1C}"/>
                </a:ext>
              </a:extLst>
            </p:cNvPr>
            <p:cNvGrpSpPr/>
            <p:nvPr/>
          </p:nvGrpSpPr>
          <p:grpSpPr>
            <a:xfrm>
              <a:off x="4409566" y="5690326"/>
              <a:ext cx="784508" cy="591654"/>
              <a:chOff x="1373071" y="10306744"/>
              <a:chExt cx="953770" cy="719307"/>
            </a:xfrm>
          </p:grpSpPr>
          <p:grpSp>
            <p:nvGrpSpPr>
              <p:cNvPr id="229" name="组合 228">
                <a:extLst>
                  <a:ext uri="{FF2B5EF4-FFF2-40B4-BE49-F238E27FC236}">
                    <a16:creationId xmlns:a16="http://schemas.microsoft.com/office/drawing/2014/main" id="{D8F804ED-0A92-ED49-A100-7A388D179567}"/>
                  </a:ext>
                </a:extLst>
              </p:cNvPr>
              <p:cNvGrpSpPr/>
              <p:nvPr/>
            </p:nvGrpSpPr>
            <p:grpSpPr>
              <a:xfrm>
                <a:off x="1373071" y="10306744"/>
                <a:ext cx="953770" cy="719307"/>
                <a:chOff x="2852608" y="8615610"/>
                <a:chExt cx="953770" cy="719307"/>
              </a:xfrm>
            </p:grpSpPr>
            <p:sp>
              <p:nvSpPr>
                <p:cNvPr id="231" name="椭圆 230">
                  <a:extLst>
                    <a:ext uri="{FF2B5EF4-FFF2-40B4-BE49-F238E27FC236}">
                      <a16:creationId xmlns:a16="http://schemas.microsoft.com/office/drawing/2014/main" id="{0E054BE7-2BDA-E74C-B0AB-61D9D3011D84}"/>
                    </a:ext>
                  </a:extLst>
                </p:cNvPr>
                <p:cNvSpPr/>
                <p:nvPr/>
              </p:nvSpPr>
              <p:spPr>
                <a:xfrm>
                  <a:off x="2962576" y="8615610"/>
                  <a:ext cx="719307" cy="719307"/>
                </a:xfrm>
                <a:prstGeom prst="ellipse">
                  <a:avLst/>
                </a:prstGeom>
                <a:gradFill>
                  <a:gsLst>
                    <a:gs pos="0">
                      <a:srgbClr val="00B0FD"/>
                    </a:gs>
                    <a:gs pos="30000">
                      <a:srgbClr val="0095EE"/>
                    </a:gs>
                    <a:gs pos="99000">
                      <a:srgbClr val="005FE9"/>
                    </a:gs>
                  </a:gsLst>
                  <a:lin ang="2700000" scaled="0"/>
                </a:gra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165100" dist="50800" dir="4200000" sx="102000" sy="102000" algn="ctr" rotWithShape="0">
                    <a:schemeClr val="accent1">
                      <a:alpha val="10000"/>
                    </a:schemeClr>
                  </a:outerShdw>
                </a:effectLst>
              </p:spPr>
              <p:txBody>
                <a:bodyPr rtlCol="0" anchor="ctr"/>
                <a:lstStyle/>
                <a:p>
                  <a:pPr algn="ctr"/>
                  <a:endParaRPr kumimoji="1" lang="zh-CN" altLang="en-US" sz="1000" kern="0">
                    <a:solidFill>
                      <a:srgbClr val="FFFFFF"/>
                    </a:solidFill>
                    <a:latin typeface="等线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232" name="矩形 231">
                  <a:extLst>
                    <a:ext uri="{FF2B5EF4-FFF2-40B4-BE49-F238E27FC236}">
                      <a16:creationId xmlns:a16="http://schemas.microsoft.com/office/drawing/2014/main" id="{96128196-ACC5-CA4A-B532-3554114CB088}"/>
                    </a:ext>
                  </a:extLst>
                </p:cNvPr>
                <p:cNvSpPr/>
                <p:nvPr/>
              </p:nvSpPr>
              <p:spPr>
                <a:xfrm>
                  <a:off x="2852608" y="8997582"/>
                  <a:ext cx="953770" cy="299345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algn="ctr"/>
                  <a:r>
                    <a:rPr lang="en-US" altLang="zh-CN" sz="1000" dirty="0">
                      <a:solidFill>
                        <a:srgbClr val="FFFFFF"/>
                      </a:solidFill>
                      <a:latin typeface="Helvetica" pitchFamily="2" charset="0"/>
                      <a:ea typeface="等线" panose="02010600030101010101" pitchFamily="2" charset="-122"/>
                      <a:cs typeface="Arial" panose="020B0604020202020204" pitchFamily="34" charset="0"/>
                    </a:rPr>
                    <a:t>Device</a:t>
                  </a:r>
                  <a:endParaRPr lang="en-HK" altLang="zh-CN" sz="1000" dirty="0">
                    <a:solidFill>
                      <a:srgbClr val="FFFFFF"/>
                    </a:solidFill>
                    <a:latin typeface="Helvetica" pitchFamily="2" charset="0"/>
                    <a:ea typeface="等线" panose="02010600030101010101" pitchFamily="2" charset="-122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230" name="Freeform 66">
                <a:extLst>
                  <a:ext uri="{FF2B5EF4-FFF2-40B4-BE49-F238E27FC236}">
                    <a16:creationId xmlns:a16="http://schemas.microsoft.com/office/drawing/2014/main" id="{0397AE52-C561-A349-B319-CD220DD5871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643857" y="10365856"/>
                <a:ext cx="392367" cy="339215"/>
              </a:xfrm>
              <a:custGeom>
                <a:avLst/>
                <a:gdLst>
                  <a:gd name="T0" fmla="*/ 0 w 278"/>
                  <a:gd name="T1" fmla="*/ 160 h 240"/>
                  <a:gd name="T2" fmla="*/ 0 w 278"/>
                  <a:gd name="T3" fmla="*/ 240 h 240"/>
                  <a:gd name="T4" fmla="*/ 278 w 278"/>
                  <a:gd name="T5" fmla="*/ 240 h 240"/>
                  <a:gd name="T6" fmla="*/ 278 w 278"/>
                  <a:gd name="T7" fmla="*/ 160 h 240"/>
                  <a:gd name="T8" fmla="*/ 0 w 278"/>
                  <a:gd name="T9" fmla="*/ 160 h 240"/>
                  <a:gd name="T10" fmla="*/ 40 w 278"/>
                  <a:gd name="T11" fmla="*/ 200 h 240"/>
                  <a:gd name="T12" fmla="*/ 16 w 278"/>
                  <a:gd name="T13" fmla="*/ 200 h 240"/>
                  <a:gd name="T14" fmla="*/ 16 w 278"/>
                  <a:gd name="T15" fmla="*/ 177 h 240"/>
                  <a:gd name="T16" fmla="*/ 40 w 278"/>
                  <a:gd name="T17" fmla="*/ 177 h 240"/>
                  <a:gd name="T18" fmla="*/ 40 w 278"/>
                  <a:gd name="T19" fmla="*/ 200 h 240"/>
                  <a:gd name="T20" fmla="*/ 175 w 278"/>
                  <a:gd name="T21" fmla="*/ 224 h 240"/>
                  <a:gd name="T22" fmla="*/ 152 w 278"/>
                  <a:gd name="T23" fmla="*/ 224 h 240"/>
                  <a:gd name="T24" fmla="*/ 152 w 278"/>
                  <a:gd name="T25" fmla="*/ 177 h 240"/>
                  <a:gd name="T26" fmla="*/ 175 w 278"/>
                  <a:gd name="T27" fmla="*/ 177 h 240"/>
                  <a:gd name="T28" fmla="*/ 175 w 278"/>
                  <a:gd name="T29" fmla="*/ 224 h 240"/>
                  <a:gd name="T30" fmla="*/ 218 w 278"/>
                  <a:gd name="T31" fmla="*/ 224 h 240"/>
                  <a:gd name="T32" fmla="*/ 195 w 278"/>
                  <a:gd name="T33" fmla="*/ 224 h 240"/>
                  <a:gd name="T34" fmla="*/ 195 w 278"/>
                  <a:gd name="T35" fmla="*/ 177 h 240"/>
                  <a:gd name="T36" fmla="*/ 218 w 278"/>
                  <a:gd name="T37" fmla="*/ 177 h 240"/>
                  <a:gd name="T38" fmla="*/ 218 w 278"/>
                  <a:gd name="T39" fmla="*/ 224 h 240"/>
                  <a:gd name="T40" fmla="*/ 262 w 278"/>
                  <a:gd name="T41" fmla="*/ 224 h 240"/>
                  <a:gd name="T42" fmla="*/ 238 w 278"/>
                  <a:gd name="T43" fmla="*/ 224 h 240"/>
                  <a:gd name="T44" fmla="*/ 238 w 278"/>
                  <a:gd name="T45" fmla="*/ 177 h 240"/>
                  <a:gd name="T46" fmla="*/ 262 w 278"/>
                  <a:gd name="T47" fmla="*/ 177 h 240"/>
                  <a:gd name="T48" fmla="*/ 262 w 278"/>
                  <a:gd name="T49" fmla="*/ 224 h 240"/>
                  <a:gd name="T50" fmla="*/ 212 w 278"/>
                  <a:gd name="T51" fmla="*/ 64 h 240"/>
                  <a:gd name="T52" fmla="*/ 192 w 278"/>
                  <a:gd name="T53" fmla="*/ 114 h 240"/>
                  <a:gd name="T54" fmla="*/ 202 w 278"/>
                  <a:gd name="T55" fmla="*/ 123 h 240"/>
                  <a:gd name="T56" fmla="*/ 225 w 278"/>
                  <a:gd name="T57" fmla="*/ 64 h 240"/>
                  <a:gd name="T58" fmla="*/ 197 w 278"/>
                  <a:gd name="T59" fmla="*/ 0 h 240"/>
                  <a:gd name="T60" fmla="*/ 187 w 278"/>
                  <a:gd name="T61" fmla="*/ 9 h 240"/>
                  <a:gd name="T62" fmla="*/ 212 w 278"/>
                  <a:gd name="T63" fmla="*/ 64 h 240"/>
                  <a:gd name="T64" fmla="*/ 175 w 278"/>
                  <a:gd name="T65" fmla="*/ 64 h 240"/>
                  <a:gd name="T66" fmla="*/ 164 w 278"/>
                  <a:gd name="T67" fmla="*/ 90 h 240"/>
                  <a:gd name="T68" fmla="*/ 174 w 278"/>
                  <a:gd name="T69" fmla="*/ 99 h 240"/>
                  <a:gd name="T70" fmla="*/ 189 w 278"/>
                  <a:gd name="T71" fmla="*/ 64 h 240"/>
                  <a:gd name="T72" fmla="*/ 169 w 278"/>
                  <a:gd name="T73" fmla="*/ 24 h 240"/>
                  <a:gd name="T74" fmla="*/ 159 w 278"/>
                  <a:gd name="T75" fmla="*/ 33 h 240"/>
                  <a:gd name="T76" fmla="*/ 175 w 278"/>
                  <a:gd name="T77" fmla="*/ 64 h 240"/>
                  <a:gd name="T78" fmla="*/ 107 w 278"/>
                  <a:gd name="T79" fmla="*/ 102 h 240"/>
                  <a:gd name="T80" fmla="*/ 117 w 278"/>
                  <a:gd name="T81" fmla="*/ 93 h 240"/>
                  <a:gd name="T82" fmla="*/ 103 w 278"/>
                  <a:gd name="T83" fmla="*/ 64 h 240"/>
                  <a:gd name="T84" fmla="*/ 119 w 278"/>
                  <a:gd name="T85" fmla="*/ 33 h 240"/>
                  <a:gd name="T86" fmla="*/ 109 w 278"/>
                  <a:gd name="T87" fmla="*/ 24 h 240"/>
                  <a:gd name="T88" fmla="*/ 89 w 278"/>
                  <a:gd name="T89" fmla="*/ 64 h 240"/>
                  <a:gd name="T90" fmla="*/ 107 w 278"/>
                  <a:gd name="T91" fmla="*/ 102 h 240"/>
                  <a:gd name="T92" fmla="*/ 89 w 278"/>
                  <a:gd name="T93" fmla="*/ 117 h 240"/>
                  <a:gd name="T94" fmla="*/ 66 w 278"/>
                  <a:gd name="T95" fmla="*/ 64 h 240"/>
                  <a:gd name="T96" fmla="*/ 91 w 278"/>
                  <a:gd name="T97" fmla="*/ 8 h 240"/>
                  <a:gd name="T98" fmla="*/ 81 w 278"/>
                  <a:gd name="T99" fmla="*/ 0 h 240"/>
                  <a:gd name="T100" fmla="*/ 53 w 278"/>
                  <a:gd name="T101" fmla="*/ 64 h 240"/>
                  <a:gd name="T102" fmla="*/ 79 w 278"/>
                  <a:gd name="T103" fmla="*/ 126 h 240"/>
                  <a:gd name="T104" fmla="*/ 89 w 278"/>
                  <a:gd name="T105" fmla="*/ 117 h 240"/>
                  <a:gd name="T106" fmla="*/ 149 w 278"/>
                  <a:gd name="T107" fmla="*/ 147 h 240"/>
                  <a:gd name="T108" fmla="*/ 149 w 278"/>
                  <a:gd name="T109" fmla="*/ 60 h 240"/>
                  <a:gd name="T110" fmla="*/ 139 w 278"/>
                  <a:gd name="T111" fmla="*/ 50 h 240"/>
                  <a:gd name="T112" fmla="*/ 129 w 278"/>
                  <a:gd name="T113" fmla="*/ 60 h 240"/>
                  <a:gd name="T114" fmla="*/ 129 w 278"/>
                  <a:gd name="T115" fmla="*/ 147 h 240"/>
                  <a:gd name="T116" fmla="*/ 149 w 278"/>
                  <a:gd name="T117" fmla="*/ 147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78" h="240">
                    <a:moveTo>
                      <a:pt x="0" y="160"/>
                    </a:moveTo>
                    <a:cubicBezTo>
                      <a:pt x="0" y="240"/>
                      <a:pt x="0" y="240"/>
                      <a:pt x="0" y="240"/>
                    </a:cubicBezTo>
                    <a:cubicBezTo>
                      <a:pt x="278" y="240"/>
                      <a:pt x="278" y="240"/>
                      <a:pt x="278" y="240"/>
                    </a:cubicBezTo>
                    <a:cubicBezTo>
                      <a:pt x="278" y="160"/>
                      <a:pt x="278" y="160"/>
                      <a:pt x="278" y="160"/>
                    </a:cubicBezTo>
                    <a:lnTo>
                      <a:pt x="0" y="160"/>
                    </a:lnTo>
                    <a:close/>
                    <a:moveTo>
                      <a:pt x="40" y="200"/>
                    </a:moveTo>
                    <a:cubicBezTo>
                      <a:pt x="16" y="200"/>
                      <a:pt x="16" y="200"/>
                      <a:pt x="16" y="200"/>
                    </a:cubicBezTo>
                    <a:cubicBezTo>
                      <a:pt x="16" y="177"/>
                      <a:pt x="16" y="177"/>
                      <a:pt x="16" y="177"/>
                    </a:cubicBezTo>
                    <a:cubicBezTo>
                      <a:pt x="40" y="177"/>
                      <a:pt x="40" y="177"/>
                      <a:pt x="40" y="177"/>
                    </a:cubicBezTo>
                    <a:lnTo>
                      <a:pt x="40" y="200"/>
                    </a:lnTo>
                    <a:close/>
                    <a:moveTo>
                      <a:pt x="175" y="224"/>
                    </a:moveTo>
                    <a:cubicBezTo>
                      <a:pt x="152" y="224"/>
                      <a:pt x="152" y="224"/>
                      <a:pt x="152" y="224"/>
                    </a:cubicBezTo>
                    <a:cubicBezTo>
                      <a:pt x="152" y="177"/>
                      <a:pt x="152" y="177"/>
                      <a:pt x="152" y="177"/>
                    </a:cubicBezTo>
                    <a:cubicBezTo>
                      <a:pt x="175" y="177"/>
                      <a:pt x="175" y="177"/>
                      <a:pt x="175" y="177"/>
                    </a:cubicBezTo>
                    <a:lnTo>
                      <a:pt x="175" y="224"/>
                    </a:lnTo>
                    <a:close/>
                    <a:moveTo>
                      <a:pt x="218" y="224"/>
                    </a:moveTo>
                    <a:cubicBezTo>
                      <a:pt x="195" y="224"/>
                      <a:pt x="195" y="224"/>
                      <a:pt x="195" y="224"/>
                    </a:cubicBezTo>
                    <a:cubicBezTo>
                      <a:pt x="195" y="177"/>
                      <a:pt x="195" y="177"/>
                      <a:pt x="195" y="177"/>
                    </a:cubicBezTo>
                    <a:cubicBezTo>
                      <a:pt x="218" y="177"/>
                      <a:pt x="218" y="177"/>
                      <a:pt x="218" y="177"/>
                    </a:cubicBezTo>
                    <a:lnTo>
                      <a:pt x="218" y="224"/>
                    </a:lnTo>
                    <a:close/>
                    <a:moveTo>
                      <a:pt x="262" y="224"/>
                    </a:moveTo>
                    <a:cubicBezTo>
                      <a:pt x="238" y="224"/>
                      <a:pt x="238" y="224"/>
                      <a:pt x="238" y="224"/>
                    </a:cubicBezTo>
                    <a:cubicBezTo>
                      <a:pt x="238" y="177"/>
                      <a:pt x="238" y="177"/>
                      <a:pt x="238" y="177"/>
                    </a:cubicBezTo>
                    <a:cubicBezTo>
                      <a:pt x="262" y="177"/>
                      <a:pt x="262" y="177"/>
                      <a:pt x="262" y="177"/>
                    </a:cubicBezTo>
                    <a:lnTo>
                      <a:pt x="262" y="224"/>
                    </a:lnTo>
                    <a:close/>
                    <a:moveTo>
                      <a:pt x="212" y="64"/>
                    </a:moveTo>
                    <a:cubicBezTo>
                      <a:pt x="212" y="83"/>
                      <a:pt x="204" y="101"/>
                      <a:pt x="192" y="114"/>
                    </a:cubicBezTo>
                    <a:cubicBezTo>
                      <a:pt x="202" y="123"/>
                      <a:pt x="202" y="123"/>
                      <a:pt x="202" y="123"/>
                    </a:cubicBezTo>
                    <a:cubicBezTo>
                      <a:pt x="216" y="107"/>
                      <a:pt x="225" y="87"/>
                      <a:pt x="225" y="64"/>
                    </a:cubicBezTo>
                    <a:cubicBezTo>
                      <a:pt x="225" y="38"/>
                      <a:pt x="214" y="16"/>
                      <a:pt x="197" y="0"/>
                    </a:cubicBezTo>
                    <a:cubicBezTo>
                      <a:pt x="187" y="9"/>
                      <a:pt x="187" y="9"/>
                      <a:pt x="187" y="9"/>
                    </a:cubicBezTo>
                    <a:cubicBezTo>
                      <a:pt x="202" y="22"/>
                      <a:pt x="212" y="42"/>
                      <a:pt x="212" y="64"/>
                    </a:cubicBezTo>
                    <a:close/>
                    <a:moveTo>
                      <a:pt x="175" y="64"/>
                    </a:moveTo>
                    <a:cubicBezTo>
                      <a:pt x="175" y="74"/>
                      <a:pt x="171" y="83"/>
                      <a:pt x="164" y="90"/>
                    </a:cubicBezTo>
                    <a:cubicBezTo>
                      <a:pt x="174" y="99"/>
                      <a:pt x="174" y="99"/>
                      <a:pt x="174" y="99"/>
                    </a:cubicBezTo>
                    <a:cubicBezTo>
                      <a:pt x="183" y="90"/>
                      <a:pt x="189" y="77"/>
                      <a:pt x="189" y="64"/>
                    </a:cubicBezTo>
                    <a:cubicBezTo>
                      <a:pt x="189" y="48"/>
                      <a:pt x="181" y="33"/>
                      <a:pt x="169" y="24"/>
                    </a:cubicBezTo>
                    <a:cubicBezTo>
                      <a:pt x="159" y="33"/>
                      <a:pt x="159" y="33"/>
                      <a:pt x="159" y="33"/>
                    </a:cubicBezTo>
                    <a:cubicBezTo>
                      <a:pt x="169" y="40"/>
                      <a:pt x="175" y="51"/>
                      <a:pt x="175" y="64"/>
                    </a:cubicBezTo>
                    <a:close/>
                    <a:moveTo>
                      <a:pt x="107" y="102"/>
                    </a:moveTo>
                    <a:cubicBezTo>
                      <a:pt x="117" y="93"/>
                      <a:pt x="117" y="93"/>
                      <a:pt x="117" y="93"/>
                    </a:cubicBezTo>
                    <a:cubicBezTo>
                      <a:pt x="108" y="86"/>
                      <a:pt x="103" y="76"/>
                      <a:pt x="103" y="64"/>
                    </a:cubicBezTo>
                    <a:cubicBezTo>
                      <a:pt x="103" y="51"/>
                      <a:pt x="109" y="40"/>
                      <a:pt x="119" y="33"/>
                    </a:cubicBezTo>
                    <a:cubicBezTo>
                      <a:pt x="109" y="24"/>
                      <a:pt x="109" y="24"/>
                      <a:pt x="109" y="24"/>
                    </a:cubicBezTo>
                    <a:cubicBezTo>
                      <a:pt x="97" y="33"/>
                      <a:pt x="89" y="48"/>
                      <a:pt x="89" y="64"/>
                    </a:cubicBezTo>
                    <a:cubicBezTo>
                      <a:pt x="89" y="79"/>
                      <a:pt x="96" y="93"/>
                      <a:pt x="107" y="102"/>
                    </a:cubicBezTo>
                    <a:close/>
                    <a:moveTo>
                      <a:pt x="89" y="117"/>
                    </a:moveTo>
                    <a:cubicBezTo>
                      <a:pt x="75" y="104"/>
                      <a:pt x="66" y="85"/>
                      <a:pt x="66" y="64"/>
                    </a:cubicBezTo>
                    <a:cubicBezTo>
                      <a:pt x="66" y="42"/>
                      <a:pt x="76" y="22"/>
                      <a:pt x="91" y="8"/>
                    </a:cubicBezTo>
                    <a:cubicBezTo>
                      <a:pt x="81" y="0"/>
                      <a:pt x="81" y="0"/>
                      <a:pt x="81" y="0"/>
                    </a:cubicBezTo>
                    <a:cubicBezTo>
                      <a:pt x="64" y="16"/>
                      <a:pt x="53" y="38"/>
                      <a:pt x="53" y="64"/>
                    </a:cubicBezTo>
                    <a:cubicBezTo>
                      <a:pt x="53" y="88"/>
                      <a:pt x="63" y="110"/>
                      <a:pt x="79" y="126"/>
                    </a:cubicBezTo>
                    <a:lnTo>
                      <a:pt x="89" y="117"/>
                    </a:lnTo>
                    <a:close/>
                    <a:moveTo>
                      <a:pt x="149" y="147"/>
                    </a:moveTo>
                    <a:cubicBezTo>
                      <a:pt x="149" y="60"/>
                      <a:pt x="149" y="60"/>
                      <a:pt x="149" y="60"/>
                    </a:cubicBezTo>
                    <a:cubicBezTo>
                      <a:pt x="149" y="55"/>
                      <a:pt x="145" y="50"/>
                      <a:pt x="139" y="50"/>
                    </a:cubicBezTo>
                    <a:cubicBezTo>
                      <a:pt x="134" y="50"/>
                      <a:pt x="129" y="55"/>
                      <a:pt x="129" y="60"/>
                    </a:cubicBezTo>
                    <a:cubicBezTo>
                      <a:pt x="129" y="147"/>
                      <a:pt x="129" y="147"/>
                      <a:pt x="129" y="147"/>
                    </a:cubicBezTo>
                    <a:lnTo>
                      <a:pt x="149" y="147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>
                  <a:defRPr/>
                </a:pPr>
                <a:endParaRPr lang="zh-CN" altLang="en-US" sz="1000" b="1" kern="0" dirty="0">
                  <a:solidFill>
                    <a:srgbClr val="000000"/>
                  </a:solidFill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233" name="组合 232">
              <a:extLst>
                <a:ext uri="{FF2B5EF4-FFF2-40B4-BE49-F238E27FC236}">
                  <a16:creationId xmlns:a16="http://schemas.microsoft.com/office/drawing/2014/main" id="{DDC02D31-1FB7-924F-BBC0-58ACC347329C}"/>
                </a:ext>
              </a:extLst>
            </p:cNvPr>
            <p:cNvGrpSpPr/>
            <p:nvPr/>
          </p:nvGrpSpPr>
          <p:grpSpPr>
            <a:xfrm>
              <a:off x="8239423" y="5686837"/>
              <a:ext cx="1054328" cy="598633"/>
              <a:chOff x="2697386" y="8615610"/>
              <a:chExt cx="1281807" cy="727792"/>
            </a:xfrm>
          </p:grpSpPr>
          <p:sp>
            <p:nvSpPr>
              <p:cNvPr id="234" name="椭圆 233">
                <a:extLst>
                  <a:ext uri="{FF2B5EF4-FFF2-40B4-BE49-F238E27FC236}">
                    <a16:creationId xmlns:a16="http://schemas.microsoft.com/office/drawing/2014/main" id="{3C4B7151-4710-784C-9E79-63D67885607C}"/>
                  </a:ext>
                </a:extLst>
              </p:cNvPr>
              <p:cNvSpPr/>
              <p:nvPr/>
            </p:nvSpPr>
            <p:spPr>
              <a:xfrm>
                <a:off x="2962576" y="8615610"/>
                <a:ext cx="719307" cy="719307"/>
              </a:xfrm>
              <a:prstGeom prst="ellipse">
                <a:avLst/>
              </a:prstGeom>
              <a:gradFill>
                <a:gsLst>
                  <a:gs pos="0">
                    <a:srgbClr val="00B0FD"/>
                  </a:gs>
                  <a:gs pos="30000">
                    <a:srgbClr val="0095EE"/>
                  </a:gs>
                  <a:gs pos="99000">
                    <a:srgbClr val="005FE9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>
                <a:outerShdw blurRad="165100" dist="50800" dir="4200000" sx="102000" sy="102000" algn="ctr" rotWithShape="0">
                  <a:schemeClr val="accent1">
                    <a:alpha val="10000"/>
                  </a:schemeClr>
                </a:outerShdw>
              </a:effectLst>
            </p:spPr>
            <p:txBody>
              <a:bodyPr rtlCol="0" anchor="ctr"/>
              <a:lstStyle/>
              <a:p>
                <a:pPr algn="ctr"/>
                <a:endParaRPr kumimoji="1" lang="zh-CN" altLang="en-US" sz="1000" kern="0">
                  <a:solidFill>
                    <a:srgbClr val="FFFFFF"/>
                  </a:solidFill>
                  <a:latin typeface="等线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235" name="矩形 234">
                <a:extLst>
                  <a:ext uri="{FF2B5EF4-FFF2-40B4-BE49-F238E27FC236}">
                    <a16:creationId xmlns:a16="http://schemas.microsoft.com/office/drawing/2014/main" id="{6954690F-AE5C-FC4B-86F9-D9D70B099AD9}"/>
                  </a:ext>
                </a:extLst>
              </p:cNvPr>
              <p:cNvSpPr/>
              <p:nvPr/>
            </p:nvSpPr>
            <p:spPr>
              <a:xfrm>
                <a:off x="2697386" y="8638694"/>
                <a:ext cx="1281807" cy="704708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ctr">
                  <a:lnSpc>
                    <a:spcPts val="1880"/>
                  </a:lnSpc>
                </a:pPr>
                <a:r>
                  <a:rPr kumimoji="1" lang="en-US" altLang="zh-CN" sz="1000" dirty="0">
                    <a:solidFill>
                      <a:schemeClr val="bg1"/>
                    </a:solidFill>
                    <a:latin typeface="Helvetica" pitchFamily="2" charset="0"/>
                    <a:cs typeface="Arial" panose="020B0604020202020204" pitchFamily="34" charset="0"/>
                  </a:rPr>
                  <a:t>3</a:t>
                </a:r>
                <a:r>
                  <a:rPr kumimoji="1" lang="en-US" altLang="zh-CN" sz="1000" baseline="30000" dirty="0">
                    <a:solidFill>
                      <a:schemeClr val="bg1"/>
                    </a:solidFill>
                    <a:latin typeface="Helvetica" pitchFamily="2" charset="0"/>
                    <a:cs typeface="Arial" panose="020B0604020202020204" pitchFamily="34" charset="0"/>
                  </a:rPr>
                  <a:t>rd</a:t>
                </a:r>
                <a:r>
                  <a:rPr kumimoji="1" lang="zh-CN" altLang="en-US" sz="1000" dirty="0">
                    <a:solidFill>
                      <a:schemeClr val="bg1"/>
                    </a:solidFill>
                    <a:latin typeface="Helvetica" pitchFamily="2" charset="0"/>
                    <a:cs typeface="Arial" panose="020B0604020202020204" pitchFamily="34" charset="0"/>
                  </a:rPr>
                  <a:t> </a:t>
                </a:r>
                <a:r>
                  <a:rPr kumimoji="1" lang="en-US" altLang="zh-CN" sz="1000" dirty="0">
                    <a:solidFill>
                      <a:schemeClr val="bg1"/>
                    </a:solidFill>
                    <a:latin typeface="Helvetica" pitchFamily="2" charset="0"/>
                    <a:cs typeface="Arial" panose="020B0604020202020204" pitchFamily="34" charset="0"/>
                  </a:rPr>
                  <a:t>Party</a:t>
                </a:r>
              </a:p>
              <a:p>
                <a:pPr algn="ctr">
                  <a:lnSpc>
                    <a:spcPts val="1880"/>
                  </a:lnSpc>
                </a:pPr>
                <a:r>
                  <a:rPr kumimoji="1" lang="en-US" altLang="zh-CN" sz="1000" dirty="0">
                    <a:solidFill>
                      <a:schemeClr val="bg1"/>
                    </a:solidFill>
                    <a:latin typeface="Helvetica" pitchFamily="2" charset="0"/>
                    <a:cs typeface="Arial" panose="020B0604020202020204" pitchFamily="34" charset="0"/>
                  </a:rPr>
                  <a:t>System</a:t>
                </a:r>
                <a:endParaRPr kumimoji="1" lang="zh-CN" altLang="en-US" sz="1000" dirty="0">
                  <a:solidFill>
                    <a:schemeClr val="bg1"/>
                  </a:solidFill>
                  <a:latin typeface="Helvetica" pitchFamily="2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236" name="组合 235">
              <a:extLst>
                <a:ext uri="{FF2B5EF4-FFF2-40B4-BE49-F238E27FC236}">
                  <a16:creationId xmlns:a16="http://schemas.microsoft.com/office/drawing/2014/main" id="{657B1BE1-0D2C-714F-A90A-864EDF526D2B}"/>
                </a:ext>
              </a:extLst>
            </p:cNvPr>
            <p:cNvGrpSpPr/>
            <p:nvPr/>
          </p:nvGrpSpPr>
          <p:grpSpPr>
            <a:xfrm>
              <a:off x="6937073" y="5690326"/>
              <a:ext cx="682791" cy="591654"/>
              <a:chOff x="1434151" y="10306744"/>
              <a:chExt cx="830107" cy="719307"/>
            </a:xfrm>
          </p:grpSpPr>
          <p:grpSp>
            <p:nvGrpSpPr>
              <p:cNvPr id="237" name="组合 236">
                <a:extLst>
                  <a:ext uri="{FF2B5EF4-FFF2-40B4-BE49-F238E27FC236}">
                    <a16:creationId xmlns:a16="http://schemas.microsoft.com/office/drawing/2014/main" id="{46EA6D44-1F6B-5249-B4B2-B8D3C215E3B1}"/>
                  </a:ext>
                </a:extLst>
              </p:cNvPr>
              <p:cNvGrpSpPr/>
              <p:nvPr/>
            </p:nvGrpSpPr>
            <p:grpSpPr>
              <a:xfrm>
                <a:off x="1434151" y="10306744"/>
                <a:ext cx="830107" cy="719307"/>
                <a:chOff x="2913688" y="8615610"/>
                <a:chExt cx="830107" cy="719307"/>
              </a:xfrm>
            </p:grpSpPr>
            <p:sp>
              <p:nvSpPr>
                <p:cNvPr id="239" name="椭圆 238">
                  <a:extLst>
                    <a:ext uri="{FF2B5EF4-FFF2-40B4-BE49-F238E27FC236}">
                      <a16:creationId xmlns:a16="http://schemas.microsoft.com/office/drawing/2014/main" id="{70ADC99C-FA83-A34C-91E7-2000332DF4D7}"/>
                    </a:ext>
                  </a:extLst>
                </p:cNvPr>
                <p:cNvSpPr/>
                <p:nvPr/>
              </p:nvSpPr>
              <p:spPr>
                <a:xfrm>
                  <a:off x="2962576" y="8615610"/>
                  <a:ext cx="719307" cy="719307"/>
                </a:xfrm>
                <a:prstGeom prst="ellipse">
                  <a:avLst/>
                </a:prstGeom>
                <a:gradFill>
                  <a:gsLst>
                    <a:gs pos="0">
                      <a:srgbClr val="00B0FD"/>
                    </a:gs>
                    <a:gs pos="30000">
                      <a:srgbClr val="0095EE"/>
                    </a:gs>
                    <a:gs pos="99000">
                      <a:srgbClr val="005FE9"/>
                    </a:gs>
                  </a:gsLst>
                  <a:lin ang="2700000" scaled="0"/>
                </a:gra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165100" dist="50800" dir="4200000" sx="102000" sy="102000" algn="ctr" rotWithShape="0">
                    <a:schemeClr val="accent1">
                      <a:alpha val="10000"/>
                    </a:schemeClr>
                  </a:outerShdw>
                </a:effectLst>
              </p:spPr>
              <p:txBody>
                <a:bodyPr rtlCol="0" anchor="ctr"/>
                <a:lstStyle/>
                <a:p>
                  <a:pPr algn="ctr"/>
                  <a:endParaRPr kumimoji="1" lang="zh-CN" altLang="en-US" sz="1000" kern="0">
                    <a:solidFill>
                      <a:srgbClr val="FFFFFF"/>
                    </a:solidFill>
                    <a:latin typeface="等线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240" name="矩形 239">
                  <a:extLst>
                    <a:ext uri="{FF2B5EF4-FFF2-40B4-BE49-F238E27FC236}">
                      <a16:creationId xmlns:a16="http://schemas.microsoft.com/office/drawing/2014/main" id="{5D47D52E-1B77-D44E-9FAE-6E97DE829A29}"/>
                    </a:ext>
                  </a:extLst>
                </p:cNvPr>
                <p:cNvSpPr/>
                <p:nvPr/>
              </p:nvSpPr>
              <p:spPr>
                <a:xfrm>
                  <a:off x="2913688" y="8997582"/>
                  <a:ext cx="830107" cy="299345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algn="ctr"/>
                  <a:r>
                    <a:rPr lang="en-US" altLang="zh-CN" sz="1000" dirty="0">
                      <a:solidFill>
                        <a:srgbClr val="FFFFFF"/>
                      </a:solidFill>
                      <a:latin typeface="Helvetica" pitchFamily="2" charset="0"/>
                      <a:ea typeface="等线" panose="02010600030101010101" pitchFamily="2" charset="-122"/>
                      <a:cs typeface="Arial" panose="020B0604020202020204" pitchFamily="34" charset="0"/>
                    </a:rPr>
                    <a:t>Device</a:t>
                  </a:r>
                  <a:endParaRPr lang="en-HK" altLang="zh-CN" sz="1000" dirty="0">
                    <a:solidFill>
                      <a:srgbClr val="FFFFFF"/>
                    </a:solidFill>
                    <a:latin typeface="Helvetica" pitchFamily="2" charset="0"/>
                    <a:ea typeface="等线" panose="02010600030101010101" pitchFamily="2" charset="-122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238" name="Freeform 66">
                <a:extLst>
                  <a:ext uri="{FF2B5EF4-FFF2-40B4-BE49-F238E27FC236}">
                    <a16:creationId xmlns:a16="http://schemas.microsoft.com/office/drawing/2014/main" id="{C2F052CC-4E66-C446-B208-461F3390D0B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643857" y="10365856"/>
                <a:ext cx="392367" cy="339215"/>
              </a:xfrm>
              <a:custGeom>
                <a:avLst/>
                <a:gdLst>
                  <a:gd name="T0" fmla="*/ 0 w 278"/>
                  <a:gd name="T1" fmla="*/ 160 h 240"/>
                  <a:gd name="T2" fmla="*/ 0 w 278"/>
                  <a:gd name="T3" fmla="*/ 240 h 240"/>
                  <a:gd name="T4" fmla="*/ 278 w 278"/>
                  <a:gd name="T5" fmla="*/ 240 h 240"/>
                  <a:gd name="T6" fmla="*/ 278 w 278"/>
                  <a:gd name="T7" fmla="*/ 160 h 240"/>
                  <a:gd name="T8" fmla="*/ 0 w 278"/>
                  <a:gd name="T9" fmla="*/ 160 h 240"/>
                  <a:gd name="T10" fmla="*/ 40 w 278"/>
                  <a:gd name="T11" fmla="*/ 200 h 240"/>
                  <a:gd name="T12" fmla="*/ 16 w 278"/>
                  <a:gd name="T13" fmla="*/ 200 h 240"/>
                  <a:gd name="T14" fmla="*/ 16 w 278"/>
                  <a:gd name="T15" fmla="*/ 177 h 240"/>
                  <a:gd name="T16" fmla="*/ 40 w 278"/>
                  <a:gd name="T17" fmla="*/ 177 h 240"/>
                  <a:gd name="T18" fmla="*/ 40 w 278"/>
                  <a:gd name="T19" fmla="*/ 200 h 240"/>
                  <a:gd name="T20" fmla="*/ 175 w 278"/>
                  <a:gd name="T21" fmla="*/ 224 h 240"/>
                  <a:gd name="T22" fmla="*/ 152 w 278"/>
                  <a:gd name="T23" fmla="*/ 224 h 240"/>
                  <a:gd name="T24" fmla="*/ 152 w 278"/>
                  <a:gd name="T25" fmla="*/ 177 h 240"/>
                  <a:gd name="T26" fmla="*/ 175 w 278"/>
                  <a:gd name="T27" fmla="*/ 177 h 240"/>
                  <a:gd name="T28" fmla="*/ 175 w 278"/>
                  <a:gd name="T29" fmla="*/ 224 h 240"/>
                  <a:gd name="T30" fmla="*/ 218 w 278"/>
                  <a:gd name="T31" fmla="*/ 224 h 240"/>
                  <a:gd name="T32" fmla="*/ 195 w 278"/>
                  <a:gd name="T33" fmla="*/ 224 h 240"/>
                  <a:gd name="T34" fmla="*/ 195 w 278"/>
                  <a:gd name="T35" fmla="*/ 177 h 240"/>
                  <a:gd name="T36" fmla="*/ 218 w 278"/>
                  <a:gd name="T37" fmla="*/ 177 h 240"/>
                  <a:gd name="T38" fmla="*/ 218 w 278"/>
                  <a:gd name="T39" fmla="*/ 224 h 240"/>
                  <a:gd name="T40" fmla="*/ 262 w 278"/>
                  <a:gd name="T41" fmla="*/ 224 h 240"/>
                  <a:gd name="T42" fmla="*/ 238 w 278"/>
                  <a:gd name="T43" fmla="*/ 224 h 240"/>
                  <a:gd name="T44" fmla="*/ 238 w 278"/>
                  <a:gd name="T45" fmla="*/ 177 h 240"/>
                  <a:gd name="T46" fmla="*/ 262 w 278"/>
                  <a:gd name="T47" fmla="*/ 177 h 240"/>
                  <a:gd name="T48" fmla="*/ 262 w 278"/>
                  <a:gd name="T49" fmla="*/ 224 h 240"/>
                  <a:gd name="T50" fmla="*/ 212 w 278"/>
                  <a:gd name="T51" fmla="*/ 64 h 240"/>
                  <a:gd name="T52" fmla="*/ 192 w 278"/>
                  <a:gd name="T53" fmla="*/ 114 h 240"/>
                  <a:gd name="T54" fmla="*/ 202 w 278"/>
                  <a:gd name="T55" fmla="*/ 123 h 240"/>
                  <a:gd name="T56" fmla="*/ 225 w 278"/>
                  <a:gd name="T57" fmla="*/ 64 h 240"/>
                  <a:gd name="T58" fmla="*/ 197 w 278"/>
                  <a:gd name="T59" fmla="*/ 0 h 240"/>
                  <a:gd name="T60" fmla="*/ 187 w 278"/>
                  <a:gd name="T61" fmla="*/ 9 h 240"/>
                  <a:gd name="T62" fmla="*/ 212 w 278"/>
                  <a:gd name="T63" fmla="*/ 64 h 240"/>
                  <a:gd name="T64" fmla="*/ 175 w 278"/>
                  <a:gd name="T65" fmla="*/ 64 h 240"/>
                  <a:gd name="T66" fmla="*/ 164 w 278"/>
                  <a:gd name="T67" fmla="*/ 90 h 240"/>
                  <a:gd name="T68" fmla="*/ 174 w 278"/>
                  <a:gd name="T69" fmla="*/ 99 h 240"/>
                  <a:gd name="T70" fmla="*/ 189 w 278"/>
                  <a:gd name="T71" fmla="*/ 64 h 240"/>
                  <a:gd name="T72" fmla="*/ 169 w 278"/>
                  <a:gd name="T73" fmla="*/ 24 h 240"/>
                  <a:gd name="T74" fmla="*/ 159 w 278"/>
                  <a:gd name="T75" fmla="*/ 33 h 240"/>
                  <a:gd name="T76" fmla="*/ 175 w 278"/>
                  <a:gd name="T77" fmla="*/ 64 h 240"/>
                  <a:gd name="T78" fmla="*/ 107 w 278"/>
                  <a:gd name="T79" fmla="*/ 102 h 240"/>
                  <a:gd name="T80" fmla="*/ 117 w 278"/>
                  <a:gd name="T81" fmla="*/ 93 h 240"/>
                  <a:gd name="T82" fmla="*/ 103 w 278"/>
                  <a:gd name="T83" fmla="*/ 64 h 240"/>
                  <a:gd name="T84" fmla="*/ 119 w 278"/>
                  <a:gd name="T85" fmla="*/ 33 h 240"/>
                  <a:gd name="T86" fmla="*/ 109 w 278"/>
                  <a:gd name="T87" fmla="*/ 24 h 240"/>
                  <a:gd name="T88" fmla="*/ 89 w 278"/>
                  <a:gd name="T89" fmla="*/ 64 h 240"/>
                  <a:gd name="T90" fmla="*/ 107 w 278"/>
                  <a:gd name="T91" fmla="*/ 102 h 240"/>
                  <a:gd name="T92" fmla="*/ 89 w 278"/>
                  <a:gd name="T93" fmla="*/ 117 h 240"/>
                  <a:gd name="T94" fmla="*/ 66 w 278"/>
                  <a:gd name="T95" fmla="*/ 64 h 240"/>
                  <a:gd name="T96" fmla="*/ 91 w 278"/>
                  <a:gd name="T97" fmla="*/ 8 h 240"/>
                  <a:gd name="T98" fmla="*/ 81 w 278"/>
                  <a:gd name="T99" fmla="*/ 0 h 240"/>
                  <a:gd name="T100" fmla="*/ 53 w 278"/>
                  <a:gd name="T101" fmla="*/ 64 h 240"/>
                  <a:gd name="T102" fmla="*/ 79 w 278"/>
                  <a:gd name="T103" fmla="*/ 126 h 240"/>
                  <a:gd name="T104" fmla="*/ 89 w 278"/>
                  <a:gd name="T105" fmla="*/ 117 h 240"/>
                  <a:gd name="T106" fmla="*/ 149 w 278"/>
                  <a:gd name="T107" fmla="*/ 147 h 240"/>
                  <a:gd name="T108" fmla="*/ 149 w 278"/>
                  <a:gd name="T109" fmla="*/ 60 h 240"/>
                  <a:gd name="T110" fmla="*/ 139 w 278"/>
                  <a:gd name="T111" fmla="*/ 50 h 240"/>
                  <a:gd name="T112" fmla="*/ 129 w 278"/>
                  <a:gd name="T113" fmla="*/ 60 h 240"/>
                  <a:gd name="T114" fmla="*/ 129 w 278"/>
                  <a:gd name="T115" fmla="*/ 147 h 240"/>
                  <a:gd name="T116" fmla="*/ 149 w 278"/>
                  <a:gd name="T117" fmla="*/ 147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78" h="240">
                    <a:moveTo>
                      <a:pt x="0" y="160"/>
                    </a:moveTo>
                    <a:cubicBezTo>
                      <a:pt x="0" y="240"/>
                      <a:pt x="0" y="240"/>
                      <a:pt x="0" y="240"/>
                    </a:cubicBezTo>
                    <a:cubicBezTo>
                      <a:pt x="278" y="240"/>
                      <a:pt x="278" y="240"/>
                      <a:pt x="278" y="240"/>
                    </a:cubicBezTo>
                    <a:cubicBezTo>
                      <a:pt x="278" y="160"/>
                      <a:pt x="278" y="160"/>
                      <a:pt x="278" y="160"/>
                    </a:cubicBezTo>
                    <a:lnTo>
                      <a:pt x="0" y="160"/>
                    </a:lnTo>
                    <a:close/>
                    <a:moveTo>
                      <a:pt x="40" y="200"/>
                    </a:moveTo>
                    <a:cubicBezTo>
                      <a:pt x="16" y="200"/>
                      <a:pt x="16" y="200"/>
                      <a:pt x="16" y="200"/>
                    </a:cubicBezTo>
                    <a:cubicBezTo>
                      <a:pt x="16" y="177"/>
                      <a:pt x="16" y="177"/>
                      <a:pt x="16" y="177"/>
                    </a:cubicBezTo>
                    <a:cubicBezTo>
                      <a:pt x="40" y="177"/>
                      <a:pt x="40" y="177"/>
                      <a:pt x="40" y="177"/>
                    </a:cubicBezTo>
                    <a:lnTo>
                      <a:pt x="40" y="200"/>
                    </a:lnTo>
                    <a:close/>
                    <a:moveTo>
                      <a:pt x="175" y="224"/>
                    </a:moveTo>
                    <a:cubicBezTo>
                      <a:pt x="152" y="224"/>
                      <a:pt x="152" y="224"/>
                      <a:pt x="152" y="224"/>
                    </a:cubicBezTo>
                    <a:cubicBezTo>
                      <a:pt x="152" y="177"/>
                      <a:pt x="152" y="177"/>
                      <a:pt x="152" y="177"/>
                    </a:cubicBezTo>
                    <a:cubicBezTo>
                      <a:pt x="175" y="177"/>
                      <a:pt x="175" y="177"/>
                      <a:pt x="175" y="177"/>
                    </a:cubicBezTo>
                    <a:lnTo>
                      <a:pt x="175" y="224"/>
                    </a:lnTo>
                    <a:close/>
                    <a:moveTo>
                      <a:pt x="218" y="224"/>
                    </a:moveTo>
                    <a:cubicBezTo>
                      <a:pt x="195" y="224"/>
                      <a:pt x="195" y="224"/>
                      <a:pt x="195" y="224"/>
                    </a:cubicBezTo>
                    <a:cubicBezTo>
                      <a:pt x="195" y="177"/>
                      <a:pt x="195" y="177"/>
                      <a:pt x="195" y="177"/>
                    </a:cubicBezTo>
                    <a:cubicBezTo>
                      <a:pt x="218" y="177"/>
                      <a:pt x="218" y="177"/>
                      <a:pt x="218" y="177"/>
                    </a:cubicBezTo>
                    <a:lnTo>
                      <a:pt x="218" y="224"/>
                    </a:lnTo>
                    <a:close/>
                    <a:moveTo>
                      <a:pt x="262" y="224"/>
                    </a:moveTo>
                    <a:cubicBezTo>
                      <a:pt x="238" y="224"/>
                      <a:pt x="238" y="224"/>
                      <a:pt x="238" y="224"/>
                    </a:cubicBezTo>
                    <a:cubicBezTo>
                      <a:pt x="238" y="177"/>
                      <a:pt x="238" y="177"/>
                      <a:pt x="238" y="177"/>
                    </a:cubicBezTo>
                    <a:cubicBezTo>
                      <a:pt x="262" y="177"/>
                      <a:pt x="262" y="177"/>
                      <a:pt x="262" y="177"/>
                    </a:cubicBezTo>
                    <a:lnTo>
                      <a:pt x="262" y="224"/>
                    </a:lnTo>
                    <a:close/>
                    <a:moveTo>
                      <a:pt x="212" y="64"/>
                    </a:moveTo>
                    <a:cubicBezTo>
                      <a:pt x="212" y="83"/>
                      <a:pt x="204" y="101"/>
                      <a:pt x="192" y="114"/>
                    </a:cubicBezTo>
                    <a:cubicBezTo>
                      <a:pt x="202" y="123"/>
                      <a:pt x="202" y="123"/>
                      <a:pt x="202" y="123"/>
                    </a:cubicBezTo>
                    <a:cubicBezTo>
                      <a:pt x="216" y="107"/>
                      <a:pt x="225" y="87"/>
                      <a:pt x="225" y="64"/>
                    </a:cubicBezTo>
                    <a:cubicBezTo>
                      <a:pt x="225" y="38"/>
                      <a:pt x="214" y="16"/>
                      <a:pt x="197" y="0"/>
                    </a:cubicBezTo>
                    <a:cubicBezTo>
                      <a:pt x="187" y="9"/>
                      <a:pt x="187" y="9"/>
                      <a:pt x="187" y="9"/>
                    </a:cubicBezTo>
                    <a:cubicBezTo>
                      <a:pt x="202" y="22"/>
                      <a:pt x="212" y="42"/>
                      <a:pt x="212" y="64"/>
                    </a:cubicBezTo>
                    <a:close/>
                    <a:moveTo>
                      <a:pt x="175" y="64"/>
                    </a:moveTo>
                    <a:cubicBezTo>
                      <a:pt x="175" y="74"/>
                      <a:pt x="171" y="83"/>
                      <a:pt x="164" y="90"/>
                    </a:cubicBezTo>
                    <a:cubicBezTo>
                      <a:pt x="174" y="99"/>
                      <a:pt x="174" y="99"/>
                      <a:pt x="174" y="99"/>
                    </a:cubicBezTo>
                    <a:cubicBezTo>
                      <a:pt x="183" y="90"/>
                      <a:pt x="189" y="77"/>
                      <a:pt x="189" y="64"/>
                    </a:cubicBezTo>
                    <a:cubicBezTo>
                      <a:pt x="189" y="48"/>
                      <a:pt x="181" y="33"/>
                      <a:pt x="169" y="24"/>
                    </a:cubicBezTo>
                    <a:cubicBezTo>
                      <a:pt x="159" y="33"/>
                      <a:pt x="159" y="33"/>
                      <a:pt x="159" y="33"/>
                    </a:cubicBezTo>
                    <a:cubicBezTo>
                      <a:pt x="169" y="40"/>
                      <a:pt x="175" y="51"/>
                      <a:pt x="175" y="64"/>
                    </a:cubicBezTo>
                    <a:close/>
                    <a:moveTo>
                      <a:pt x="107" y="102"/>
                    </a:moveTo>
                    <a:cubicBezTo>
                      <a:pt x="117" y="93"/>
                      <a:pt x="117" y="93"/>
                      <a:pt x="117" y="93"/>
                    </a:cubicBezTo>
                    <a:cubicBezTo>
                      <a:pt x="108" y="86"/>
                      <a:pt x="103" y="76"/>
                      <a:pt x="103" y="64"/>
                    </a:cubicBezTo>
                    <a:cubicBezTo>
                      <a:pt x="103" y="51"/>
                      <a:pt x="109" y="40"/>
                      <a:pt x="119" y="33"/>
                    </a:cubicBezTo>
                    <a:cubicBezTo>
                      <a:pt x="109" y="24"/>
                      <a:pt x="109" y="24"/>
                      <a:pt x="109" y="24"/>
                    </a:cubicBezTo>
                    <a:cubicBezTo>
                      <a:pt x="97" y="33"/>
                      <a:pt x="89" y="48"/>
                      <a:pt x="89" y="64"/>
                    </a:cubicBezTo>
                    <a:cubicBezTo>
                      <a:pt x="89" y="79"/>
                      <a:pt x="96" y="93"/>
                      <a:pt x="107" y="102"/>
                    </a:cubicBezTo>
                    <a:close/>
                    <a:moveTo>
                      <a:pt x="89" y="117"/>
                    </a:moveTo>
                    <a:cubicBezTo>
                      <a:pt x="75" y="104"/>
                      <a:pt x="66" y="85"/>
                      <a:pt x="66" y="64"/>
                    </a:cubicBezTo>
                    <a:cubicBezTo>
                      <a:pt x="66" y="42"/>
                      <a:pt x="76" y="22"/>
                      <a:pt x="91" y="8"/>
                    </a:cubicBezTo>
                    <a:cubicBezTo>
                      <a:pt x="81" y="0"/>
                      <a:pt x="81" y="0"/>
                      <a:pt x="81" y="0"/>
                    </a:cubicBezTo>
                    <a:cubicBezTo>
                      <a:pt x="64" y="16"/>
                      <a:pt x="53" y="38"/>
                      <a:pt x="53" y="64"/>
                    </a:cubicBezTo>
                    <a:cubicBezTo>
                      <a:pt x="53" y="88"/>
                      <a:pt x="63" y="110"/>
                      <a:pt x="79" y="126"/>
                    </a:cubicBezTo>
                    <a:lnTo>
                      <a:pt x="89" y="117"/>
                    </a:lnTo>
                    <a:close/>
                    <a:moveTo>
                      <a:pt x="149" y="147"/>
                    </a:moveTo>
                    <a:cubicBezTo>
                      <a:pt x="149" y="60"/>
                      <a:pt x="149" y="60"/>
                      <a:pt x="149" y="60"/>
                    </a:cubicBezTo>
                    <a:cubicBezTo>
                      <a:pt x="149" y="55"/>
                      <a:pt x="145" y="50"/>
                      <a:pt x="139" y="50"/>
                    </a:cubicBezTo>
                    <a:cubicBezTo>
                      <a:pt x="134" y="50"/>
                      <a:pt x="129" y="55"/>
                      <a:pt x="129" y="60"/>
                    </a:cubicBezTo>
                    <a:cubicBezTo>
                      <a:pt x="129" y="147"/>
                      <a:pt x="129" y="147"/>
                      <a:pt x="129" y="147"/>
                    </a:cubicBezTo>
                    <a:lnTo>
                      <a:pt x="149" y="147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>
                  <a:defRPr/>
                </a:pPr>
                <a:endParaRPr lang="zh-CN" altLang="en-US" sz="1000" b="1" kern="0" dirty="0">
                  <a:solidFill>
                    <a:srgbClr val="000000"/>
                  </a:solidFill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</p:grpSp>
        <p:pic>
          <p:nvPicPr>
            <p:cNvPr id="241" name="图形 247">
              <a:extLst>
                <a:ext uri="{FF2B5EF4-FFF2-40B4-BE49-F238E27FC236}">
                  <a16:creationId xmlns:a16="http://schemas.microsoft.com/office/drawing/2014/main" id="{84630A2E-A74A-544B-9D78-58DCE485FA7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015118" y="4459768"/>
              <a:ext cx="247236" cy="225162"/>
            </a:xfrm>
            <a:prstGeom prst="rect">
              <a:avLst/>
            </a:prstGeom>
          </p:spPr>
        </p:pic>
        <p:sp>
          <p:nvSpPr>
            <p:cNvPr id="242" name="文本框 241">
              <a:extLst>
                <a:ext uri="{FF2B5EF4-FFF2-40B4-BE49-F238E27FC236}">
                  <a16:creationId xmlns:a16="http://schemas.microsoft.com/office/drawing/2014/main" id="{D788B3FB-7806-574A-826A-AA324B6AF2CD}"/>
                </a:ext>
              </a:extLst>
            </p:cNvPr>
            <p:cNvSpPr txBox="1"/>
            <p:nvPr/>
          </p:nvSpPr>
          <p:spPr>
            <a:xfrm>
              <a:off x="2013228" y="4445770"/>
              <a:ext cx="25519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000" dirty="0">
                  <a:solidFill>
                    <a:schemeClr val="bg1"/>
                  </a:solidFill>
                  <a:latin typeface="Helvetica" pitchFamily="2" charset="0"/>
                </a:rPr>
                <a:t>1</a:t>
              </a:r>
              <a:endParaRPr kumimoji="1" lang="zh-CN" altLang="en-US" sz="1000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pic>
          <p:nvPicPr>
            <p:cNvPr id="243" name="图形 253">
              <a:extLst>
                <a:ext uri="{FF2B5EF4-FFF2-40B4-BE49-F238E27FC236}">
                  <a16:creationId xmlns:a16="http://schemas.microsoft.com/office/drawing/2014/main" id="{BCC8AD59-4071-724D-AC3F-CA50142AB37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420260" y="4463057"/>
              <a:ext cx="247236" cy="225162"/>
            </a:xfrm>
            <a:prstGeom prst="rect">
              <a:avLst/>
            </a:prstGeom>
          </p:spPr>
        </p:pic>
        <p:sp>
          <p:nvSpPr>
            <p:cNvPr id="244" name="文本框 243">
              <a:extLst>
                <a:ext uri="{FF2B5EF4-FFF2-40B4-BE49-F238E27FC236}">
                  <a16:creationId xmlns:a16="http://schemas.microsoft.com/office/drawing/2014/main" id="{07370AA5-C813-E84F-9DA9-73B323AA3DD4}"/>
                </a:ext>
              </a:extLst>
            </p:cNvPr>
            <p:cNvSpPr txBox="1"/>
            <p:nvPr/>
          </p:nvSpPr>
          <p:spPr>
            <a:xfrm>
              <a:off x="8418370" y="4449059"/>
              <a:ext cx="25519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000" dirty="0">
                  <a:solidFill>
                    <a:schemeClr val="bg1"/>
                  </a:solidFill>
                  <a:latin typeface="Helvetica" pitchFamily="2" charset="0"/>
                </a:rPr>
                <a:t>4</a:t>
              </a:r>
              <a:endParaRPr kumimoji="1" lang="zh-CN" altLang="en-US" sz="1000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pic>
          <p:nvPicPr>
            <p:cNvPr id="245" name="图形 256">
              <a:extLst>
                <a:ext uri="{FF2B5EF4-FFF2-40B4-BE49-F238E27FC236}">
                  <a16:creationId xmlns:a16="http://schemas.microsoft.com/office/drawing/2014/main" id="{5AE0E664-6DDF-BA4C-83EC-4DFA8AC18F9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flipH="1">
              <a:off x="6515571" y="4982772"/>
              <a:ext cx="247236" cy="225162"/>
            </a:xfrm>
            <a:prstGeom prst="rect">
              <a:avLst/>
            </a:prstGeom>
          </p:spPr>
        </p:pic>
        <p:pic>
          <p:nvPicPr>
            <p:cNvPr id="246" name="图形 257">
              <a:extLst>
                <a:ext uri="{FF2B5EF4-FFF2-40B4-BE49-F238E27FC236}">
                  <a16:creationId xmlns:a16="http://schemas.microsoft.com/office/drawing/2014/main" id="{E04BFAD4-8315-494C-A89B-BE4C0CEDB88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540843" y="4982772"/>
              <a:ext cx="247236" cy="225162"/>
            </a:xfrm>
            <a:prstGeom prst="rect">
              <a:avLst/>
            </a:prstGeom>
          </p:spPr>
        </p:pic>
        <p:sp>
          <p:nvSpPr>
            <p:cNvPr id="247" name="文本框 246">
              <a:extLst>
                <a:ext uri="{FF2B5EF4-FFF2-40B4-BE49-F238E27FC236}">
                  <a16:creationId xmlns:a16="http://schemas.microsoft.com/office/drawing/2014/main" id="{BB78360B-0954-A64F-95F3-86770D3C5D93}"/>
                </a:ext>
              </a:extLst>
            </p:cNvPr>
            <p:cNvSpPr txBox="1"/>
            <p:nvPr/>
          </p:nvSpPr>
          <p:spPr>
            <a:xfrm>
              <a:off x="6533784" y="4968774"/>
              <a:ext cx="25519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000" dirty="0">
                  <a:solidFill>
                    <a:schemeClr val="bg1"/>
                  </a:solidFill>
                  <a:latin typeface="Helvetica" pitchFamily="2" charset="0"/>
                </a:rPr>
                <a:t>3</a:t>
              </a:r>
              <a:endParaRPr kumimoji="1" lang="zh-CN" altLang="en-US" sz="1000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pic>
          <p:nvPicPr>
            <p:cNvPr id="248" name="图形 259">
              <a:extLst>
                <a:ext uri="{FF2B5EF4-FFF2-40B4-BE49-F238E27FC236}">
                  <a16:creationId xmlns:a16="http://schemas.microsoft.com/office/drawing/2014/main" id="{02559C82-60A0-F742-8BD8-96E2E89620E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flipH="1">
              <a:off x="4040897" y="4481622"/>
              <a:ext cx="247236" cy="225162"/>
            </a:xfrm>
            <a:prstGeom prst="rect">
              <a:avLst/>
            </a:prstGeom>
          </p:spPr>
        </p:pic>
        <p:pic>
          <p:nvPicPr>
            <p:cNvPr id="249" name="图形 260">
              <a:extLst>
                <a:ext uri="{FF2B5EF4-FFF2-40B4-BE49-F238E27FC236}">
                  <a16:creationId xmlns:a16="http://schemas.microsoft.com/office/drawing/2014/main" id="{402A3521-ED50-904E-8D11-B7E48041A24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066169" y="4481622"/>
              <a:ext cx="247236" cy="225162"/>
            </a:xfrm>
            <a:prstGeom prst="rect">
              <a:avLst/>
            </a:prstGeom>
          </p:spPr>
        </p:pic>
        <p:sp>
          <p:nvSpPr>
            <p:cNvPr id="250" name="文本框 249">
              <a:extLst>
                <a:ext uri="{FF2B5EF4-FFF2-40B4-BE49-F238E27FC236}">
                  <a16:creationId xmlns:a16="http://schemas.microsoft.com/office/drawing/2014/main" id="{E04D0E0A-7B21-8C41-9BD2-6EB0566C07BB}"/>
                </a:ext>
              </a:extLst>
            </p:cNvPr>
            <p:cNvSpPr txBox="1"/>
            <p:nvPr/>
          </p:nvSpPr>
          <p:spPr>
            <a:xfrm>
              <a:off x="4059111" y="4467624"/>
              <a:ext cx="25519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000" dirty="0">
                  <a:solidFill>
                    <a:schemeClr val="bg1"/>
                  </a:solidFill>
                  <a:latin typeface="Helvetica" pitchFamily="2" charset="0"/>
                </a:rPr>
                <a:t>2</a:t>
              </a:r>
              <a:endParaRPr kumimoji="1" lang="zh-CN" altLang="en-US" sz="1000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251" name="文本框 250">
              <a:extLst>
                <a:ext uri="{FF2B5EF4-FFF2-40B4-BE49-F238E27FC236}">
                  <a16:creationId xmlns:a16="http://schemas.microsoft.com/office/drawing/2014/main" id="{B08DAB62-714A-3A44-8462-3AAB810BF666}"/>
                </a:ext>
              </a:extLst>
            </p:cNvPr>
            <p:cNvSpPr txBox="1"/>
            <p:nvPr/>
          </p:nvSpPr>
          <p:spPr>
            <a:xfrm>
              <a:off x="1708038" y="4795854"/>
              <a:ext cx="1287532" cy="246221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kumimoji="1" lang="en-US" altLang="zh-CN" sz="1000" dirty="0">
                  <a:solidFill>
                    <a:srgbClr val="5E6280"/>
                  </a:solidFill>
                  <a:latin typeface="Helvetica" pitchFamily="2" charset="0"/>
                  <a:cs typeface="Arial" panose="020B0604020202020204" pitchFamily="34" charset="0"/>
                </a:rPr>
                <a:t>MQTT/HTTP/</a:t>
              </a:r>
              <a:r>
                <a:rPr kumimoji="1" lang="en-US" altLang="zh-CN" sz="1000" dirty="0" err="1">
                  <a:solidFill>
                    <a:srgbClr val="5E6280"/>
                  </a:solidFill>
                  <a:latin typeface="Helvetica" pitchFamily="2" charset="0"/>
                  <a:cs typeface="Arial" panose="020B0604020202020204" pitchFamily="34" charset="0"/>
                </a:rPr>
                <a:t>CoAP</a:t>
              </a:r>
              <a:endParaRPr kumimoji="1" lang="zh-CN" altLang="en-US" sz="1000" dirty="0">
                <a:solidFill>
                  <a:srgbClr val="5E6280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252" name="文本框 251">
              <a:extLst>
                <a:ext uri="{FF2B5EF4-FFF2-40B4-BE49-F238E27FC236}">
                  <a16:creationId xmlns:a16="http://schemas.microsoft.com/office/drawing/2014/main" id="{5423BE21-B1A5-C34C-B79A-354E6E891137}"/>
                </a:ext>
              </a:extLst>
            </p:cNvPr>
            <p:cNvSpPr txBox="1"/>
            <p:nvPr/>
          </p:nvSpPr>
          <p:spPr>
            <a:xfrm>
              <a:off x="978484" y="4060580"/>
              <a:ext cx="816249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000" dirty="0">
                  <a:solidFill>
                    <a:srgbClr val="5E6280"/>
                  </a:solidFill>
                  <a:latin typeface="Helvetica" pitchFamily="2" charset="0"/>
                  <a:cs typeface="Arial" panose="020B0604020202020204" pitchFamily="34" charset="0"/>
                </a:rPr>
                <a:t>Device</a:t>
              </a:r>
            </a:p>
            <a:p>
              <a:r>
                <a:rPr kumimoji="1" lang="en-US" altLang="zh-CN" sz="1000" dirty="0">
                  <a:solidFill>
                    <a:srgbClr val="5E6280"/>
                  </a:solidFill>
                  <a:latin typeface="Helvetica" pitchFamily="2" charset="0"/>
                  <a:cs typeface="Arial" panose="020B0604020202020204" pitchFamily="34" charset="0"/>
                </a:rPr>
                <a:t>registration</a:t>
              </a:r>
            </a:p>
            <a:p>
              <a:r>
                <a:rPr kumimoji="1" lang="en-US" altLang="zh-CN" sz="1000" dirty="0">
                  <a:solidFill>
                    <a:srgbClr val="5E6280"/>
                  </a:solidFill>
                  <a:latin typeface="Helvetica" pitchFamily="2" charset="0"/>
                  <a:cs typeface="Arial" panose="020B0604020202020204" pitchFamily="34" charset="0"/>
                </a:rPr>
                <a:t>service</a:t>
              </a:r>
              <a:endParaRPr kumimoji="1" lang="zh-CN" altLang="en-US" sz="1000" dirty="0">
                <a:solidFill>
                  <a:srgbClr val="5E6280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253" name="文本框 252">
              <a:extLst>
                <a:ext uri="{FF2B5EF4-FFF2-40B4-BE49-F238E27FC236}">
                  <a16:creationId xmlns:a16="http://schemas.microsoft.com/office/drawing/2014/main" id="{53ACEB01-C854-C34C-94BE-5F7FF797B20A}"/>
                </a:ext>
              </a:extLst>
            </p:cNvPr>
            <p:cNvSpPr txBox="1"/>
            <p:nvPr/>
          </p:nvSpPr>
          <p:spPr>
            <a:xfrm>
              <a:off x="10006832" y="4057548"/>
              <a:ext cx="816249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000" dirty="0">
                  <a:solidFill>
                    <a:srgbClr val="5E6280"/>
                  </a:solidFill>
                  <a:latin typeface="Helvetica" pitchFamily="2" charset="0"/>
                  <a:cs typeface="Arial" panose="020B0604020202020204" pitchFamily="34" charset="0"/>
                </a:rPr>
                <a:t>Device</a:t>
              </a:r>
            </a:p>
            <a:p>
              <a:r>
                <a:rPr kumimoji="1" lang="en-US" altLang="zh-CN" sz="1000" dirty="0">
                  <a:solidFill>
                    <a:srgbClr val="5E6280"/>
                  </a:solidFill>
                  <a:latin typeface="Helvetica" pitchFamily="2" charset="0"/>
                  <a:cs typeface="Arial" panose="020B0604020202020204" pitchFamily="34" charset="0"/>
                </a:rPr>
                <a:t>registration</a:t>
              </a:r>
            </a:p>
            <a:p>
              <a:r>
                <a:rPr kumimoji="1" lang="en-US" altLang="zh-CN" sz="1000" dirty="0">
                  <a:solidFill>
                    <a:srgbClr val="5E6280"/>
                  </a:solidFill>
                  <a:latin typeface="Helvetica" pitchFamily="2" charset="0"/>
                  <a:cs typeface="Arial" panose="020B0604020202020204" pitchFamily="34" charset="0"/>
                </a:rPr>
                <a:t>service</a:t>
              </a:r>
              <a:endParaRPr kumimoji="1" lang="zh-CN" altLang="en-US" sz="1000" dirty="0">
                <a:solidFill>
                  <a:srgbClr val="5E6280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254" name="矩形 253">
              <a:extLst>
                <a:ext uri="{FF2B5EF4-FFF2-40B4-BE49-F238E27FC236}">
                  <a16:creationId xmlns:a16="http://schemas.microsoft.com/office/drawing/2014/main" id="{5D638BA7-8373-7541-B466-5831B92373B8}"/>
                </a:ext>
              </a:extLst>
            </p:cNvPr>
            <p:cNvSpPr/>
            <p:nvPr/>
          </p:nvSpPr>
          <p:spPr>
            <a:xfrm>
              <a:off x="8728399" y="4440969"/>
              <a:ext cx="941075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zh-CN" sz="1000" dirty="0">
                  <a:solidFill>
                    <a:srgbClr val="5E6280"/>
                  </a:solidFill>
                  <a:latin typeface="Helvetica" pitchFamily="2" charset="0"/>
                  <a:cs typeface="Arial" panose="020B0604020202020204" pitchFamily="34" charset="0"/>
                </a:rPr>
                <a:t>Proprietary</a:t>
              </a:r>
            </a:p>
            <a:p>
              <a:pPr algn="ctr"/>
              <a:r>
                <a:rPr kumimoji="1" lang="en-US" altLang="zh-CN" sz="1000" dirty="0">
                  <a:solidFill>
                    <a:srgbClr val="5E6280"/>
                  </a:solidFill>
                  <a:latin typeface="Helvetica" pitchFamily="2" charset="0"/>
                  <a:cs typeface="Arial" panose="020B0604020202020204" pitchFamily="34" charset="0"/>
                </a:rPr>
                <a:t>Protocol</a:t>
              </a:r>
            </a:p>
            <a:p>
              <a:pPr algn="ctr"/>
              <a:r>
                <a:rPr kumimoji="1" lang="en-US" altLang="zh-CN" sz="1000" dirty="0">
                  <a:solidFill>
                    <a:srgbClr val="5E6280"/>
                  </a:solidFill>
                  <a:latin typeface="Helvetica" pitchFamily="2" charset="0"/>
                  <a:cs typeface="Arial" panose="020B0604020202020204" pitchFamily="34" charset="0"/>
                </a:rPr>
                <a:t>with</a:t>
              </a:r>
              <a:r>
                <a:rPr kumimoji="1" lang="zh-CN" altLang="en-US" sz="1000" dirty="0">
                  <a:solidFill>
                    <a:srgbClr val="5E6280"/>
                  </a:solidFill>
                  <a:latin typeface="Helvetica" pitchFamily="2" charset="0"/>
                  <a:cs typeface="Arial" panose="020B0604020202020204" pitchFamily="34" charset="0"/>
                </a:rPr>
                <a:t> </a:t>
              </a:r>
              <a:r>
                <a:rPr kumimoji="1" lang="en-US" altLang="zh-CN" sz="1000" dirty="0">
                  <a:solidFill>
                    <a:srgbClr val="5E6280"/>
                  </a:solidFill>
                  <a:latin typeface="Helvetica" pitchFamily="2" charset="0"/>
                  <a:cs typeface="Arial" panose="020B0604020202020204" pitchFamily="34" charset="0"/>
                </a:rPr>
                <a:t>SN</a:t>
              </a:r>
              <a:endParaRPr kumimoji="1" lang="zh-CN" altLang="en-US" sz="1000" dirty="0">
                <a:solidFill>
                  <a:srgbClr val="5E6280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cxnSp>
          <p:nvCxnSpPr>
            <p:cNvPr id="255" name="肘形连接符 254">
              <a:extLst>
                <a:ext uri="{FF2B5EF4-FFF2-40B4-BE49-F238E27FC236}">
                  <a16:creationId xmlns:a16="http://schemas.microsoft.com/office/drawing/2014/main" id="{5BE23479-907B-C849-B98A-0D285EDCCF25}"/>
                </a:ext>
              </a:extLst>
            </p:cNvPr>
            <p:cNvCxnSpPr/>
            <p:nvPr/>
          </p:nvCxnSpPr>
          <p:spPr>
            <a:xfrm rot="10800000">
              <a:off x="1888015" y="2130848"/>
              <a:ext cx="10446" cy="3780000"/>
            </a:xfrm>
            <a:prstGeom prst="bentConnector3">
              <a:avLst>
                <a:gd name="adj1" fmla="val 1800000"/>
              </a:avLst>
            </a:prstGeom>
            <a:ln>
              <a:solidFill>
                <a:srgbClr val="A2A5B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肘形连接符 255">
              <a:extLst>
                <a:ext uri="{FF2B5EF4-FFF2-40B4-BE49-F238E27FC236}">
                  <a16:creationId xmlns:a16="http://schemas.microsoft.com/office/drawing/2014/main" id="{51014733-8F93-5E41-A76D-DFE4D7E0CEF7}"/>
                </a:ext>
              </a:extLst>
            </p:cNvPr>
            <p:cNvCxnSpPr>
              <a:cxnSpLocks/>
            </p:cNvCxnSpPr>
            <p:nvPr/>
          </p:nvCxnSpPr>
          <p:spPr>
            <a:xfrm rot="10800000" flipH="1">
              <a:off x="9757547" y="2130847"/>
              <a:ext cx="10446" cy="3780000"/>
            </a:xfrm>
            <a:prstGeom prst="bentConnector3">
              <a:avLst>
                <a:gd name="adj1" fmla="val 1800000"/>
              </a:avLst>
            </a:prstGeom>
            <a:ln>
              <a:solidFill>
                <a:srgbClr val="A2A5B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7" name="组合 256">
              <a:extLst>
                <a:ext uri="{FF2B5EF4-FFF2-40B4-BE49-F238E27FC236}">
                  <a16:creationId xmlns:a16="http://schemas.microsoft.com/office/drawing/2014/main" id="{29D6D3FF-4AEA-AF49-885F-6EB385F95855}"/>
                </a:ext>
              </a:extLst>
            </p:cNvPr>
            <p:cNvGrpSpPr/>
            <p:nvPr/>
          </p:nvGrpSpPr>
          <p:grpSpPr>
            <a:xfrm>
              <a:off x="4245230" y="4123405"/>
              <a:ext cx="1059370" cy="826709"/>
              <a:chOff x="2626893" y="8554501"/>
              <a:chExt cx="1287936" cy="1005077"/>
            </a:xfrm>
          </p:grpSpPr>
          <p:sp>
            <p:nvSpPr>
              <p:cNvPr id="258" name="椭圆 257">
                <a:extLst>
                  <a:ext uri="{FF2B5EF4-FFF2-40B4-BE49-F238E27FC236}">
                    <a16:creationId xmlns:a16="http://schemas.microsoft.com/office/drawing/2014/main" id="{0126406E-6B21-174B-A9DE-79710F4A9E78}"/>
                  </a:ext>
                </a:extLst>
              </p:cNvPr>
              <p:cNvSpPr/>
              <p:nvPr/>
            </p:nvSpPr>
            <p:spPr>
              <a:xfrm>
                <a:off x="2799482" y="8554501"/>
                <a:ext cx="1005076" cy="1005077"/>
              </a:xfrm>
              <a:prstGeom prst="ellipse">
                <a:avLst/>
              </a:prstGeom>
              <a:gradFill>
                <a:gsLst>
                  <a:gs pos="0">
                    <a:srgbClr val="00B0FD"/>
                  </a:gs>
                  <a:gs pos="30000">
                    <a:srgbClr val="0095EE"/>
                  </a:gs>
                  <a:gs pos="99000">
                    <a:srgbClr val="005FE9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>
                <a:outerShdw blurRad="165100" dist="50800" dir="4200000" sx="102000" sy="102000" algn="ctr" rotWithShape="0">
                  <a:schemeClr val="accent1">
                    <a:alpha val="10000"/>
                  </a:schemeClr>
                </a:outerShdw>
              </a:effectLst>
            </p:spPr>
            <p:txBody>
              <a:bodyPr rtlCol="0" anchor="ctr"/>
              <a:lstStyle/>
              <a:p>
                <a:pPr algn="ctr"/>
                <a:endParaRPr kumimoji="1" lang="zh-CN" altLang="en-US" sz="1000" kern="0">
                  <a:solidFill>
                    <a:srgbClr val="FFFFFF"/>
                  </a:solidFill>
                  <a:latin typeface="等线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259" name="Freeform 65">
                <a:extLst>
                  <a:ext uri="{FF2B5EF4-FFF2-40B4-BE49-F238E27FC236}">
                    <a16:creationId xmlns:a16="http://schemas.microsoft.com/office/drawing/2014/main" id="{19BB5C54-9AAF-0441-8759-5650A123736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122201" y="8715310"/>
                <a:ext cx="394756" cy="302188"/>
              </a:xfrm>
              <a:custGeom>
                <a:avLst/>
                <a:gdLst>
                  <a:gd name="T0" fmla="*/ 179 w 661"/>
                  <a:gd name="T1" fmla="*/ 397 h 506"/>
                  <a:gd name="T2" fmla="*/ 144 w 661"/>
                  <a:gd name="T3" fmla="*/ 397 h 506"/>
                  <a:gd name="T4" fmla="*/ 144 w 661"/>
                  <a:gd name="T5" fmla="*/ 433 h 506"/>
                  <a:gd name="T6" fmla="*/ 179 w 661"/>
                  <a:gd name="T7" fmla="*/ 433 h 506"/>
                  <a:gd name="T8" fmla="*/ 179 w 661"/>
                  <a:gd name="T9" fmla="*/ 397 h 506"/>
                  <a:gd name="T10" fmla="*/ 108 w 661"/>
                  <a:gd name="T11" fmla="*/ 324 h 506"/>
                  <a:gd name="T12" fmla="*/ 70 w 661"/>
                  <a:gd name="T13" fmla="*/ 324 h 506"/>
                  <a:gd name="T14" fmla="*/ 70 w 661"/>
                  <a:gd name="T15" fmla="*/ 362 h 506"/>
                  <a:gd name="T16" fmla="*/ 108 w 661"/>
                  <a:gd name="T17" fmla="*/ 362 h 506"/>
                  <a:gd name="T18" fmla="*/ 108 w 661"/>
                  <a:gd name="T19" fmla="*/ 324 h 506"/>
                  <a:gd name="T20" fmla="*/ 108 w 661"/>
                  <a:gd name="T21" fmla="*/ 397 h 506"/>
                  <a:gd name="T22" fmla="*/ 70 w 661"/>
                  <a:gd name="T23" fmla="*/ 397 h 506"/>
                  <a:gd name="T24" fmla="*/ 70 w 661"/>
                  <a:gd name="T25" fmla="*/ 433 h 506"/>
                  <a:gd name="T26" fmla="*/ 108 w 661"/>
                  <a:gd name="T27" fmla="*/ 433 h 506"/>
                  <a:gd name="T28" fmla="*/ 108 w 661"/>
                  <a:gd name="T29" fmla="*/ 397 h 506"/>
                  <a:gd name="T30" fmla="*/ 250 w 661"/>
                  <a:gd name="T31" fmla="*/ 397 h 506"/>
                  <a:gd name="T32" fmla="*/ 215 w 661"/>
                  <a:gd name="T33" fmla="*/ 397 h 506"/>
                  <a:gd name="T34" fmla="*/ 215 w 661"/>
                  <a:gd name="T35" fmla="*/ 433 h 506"/>
                  <a:gd name="T36" fmla="*/ 250 w 661"/>
                  <a:gd name="T37" fmla="*/ 433 h 506"/>
                  <a:gd name="T38" fmla="*/ 250 w 661"/>
                  <a:gd name="T39" fmla="*/ 397 h 506"/>
                  <a:gd name="T40" fmla="*/ 179 w 661"/>
                  <a:gd name="T41" fmla="*/ 324 h 506"/>
                  <a:gd name="T42" fmla="*/ 144 w 661"/>
                  <a:gd name="T43" fmla="*/ 324 h 506"/>
                  <a:gd name="T44" fmla="*/ 144 w 661"/>
                  <a:gd name="T45" fmla="*/ 362 h 506"/>
                  <a:gd name="T46" fmla="*/ 179 w 661"/>
                  <a:gd name="T47" fmla="*/ 362 h 506"/>
                  <a:gd name="T48" fmla="*/ 179 w 661"/>
                  <a:gd name="T49" fmla="*/ 324 h 506"/>
                  <a:gd name="T50" fmla="*/ 576 w 661"/>
                  <a:gd name="T51" fmla="*/ 352 h 506"/>
                  <a:gd name="T52" fmla="*/ 432 w 661"/>
                  <a:gd name="T53" fmla="*/ 352 h 506"/>
                  <a:gd name="T54" fmla="*/ 432 w 661"/>
                  <a:gd name="T55" fmla="*/ 407 h 506"/>
                  <a:gd name="T56" fmla="*/ 576 w 661"/>
                  <a:gd name="T57" fmla="*/ 407 h 506"/>
                  <a:gd name="T58" fmla="*/ 576 w 661"/>
                  <a:gd name="T59" fmla="*/ 352 h 506"/>
                  <a:gd name="T60" fmla="*/ 661 w 661"/>
                  <a:gd name="T61" fmla="*/ 253 h 506"/>
                  <a:gd name="T62" fmla="*/ 661 w 661"/>
                  <a:gd name="T63" fmla="*/ 253 h 506"/>
                  <a:gd name="T64" fmla="*/ 543 w 661"/>
                  <a:gd name="T65" fmla="*/ 0 h 506"/>
                  <a:gd name="T66" fmla="*/ 115 w 661"/>
                  <a:gd name="T67" fmla="*/ 0 h 506"/>
                  <a:gd name="T68" fmla="*/ 0 w 661"/>
                  <a:gd name="T69" fmla="*/ 253 h 506"/>
                  <a:gd name="T70" fmla="*/ 0 w 661"/>
                  <a:gd name="T71" fmla="*/ 253 h 506"/>
                  <a:gd name="T72" fmla="*/ 0 w 661"/>
                  <a:gd name="T73" fmla="*/ 506 h 506"/>
                  <a:gd name="T74" fmla="*/ 661 w 661"/>
                  <a:gd name="T75" fmla="*/ 506 h 506"/>
                  <a:gd name="T76" fmla="*/ 661 w 661"/>
                  <a:gd name="T77" fmla="*/ 506 h 506"/>
                  <a:gd name="T78" fmla="*/ 661 w 661"/>
                  <a:gd name="T79" fmla="*/ 506 h 506"/>
                  <a:gd name="T80" fmla="*/ 661 w 661"/>
                  <a:gd name="T81" fmla="*/ 253 h 506"/>
                  <a:gd name="T82" fmla="*/ 661 w 661"/>
                  <a:gd name="T83" fmla="*/ 253 h 506"/>
                  <a:gd name="T84" fmla="*/ 626 w 661"/>
                  <a:gd name="T85" fmla="*/ 468 h 506"/>
                  <a:gd name="T86" fmla="*/ 35 w 661"/>
                  <a:gd name="T87" fmla="*/ 468 h 506"/>
                  <a:gd name="T88" fmla="*/ 35 w 661"/>
                  <a:gd name="T89" fmla="*/ 288 h 506"/>
                  <a:gd name="T90" fmla="*/ 626 w 661"/>
                  <a:gd name="T91" fmla="*/ 288 h 506"/>
                  <a:gd name="T92" fmla="*/ 626 w 661"/>
                  <a:gd name="T93" fmla="*/ 468 h 506"/>
                  <a:gd name="T94" fmla="*/ 323 w 661"/>
                  <a:gd name="T95" fmla="*/ 324 h 506"/>
                  <a:gd name="T96" fmla="*/ 288 w 661"/>
                  <a:gd name="T97" fmla="*/ 324 h 506"/>
                  <a:gd name="T98" fmla="*/ 288 w 661"/>
                  <a:gd name="T99" fmla="*/ 362 h 506"/>
                  <a:gd name="T100" fmla="*/ 323 w 661"/>
                  <a:gd name="T101" fmla="*/ 362 h 506"/>
                  <a:gd name="T102" fmla="*/ 323 w 661"/>
                  <a:gd name="T103" fmla="*/ 324 h 506"/>
                  <a:gd name="T104" fmla="*/ 323 w 661"/>
                  <a:gd name="T105" fmla="*/ 397 h 506"/>
                  <a:gd name="T106" fmla="*/ 288 w 661"/>
                  <a:gd name="T107" fmla="*/ 397 h 506"/>
                  <a:gd name="T108" fmla="*/ 288 w 661"/>
                  <a:gd name="T109" fmla="*/ 433 h 506"/>
                  <a:gd name="T110" fmla="*/ 323 w 661"/>
                  <a:gd name="T111" fmla="*/ 433 h 506"/>
                  <a:gd name="T112" fmla="*/ 323 w 661"/>
                  <a:gd name="T113" fmla="*/ 397 h 506"/>
                  <a:gd name="T114" fmla="*/ 250 w 661"/>
                  <a:gd name="T115" fmla="*/ 324 h 506"/>
                  <a:gd name="T116" fmla="*/ 215 w 661"/>
                  <a:gd name="T117" fmla="*/ 324 h 506"/>
                  <a:gd name="T118" fmla="*/ 215 w 661"/>
                  <a:gd name="T119" fmla="*/ 362 h 506"/>
                  <a:gd name="T120" fmla="*/ 250 w 661"/>
                  <a:gd name="T121" fmla="*/ 362 h 506"/>
                  <a:gd name="T122" fmla="*/ 250 w 661"/>
                  <a:gd name="T123" fmla="*/ 324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661" h="506">
                    <a:moveTo>
                      <a:pt x="179" y="397"/>
                    </a:moveTo>
                    <a:lnTo>
                      <a:pt x="144" y="397"/>
                    </a:lnTo>
                    <a:lnTo>
                      <a:pt x="144" y="433"/>
                    </a:lnTo>
                    <a:lnTo>
                      <a:pt x="179" y="433"/>
                    </a:lnTo>
                    <a:lnTo>
                      <a:pt x="179" y="397"/>
                    </a:lnTo>
                    <a:close/>
                    <a:moveTo>
                      <a:pt x="108" y="324"/>
                    </a:moveTo>
                    <a:lnTo>
                      <a:pt x="70" y="324"/>
                    </a:lnTo>
                    <a:lnTo>
                      <a:pt x="70" y="362"/>
                    </a:lnTo>
                    <a:lnTo>
                      <a:pt x="108" y="362"/>
                    </a:lnTo>
                    <a:lnTo>
                      <a:pt x="108" y="324"/>
                    </a:lnTo>
                    <a:close/>
                    <a:moveTo>
                      <a:pt x="108" y="397"/>
                    </a:moveTo>
                    <a:lnTo>
                      <a:pt x="70" y="397"/>
                    </a:lnTo>
                    <a:lnTo>
                      <a:pt x="70" y="433"/>
                    </a:lnTo>
                    <a:lnTo>
                      <a:pt x="108" y="433"/>
                    </a:lnTo>
                    <a:lnTo>
                      <a:pt x="108" y="397"/>
                    </a:lnTo>
                    <a:close/>
                    <a:moveTo>
                      <a:pt x="250" y="397"/>
                    </a:moveTo>
                    <a:lnTo>
                      <a:pt x="215" y="397"/>
                    </a:lnTo>
                    <a:lnTo>
                      <a:pt x="215" y="433"/>
                    </a:lnTo>
                    <a:lnTo>
                      <a:pt x="250" y="433"/>
                    </a:lnTo>
                    <a:lnTo>
                      <a:pt x="250" y="397"/>
                    </a:lnTo>
                    <a:close/>
                    <a:moveTo>
                      <a:pt x="179" y="324"/>
                    </a:moveTo>
                    <a:lnTo>
                      <a:pt x="144" y="324"/>
                    </a:lnTo>
                    <a:lnTo>
                      <a:pt x="144" y="362"/>
                    </a:lnTo>
                    <a:lnTo>
                      <a:pt x="179" y="362"/>
                    </a:lnTo>
                    <a:lnTo>
                      <a:pt x="179" y="324"/>
                    </a:lnTo>
                    <a:close/>
                    <a:moveTo>
                      <a:pt x="576" y="352"/>
                    </a:moveTo>
                    <a:lnTo>
                      <a:pt x="432" y="352"/>
                    </a:lnTo>
                    <a:lnTo>
                      <a:pt x="432" y="407"/>
                    </a:lnTo>
                    <a:lnTo>
                      <a:pt x="576" y="407"/>
                    </a:lnTo>
                    <a:lnTo>
                      <a:pt x="576" y="352"/>
                    </a:lnTo>
                    <a:close/>
                    <a:moveTo>
                      <a:pt x="661" y="253"/>
                    </a:moveTo>
                    <a:lnTo>
                      <a:pt x="661" y="253"/>
                    </a:lnTo>
                    <a:lnTo>
                      <a:pt x="543" y="0"/>
                    </a:lnTo>
                    <a:lnTo>
                      <a:pt x="115" y="0"/>
                    </a:lnTo>
                    <a:lnTo>
                      <a:pt x="0" y="253"/>
                    </a:lnTo>
                    <a:lnTo>
                      <a:pt x="0" y="253"/>
                    </a:lnTo>
                    <a:lnTo>
                      <a:pt x="0" y="506"/>
                    </a:lnTo>
                    <a:lnTo>
                      <a:pt x="661" y="506"/>
                    </a:lnTo>
                    <a:lnTo>
                      <a:pt x="661" y="506"/>
                    </a:lnTo>
                    <a:lnTo>
                      <a:pt x="661" y="506"/>
                    </a:lnTo>
                    <a:lnTo>
                      <a:pt x="661" y="253"/>
                    </a:lnTo>
                    <a:lnTo>
                      <a:pt x="661" y="253"/>
                    </a:lnTo>
                    <a:close/>
                    <a:moveTo>
                      <a:pt x="626" y="468"/>
                    </a:moveTo>
                    <a:lnTo>
                      <a:pt x="35" y="468"/>
                    </a:lnTo>
                    <a:lnTo>
                      <a:pt x="35" y="288"/>
                    </a:lnTo>
                    <a:lnTo>
                      <a:pt x="626" y="288"/>
                    </a:lnTo>
                    <a:lnTo>
                      <a:pt x="626" y="468"/>
                    </a:lnTo>
                    <a:close/>
                    <a:moveTo>
                      <a:pt x="323" y="324"/>
                    </a:moveTo>
                    <a:lnTo>
                      <a:pt x="288" y="324"/>
                    </a:lnTo>
                    <a:lnTo>
                      <a:pt x="288" y="362"/>
                    </a:lnTo>
                    <a:lnTo>
                      <a:pt x="323" y="362"/>
                    </a:lnTo>
                    <a:lnTo>
                      <a:pt x="323" y="324"/>
                    </a:lnTo>
                    <a:close/>
                    <a:moveTo>
                      <a:pt x="323" y="397"/>
                    </a:moveTo>
                    <a:lnTo>
                      <a:pt x="288" y="397"/>
                    </a:lnTo>
                    <a:lnTo>
                      <a:pt x="288" y="433"/>
                    </a:lnTo>
                    <a:lnTo>
                      <a:pt x="323" y="433"/>
                    </a:lnTo>
                    <a:lnTo>
                      <a:pt x="323" y="397"/>
                    </a:lnTo>
                    <a:close/>
                    <a:moveTo>
                      <a:pt x="250" y="324"/>
                    </a:moveTo>
                    <a:lnTo>
                      <a:pt x="215" y="324"/>
                    </a:lnTo>
                    <a:lnTo>
                      <a:pt x="215" y="362"/>
                    </a:lnTo>
                    <a:lnTo>
                      <a:pt x="250" y="362"/>
                    </a:lnTo>
                    <a:lnTo>
                      <a:pt x="250" y="32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>
                  <a:defRPr/>
                </a:pPr>
                <a:endParaRPr lang="zh-CN" altLang="en-US" sz="1000" b="1" kern="0" dirty="0">
                  <a:solidFill>
                    <a:srgbClr val="000000"/>
                  </a:solidFill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260" name="矩形 259">
                <a:extLst>
                  <a:ext uri="{FF2B5EF4-FFF2-40B4-BE49-F238E27FC236}">
                    <a16:creationId xmlns:a16="http://schemas.microsoft.com/office/drawing/2014/main" id="{9F9B0544-DA2B-424F-852B-8885081D06E6}"/>
                  </a:ext>
                </a:extLst>
              </p:cNvPr>
              <p:cNvSpPr/>
              <p:nvPr/>
            </p:nvSpPr>
            <p:spPr>
              <a:xfrm>
                <a:off x="2626893" y="9078318"/>
                <a:ext cx="1287936" cy="299345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ctr"/>
                <a:r>
                  <a:rPr lang="en-US" altLang="zh-CN" sz="1000" dirty="0">
                    <a:solidFill>
                      <a:srgbClr val="FFFFFF"/>
                    </a:solidFill>
                    <a:latin typeface="Helvetica" pitchFamily="2" charset="0"/>
                    <a:ea typeface="等线" panose="02010600030101010101" pitchFamily="2" charset="-122"/>
                    <a:cs typeface="Arial" panose="020B0604020202020204" pitchFamily="34" charset="0"/>
                  </a:rPr>
                  <a:t>Cloud Edge</a:t>
                </a:r>
                <a:endParaRPr lang="en-HK" altLang="zh-CN" sz="1000" dirty="0">
                  <a:solidFill>
                    <a:srgbClr val="FFFFFF"/>
                  </a:solidFill>
                  <a:latin typeface="Helvetica" pitchFamily="2" charset="0"/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261" name="组合 260">
              <a:extLst>
                <a:ext uri="{FF2B5EF4-FFF2-40B4-BE49-F238E27FC236}">
                  <a16:creationId xmlns:a16="http://schemas.microsoft.com/office/drawing/2014/main" id="{29D6D3FF-4AEA-AF49-885F-6EB385F95855}"/>
                </a:ext>
              </a:extLst>
            </p:cNvPr>
            <p:cNvGrpSpPr/>
            <p:nvPr/>
          </p:nvGrpSpPr>
          <p:grpSpPr>
            <a:xfrm>
              <a:off x="5473040" y="4581678"/>
              <a:ext cx="1059370" cy="826709"/>
              <a:chOff x="2626893" y="8554501"/>
              <a:chExt cx="1287936" cy="1005077"/>
            </a:xfrm>
          </p:grpSpPr>
          <p:sp>
            <p:nvSpPr>
              <p:cNvPr id="262" name="椭圆 261">
                <a:extLst>
                  <a:ext uri="{FF2B5EF4-FFF2-40B4-BE49-F238E27FC236}">
                    <a16:creationId xmlns:a16="http://schemas.microsoft.com/office/drawing/2014/main" id="{0126406E-6B21-174B-A9DE-79710F4A9E78}"/>
                  </a:ext>
                </a:extLst>
              </p:cNvPr>
              <p:cNvSpPr/>
              <p:nvPr/>
            </p:nvSpPr>
            <p:spPr>
              <a:xfrm>
                <a:off x="2799482" y="8554501"/>
                <a:ext cx="1005076" cy="1005077"/>
              </a:xfrm>
              <a:prstGeom prst="ellipse">
                <a:avLst/>
              </a:prstGeom>
              <a:gradFill>
                <a:gsLst>
                  <a:gs pos="0">
                    <a:srgbClr val="00B0FD"/>
                  </a:gs>
                  <a:gs pos="30000">
                    <a:srgbClr val="0095EE"/>
                  </a:gs>
                  <a:gs pos="99000">
                    <a:srgbClr val="005FE9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>
                <a:outerShdw blurRad="165100" dist="50800" dir="4200000" sx="102000" sy="102000" algn="ctr" rotWithShape="0">
                  <a:schemeClr val="accent1">
                    <a:alpha val="10000"/>
                  </a:schemeClr>
                </a:outerShdw>
              </a:effectLst>
            </p:spPr>
            <p:txBody>
              <a:bodyPr rtlCol="0" anchor="ctr"/>
              <a:lstStyle/>
              <a:p>
                <a:pPr algn="ctr"/>
                <a:endParaRPr kumimoji="1" lang="zh-CN" altLang="en-US" sz="1000" kern="0">
                  <a:solidFill>
                    <a:srgbClr val="FFFFFF"/>
                  </a:solidFill>
                  <a:latin typeface="等线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263" name="Freeform 65">
                <a:extLst>
                  <a:ext uri="{FF2B5EF4-FFF2-40B4-BE49-F238E27FC236}">
                    <a16:creationId xmlns:a16="http://schemas.microsoft.com/office/drawing/2014/main" id="{19BB5C54-9AAF-0441-8759-5650A123736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122201" y="8715310"/>
                <a:ext cx="394756" cy="302188"/>
              </a:xfrm>
              <a:custGeom>
                <a:avLst/>
                <a:gdLst>
                  <a:gd name="T0" fmla="*/ 179 w 661"/>
                  <a:gd name="T1" fmla="*/ 397 h 506"/>
                  <a:gd name="T2" fmla="*/ 144 w 661"/>
                  <a:gd name="T3" fmla="*/ 397 h 506"/>
                  <a:gd name="T4" fmla="*/ 144 w 661"/>
                  <a:gd name="T5" fmla="*/ 433 h 506"/>
                  <a:gd name="T6" fmla="*/ 179 w 661"/>
                  <a:gd name="T7" fmla="*/ 433 h 506"/>
                  <a:gd name="T8" fmla="*/ 179 w 661"/>
                  <a:gd name="T9" fmla="*/ 397 h 506"/>
                  <a:gd name="T10" fmla="*/ 108 w 661"/>
                  <a:gd name="T11" fmla="*/ 324 h 506"/>
                  <a:gd name="T12" fmla="*/ 70 w 661"/>
                  <a:gd name="T13" fmla="*/ 324 h 506"/>
                  <a:gd name="T14" fmla="*/ 70 w 661"/>
                  <a:gd name="T15" fmla="*/ 362 h 506"/>
                  <a:gd name="T16" fmla="*/ 108 w 661"/>
                  <a:gd name="T17" fmla="*/ 362 h 506"/>
                  <a:gd name="T18" fmla="*/ 108 w 661"/>
                  <a:gd name="T19" fmla="*/ 324 h 506"/>
                  <a:gd name="T20" fmla="*/ 108 w 661"/>
                  <a:gd name="T21" fmla="*/ 397 h 506"/>
                  <a:gd name="T22" fmla="*/ 70 w 661"/>
                  <a:gd name="T23" fmla="*/ 397 h 506"/>
                  <a:gd name="T24" fmla="*/ 70 w 661"/>
                  <a:gd name="T25" fmla="*/ 433 h 506"/>
                  <a:gd name="T26" fmla="*/ 108 w 661"/>
                  <a:gd name="T27" fmla="*/ 433 h 506"/>
                  <a:gd name="T28" fmla="*/ 108 w 661"/>
                  <a:gd name="T29" fmla="*/ 397 h 506"/>
                  <a:gd name="T30" fmla="*/ 250 w 661"/>
                  <a:gd name="T31" fmla="*/ 397 h 506"/>
                  <a:gd name="T32" fmla="*/ 215 w 661"/>
                  <a:gd name="T33" fmla="*/ 397 h 506"/>
                  <a:gd name="T34" fmla="*/ 215 w 661"/>
                  <a:gd name="T35" fmla="*/ 433 h 506"/>
                  <a:gd name="T36" fmla="*/ 250 w 661"/>
                  <a:gd name="T37" fmla="*/ 433 h 506"/>
                  <a:gd name="T38" fmla="*/ 250 w 661"/>
                  <a:gd name="T39" fmla="*/ 397 h 506"/>
                  <a:gd name="T40" fmla="*/ 179 w 661"/>
                  <a:gd name="T41" fmla="*/ 324 h 506"/>
                  <a:gd name="T42" fmla="*/ 144 w 661"/>
                  <a:gd name="T43" fmla="*/ 324 h 506"/>
                  <a:gd name="T44" fmla="*/ 144 w 661"/>
                  <a:gd name="T45" fmla="*/ 362 h 506"/>
                  <a:gd name="T46" fmla="*/ 179 w 661"/>
                  <a:gd name="T47" fmla="*/ 362 h 506"/>
                  <a:gd name="T48" fmla="*/ 179 w 661"/>
                  <a:gd name="T49" fmla="*/ 324 h 506"/>
                  <a:gd name="T50" fmla="*/ 576 w 661"/>
                  <a:gd name="T51" fmla="*/ 352 h 506"/>
                  <a:gd name="T52" fmla="*/ 432 w 661"/>
                  <a:gd name="T53" fmla="*/ 352 h 506"/>
                  <a:gd name="T54" fmla="*/ 432 w 661"/>
                  <a:gd name="T55" fmla="*/ 407 h 506"/>
                  <a:gd name="T56" fmla="*/ 576 w 661"/>
                  <a:gd name="T57" fmla="*/ 407 h 506"/>
                  <a:gd name="T58" fmla="*/ 576 w 661"/>
                  <a:gd name="T59" fmla="*/ 352 h 506"/>
                  <a:gd name="T60" fmla="*/ 661 w 661"/>
                  <a:gd name="T61" fmla="*/ 253 h 506"/>
                  <a:gd name="T62" fmla="*/ 661 w 661"/>
                  <a:gd name="T63" fmla="*/ 253 h 506"/>
                  <a:gd name="T64" fmla="*/ 543 w 661"/>
                  <a:gd name="T65" fmla="*/ 0 h 506"/>
                  <a:gd name="T66" fmla="*/ 115 w 661"/>
                  <a:gd name="T67" fmla="*/ 0 h 506"/>
                  <a:gd name="T68" fmla="*/ 0 w 661"/>
                  <a:gd name="T69" fmla="*/ 253 h 506"/>
                  <a:gd name="T70" fmla="*/ 0 w 661"/>
                  <a:gd name="T71" fmla="*/ 253 h 506"/>
                  <a:gd name="T72" fmla="*/ 0 w 661"/>
                  <a:gd name="T73" fmla="*/ 506 h 506"/>
                  <a:gd name="T74" fmla="*/ 661 w 661"/>
                  <a:gd name="T75" fmla="*/ 506 h 506"/>
                  <a:gd name="T76" fmla="*/ 661 w 661"/>
                  <a:gd name="T77" fmla="*/ 506 h 506"/>
                  <a:gd name="T78" fmla="*/ 661 w 661"/>
                  <a:gd name="T79" fmla="*/ 506 h 506"/>
                  <a:gd name="T80" fmla="*/ 661 w 661"/>
                  <a:gd name="T81" fmla="*/ 253 h 506"/>
                  <a:gd name="T82" fmla="*/ 661 w 661"/>
                  <a:gd name="T83" fmla="*/ 253 h 506"/>
                  <a:gd name="T84" fmla="*/ 626 w 661"/>
                  <a:gd name="T85" fmla="*/ 468 h 506"/>
                  <a:gd name="T86" fmla="*/ 35 w 661"/>
                  <a:gd name="T87" fmla="*/ 468 h 506"/>
                  <a:gd name="T88" fmla="*/ 35 w 661"/>
                  <a:gd name="T89" fmla="*/ 288 h 506"/>
                  <a:gd name="T90" fmla="*/ 626 w 661"/>
                  <a:gd name="T91" fmla="*/ 288 h 506"/>
                  <a:gd name="T92" fmla="*/ 626 w 661"/>
                  <a:gd name="T93" fmla="*/ 468 h 506"/>
                  <a:gd name="T94" fmla="*/ 323 w 661"/>
                  <a:gd name="T95" fmla="*/ 324 h 506"/>
                  <a:gd name="T96" fmla="*/ 288 w 661"/>
                  <a:gd name="T97" fmla="*/ 324 h 506"/>
                  <a:gd name="T98" fmla="*/ 288 w 661"/>
                  <a:gd name="T99" fmla="*/ 362 h 506"/>
                  <a:gd name="T100" fmla="*/ 323 w 661"/>
                  <a:gd name="T101" fmla="*/ 362 h 506"/>
                  <a:gd name="T102" fmla="*/ 323 w 661"/>
                  <a:gd name="T103" fmla="*/ 324 h 506"/>
                  <a:gd name="T104" fmla="*/ 323 w 661"/>
                  <a:gd name="T105" fmla="*/ 397 h 506"/>
                  <a:gd name="T106" fmla="*/ 288 w 661"/>
                  <a:gd name="T107" fmla="*/ 397 h 506"/>
                  <a:gd name="T108" fmla="*/ 288 w 661"/>
                  <a:gd name="T109" fmla="*/ 433 h 506"/>
                  <a:gd name="T110" fmla="*/ 323 w 661"/>
                  <a:gd name="T111" fmla="*/ 433 h 506"/>
                  <a:gd name="T112" fmla="*/ 323 w 661"/>
                  <a:gd name="T113" fmla="*/ 397 h 506"/>
                  <a:gd name="T114" fmla="*/ 250 w 661"/>
                  <a:gd name="T115" fmla="*/ 324 h 506"/>
                  <a:gd name="T116" fmla="*/ 215 w 661"/>
                  <a:gd name="T117" fmla="*/ 324 h 506"/>
                  <a:gd name="T118" fmla="*/ 215 w 661"/>
                  <a:gd name="T119" fmla="*/ 362 h 506"/>
                  <a:gd name="T120" fmla="*/ 250 w 661"/>
                  <a:gd name="T121" fmla="*/ 362 h 506"/>
                  <a:gd name="T122" fmla="*/ 250 w 661"/>
                  <a:gd name="T123" fmla="*/ 324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661" h="506">
                    <a:moveTo>
                      <a:pt x="179" y="397"/>
                    </a:moveTo>
                    <a:lnTo>
                      <a:pt x="144" y="397"/>
                    </a:lnTo>
                    <a:lnTo>
                      <a:pt x="144" y="433"/>
                    </a:lnTo>
                    <a:lnTo>
                      <a:pt x="179" y="433"/>
                    </a:lnTo>
                    <a:lnTo>
                      <a:pt x="179" y="397"/>
                    </a:lnTo>
                    <a:close/>
                    <a:moveTo>
                      <a:pt x="108" y="324"/>
                    </a:moveTo>
                    <a:lnTo>
                      <a:pt x="70" y="324"/>
                    </a:lnTo>
                    <a:lnTo>
                      <a:pt x="70" y="362"/>
                    </a:lnTo>
                    <a:lnTo>
                      <a:pt x="108" y="362"/>
                    </a:lnTo>
                    <a:lnTo>
                      <a:pt x="108" y="324"/>
                    </a:lnTo>
                    <a:close/>
                    <a:moveTo>
                      <a:pt x="108" y="397"/>
                    </a:moveTo>
                    <a:lnTo>
                      <a:pt x="70" y="397"/>
                    </a:lnTo>
                    <a:lnTo>
                      <a:pt x="70" y="433"/>
                    </a:lnTo>
                    <a:lnTo>
                      <a:pt x="108" y="433"/>
                    </a:lnTo>
                    <a:lnTo>
                      <a:pt x="108" y="397"/>
                    </a:lnTo>
                    <a:close/>
                    <a:moveTo>
                      <a:pt x="250" y="397"/>
                    </a:moveTo>
                    <a:lnTo>
                      <a:pt x="215" y="397"/>
                    </a:lnTo>
                    <a:lnTo>
                      <a:pt x="215" y="433"/>
                    </a:lnTo>
                    <a:lnTo>
                      <a:pt x="250" y="433"/>
                    </a:lnTo>
                    <a:lnTo>
                      <a:pt x="250" y="397"/>
                    </a:lnTo>
                    <a:close/>
                    <a:moveTo>
                      <a:pt x="179" y="324"/>
                    </a:moveTo>
                    <a:lnTo>
                      <a:pt x="144" y="324"/>
                    </a:lnTo>
                    <a:lnTo>
                      <a:pt x="144" y="362"/>
                    </a:lnTo>
                    <a:lnTo>
                      <a:pt x="179" y="362"/>
                    </a:lnTo>
                    <a:lnTo>
                      <a:pt x="179" y="324"/>
                    </a:lnTo>
                    <a:close/>
                    <a:moveTo>
                      <a:pt x="576" y="352"/>
                    </a:moveTo>
                    <a:lnTo>
                      <a:pt x="432" y="352"/>
                    </a:lnTo>
                    <a:lnTo>
                      <a:pt x="432" y="407"/>
                    </a:lnTo>
                    <a:lnTo>
                      <a:pt x="576" y="407"/>
                    </a:lnTo>
                    <a:lnTo>
                      <a:pt x="576" y="352"/>
                    </a:lnTo>
                    <a:close/>
                    <a:moveTo>
                      <a:pt x="661" y="253"/>
                    </a:moveTo>
                    <a:lnTo>
                      <a:pt x="661" y="253"/>
                    </a:lnTo>
                    <a:lnTo>
                      <a:pt x="543" y="0"/>
                    </a:lnTo>
                    <a:lnTo>
                      <a:pt x="115" y="0"/>
                    </a:lnTo>
                    <a:lnTo>
                      <a:pt x="0" y="253"/>
                    </a:lnTo>
                    <a:lnTo>
                      <a:pt x="0" y="253"/>
                    </a:lnTo>
                    <a:lnTo>
                      <a:pt x="0" y="506"/>
                    </a:lnTo>
                    <a:lnTo>
                      <a:pt x="661" y="506"/>
                    </a:lnTo>
                    <a:lnTo>
                      <a:pt x="661" y="506"/>
                    </a:lnTo>
                    <a:lnTo>
                      <a:pt x="661" y="506"/>
                    </a:lnTo>
                    <a:lnTo>
                      <a:pt x="661" y="253"/>
                    </a:lnTo>
                    <a:lnTo>
                      <a:pt x="661" y="253"/>
                    </a:lnTo>
                    <a:close/>
                    <a:moveTo>
                      <a:pt x="626" y="468"/>
                    </a:moveTo>
                    <a:lnTo>
                      <a:pt x="35" y="468"/>
                    </a:lnTo>
                    <a:lnTo>
                      <a:pt x="35" y="288"/>
                    </a:lnTo>
                    <a:lnTo>
                      <a:pt x="626" y="288"/>
                    </a:lnTo>
                    <a:lnTo>
                      <a:pt x="626" y="468"/>
                    </a:lnTo>
                    <a:close/>
                    <a:moveTo>
                      <a:pt x="323" y="324"/>
                    </a:moveTo>
                    <a:lnTo>
                      <a:pt x="288" y="324"/>
                    </a:lnTo>
                    <a:lnTo>
                      <a:pt x="288" y="362"/>
                    </a:lnTo>
                    <a:lnTo>
                      <a:pt x="323" y="362"/>
                    </a:lnTo>
                    <a:lnTo>
                      <a:pt x="323" y="324"/>
                    </a:lnTo>
                    <a:close/>
                    <a:moveTo>
                      <a:pt x="323" y="397"/>
                    </a:moveTo>
                    <a:lnTo>
                      <a:pt x="288" y="397"/>
                    </a:lnTo>
                    <a:lnTo>
                      <a:pt x="288" y="433"/>
                    </a:lnTo>
                    <a:lnTo>
                      <a:pt x="323" y="433"/>
                    </a:lnTo>
                    <a:lnTo>
                      <a:pt x="323" y="397"/>
                    </a:lnTo>
                    <a:close/>
                    <a:moveTo>
                      <a:pt x="250" y="324"/>
                    </a:moveTo>
                    <a:lnTo>
                      <a:pt x="215" y="324"/>
                    </a:lnTo>
                    <a:lnTo>
                      <a:pt x="215" y="362"/>
                    </a:lnTo>
                    <a:lnTo>
                      <a:pt x="250" y="362"/>
                    </a:lnTo>
                    <a:lnTo>
                      <a:pt x="250" y="32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>
                  <a:defRPr/>
                </a:pPr>
                <a:endParaRPr lang="zh-CN" altLang="en-US" sz="1000" b="1" kern="0" dirty="0">
                  <a:solidFill>
                    <a:srgbClr val="000000"/>
                  </a:solidFill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264" name="矩形 263">
                <a:extLst>
                  <a:ext uri="{FF2B5EF4-FFF2-40B4-BE49-F238E27FC236}">
                    <a16:creationId xmlns:a16="http://schemas.microsoft.com/office/drawing/2014/main" id="{9F9B0544-DA2B-424F-852B-8885081D06E6}"/>
                  </a:ext>
                </a:extLst>
              </p:cNvPr>
              <p:cNvSpPr/>
              <p:nvPr/>
            </p:nvSpPr>
            <p:spPr>
              <a:xfrm>
                <a:off x="2626893" y="9078318"/>
                <a:ext cx="1287936" cy="299345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ctr"/>
                <a:r>
                  <a:rPr lang="en-US" altLang="zh-CN" sz="1000" dirty="0">
                    <a:solidFill>
                      <a:srgbClr val="FFFFFF"/>
                    </a:solidFill>
                    <a:latin typeface="Helvetica" pitchFamily="2" charset="0"/>
                    <a:ea typeface="等线" panose="02010600030101010101" pitchFamily="2" charset="-122"/>
                    <a:cs typeface="Arial" panose="020B0604020202020204" pitchFamily="34" charset="0"/>
                  </a:rPr>
                  <a:t>Field Edge</a:t>
                </a:r>
                <a:endParaRPr lang="en-HK" altLang="zh-CN" sz="1000" dirty="0">
                  <a:solidFill>
                    <a:srgbClr val="FFFFFF"/>
                  </a:solidFill>
                  <a:latin typeface="Helvetica" pitchFamily="2" charset="0"/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265" name="组合 264">
              <a:extLst>
                <a:ext uri="{FF2B5EF4-FFF2-40B4-BE49-F238E27FC236}">
                  <a16:creationId xmlns:a16="http://schemas.microsoft.com/office/drawing/2014/main" id="{29D6D3FF-4AEA-AF49-885F-6EB385F95855}"/>
                </a:ext>
              </a:extLst>
            </p:cNvPr>
            <p:cNvGrpSpPr/>
            <p:nvPr/>
          </p:nvGrpSpPr>
          <p:grpSpPr>
            <a:xfrm>
              <a:off x="6699060" y="4574177"/>
              <a:ext cx="1059370" cy="826709"/>
              <a:chOff x="2626893" y="8554501"/>
              <a:chExt cx="1287936" cy="1005077"/>
            </a:xfrm>
          </p:grpSpPr>
          <p:sp>
            <p:nvSpPr>
              <p:cNvPr id="266" name="椭圆 265">
                <a:extLst>
                  <a:ext uri="{FF2B5EF4-FFF2-40B4-BE49-F238E27FC236}">
                    <a16:creationId xmlns:a16="http://schemas.microsoft.com/office/drawing/2014/main" id="{0126406E-6B21-174B-A9DE-79710F4A9E78}"/>
                  </a:ext>
                </a:extLst>
              </p:cNvPr>
              <p:cNvSpPr/>
              <p:nvPr/>
            </p:nvSpPr>
            <p:spPr>
              <a:xfrm>
                <a:off x="2799482" y="8554501"/>
                <a:ext cx="1005076" cy="1005077"/>
              </a:xfrm>
              <a:prstGeom prst="ellipse">
                <a:avLst/>
              </a:prstGeom>
              <a:gradFill>
                <a:gsLst>
                  <a:gs pos="0">
                    <a:srgbClr val="00B0FD"/>
                  </a:gs>
                  <a:gs pos="30000">
                    <a:srgbClr val="0095EE"/>
                  </a:gs>
                  <a:gs pos="99000">
                    <a:srgbClr val="005FE9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>
                <a:outerShdw blurRad="165100" dist="50800" dir="4200000" sx="102000" sy="102000" algn="ctr" rotWithShape="0">
                  <a:schemeClr val="accent1">
                    <a:alpha val="10000"/>
                  </a:schemeClr>
                </a:outerShdw>
              </a:effectLst>
            </p:spPr>
            <p:txBody>
              <a:bodyPr rtlCol="0" anchor="ctr"/>
              <a:lstStyle/>
              <a:p>
                <a:pPr algn="ctr"/>
                <a:endParaRPr kumimoji="1" lang="zh-CN" altLang="en-US" sz="1000" kern="0">
                  <a:solidFill>
                    <a:srgbClr val="FFFFFF"/>
                  </a:solidFill>
                  <a:latin typeface="等线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267" name="Freeform 65">
                <a:extLst>
                  <a:ext uri="{FF2B5EF4-FFF2-40B4-BE49-F238E27FC236}">
                    <a16:creationId xmlns:a16="http://schemas.microsoft.com/office/drawing/2014/main" id="{19BB5C54-9AAF-0441-8759-5650A123736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122201" y="8715310"/>
                <a:ext cx="394756" cy="302188"/>
              </a:xfrm>
              <a:custGeom>
                <a:avLst/>
                <a:gdLst>
                  <a:gd name="T0" fmla="*/ 179 w 661"/>
                  <a:gd name="T1" fmla="*/ 397 h 506"/>
                  <a:gd name="T2" fmla="*/ 144 w 661"/>
                  <a:gd name="T3" fmla="*/ 397 h 506"/>
                  <a:gd name="T4" fmla="*/ 144 w 661"/>
                  <a:gd name="T5" fmla="*/ 433 h 506"/>
                  <a:gd name="T6" fmla="*/ 179 w 661"/>
                  <a:gd name="T7" fmla="*/ 433 h 506"/>
                  <a:gd name="T8" fmla="*/ 179 w 661"/>
                  <a:gd name="T9" fmla="*/ 397 h 506"/>
                  <a:gd name="T10" fmla="*/ 108 w 661"/>
                  <a:gd name="T11" fmla="*/ 324 h 506"/>
                  <a:gd name="T12" fmla="*/ 70 w 661"/>
                  <a:gd name="T13" fmla="*/ 324 h 506"/>
                  <a:gd name="T14" fmla="*/ 70 w 661"/>
                  <a:gd name="T15" fmla="*/ 362 h 506"/>
                  <a:gd name="T16" fmla="*/ 108 w 661"/>
                  <a:gd name="T17" fmla="*/ 362 h 506"/>
                  <a:gd name="T18" fmla="*/ 108 w 661"/>
                  <a:gd name="T19" fmla="*/ 324 h 506"/>
                  <a:gd name="T20" fmla="*/ 108 w 661"/>
                  <a:gd name="T21" fmla="*/ 397 h 506"/>
                  <a:gd name="T22" fmla="*/ 70 w 661"/>
                  <a:gd name="T23" fmla="*/ 397 h 506"/>
                  <a:gd name="T24" fmla="*/ 70 w 661"/>
                  <a:gd name="T25" fmla="*/ 433 h 506"/>
                  <a:gd name="T26" fmla="*/ 108 w 661"/>
                  <a:gd name="T27" fmla="*/ 433 h 506"/>
                  <a:gd name="T28" fmla="*/ 108 w 661"/>
                  <a:gd name="T29" fmla="*/ 397 h 506"/>
                  <a:gd name="T30" fmla="*/ 250 w 661"/>
                  <a:gd name="T31" fmla="*/ 397 h 506"/>
                  <a:gd name="T32" fmla="*/ 215 w 661"/>
                  <a:gd name="T33" fmla="*/ 397 h 506"/>
                  <a:gd name="T34" fmla="*/ 215 w 661"/>
                  <a:gd name="T35" fmla="*/ 433 h 506"/>
                  <a:gd name="T36" fmla="*/ 250 w 661"/>
                  <a:gd name="T37" fmla="*/ 433 h 506"/>
                  <a:gd name="T38" fmla="*/ 250 w 661"/>
                  <a:gd name="T39" fmla="*/ 397 h 506"/>
                  <a:gd name="T40" fmla="*/ 179 w 661"/>
                  <a:gd name="T41" fmla="*/ 324 h 506"/>
                  <a:gd name="T42" fmla="*/ 144 w 661"/>
                  <a:gd name="T43" fmla="*/ 324 h 506"/>
                  <a:gd name="T44" fmla="*/ 144 w 661"/>
                  <a:gd name="T45" fmla="*/ 362 h 506"/>
                  <a:gd name="T46" fmla="*/ 179 w 661"/>
                  <a:gd name="T47" fmla="*/ 362 h 506"/>
                  <a:gd name="T48" fmla="*/ 179 w 661"/>
                  <a:gd name="T49" fmla="*/ 324 h 506"/>
                  <a:gd name="T50" fmla="*/ 576 w 661"/>
                  <a:gd name="T51" fmla="*/ 352 h 506"/>
                  <a:gd name="T52" fmla="*/ 432 w 661"/>
                  <a:gd name="T53" fmla="*/ 352 h 506"/>
                  <a:gd name="T54" fmla="*/ 432 w 661"/>
                  <a:gd name="T55" fmla="*/ 407 h 506"/>
                  <a:gd name="T56" fmla="*/ 576 w 661"/>
                  <a:gd name="T57" fmla="*/ 407 h 506"/>
                  <a:gd name="T58" fmla="*/ 576 w 661"/>
                  <a:gd name="T59" fmla="*/ 352 h 506"/>
                  <a:gd name="T60" fmla="*/ 661 w 661"/>
                  <a:gd name="T61" fmla="*/ 253 h 506"/>
                  <a:gd name="T62" fmla="*/ 661 w 661"/>
                  <a:gd name="T63" fmla="*/ 253 h 506"/>
                  <a:gd name="T64" fmla="*/ 543 w 661"/>
                  <a:gd name="T65" fmla="*/ 0 h 506"/>
                  <a:gd name="T66" fmla="*/ 115 w 661"/>
                  <a:gd name="T67" fmla="*/ 0 h 506"/>
                  <a:gd name="T68" fmla="*/ 0 w 661"/>
                  <a:gd name="T69" fmla="*/ 253 h 506"/>
                  <a:gd name="T70" fmla="*/ 0 w 661"/>
                  <a:gd name="T71" fmla="*/ 253 h 506"/>
                  <a:gd name="T72" fmla="*/ 0 w 661"/>
                  <a:gd name="T73" fmla="*/ 506 h 506"/>
                  <a:gd name="T74" fmla="*/ 661 w 661"/>
                  <a:gd name="T75" fmla="*/ 506 h 506"/>
                  <a:gd name="T76" fmla="*/ 661 w 661"/>
                  <a:gd name="T77" fmla="*/ 506 h 506"/>
                  <a:gd name="T78" fmla="*/ 661 w 661"/>
                  <a:gd name="T79" fmla="*/ 506 h 506"/>
                  <a:gd name="T80" fmla="*/ 661 w 661"/>
                  <a:gd name="T81" fmla="*/ 253 h 506"/>
                  <a:gd name="T82" fmla="*/ 661 w 661"/>
                  <a:gd name="T83" fmla="*/ 253 h 506"/>
                  <a:gd name="T84" fmla="*/ 626 w 661"/>
                  <a:gd name="T85" fmla="*/ 468 h 506"/>
                  <a:gd name="T86" fmla="*/ 35 w 661"/>
                  <a:gd name="T87" fmla="*/ 468 h 506"/>
                  <a:gd name="T88" fmla="*/ 35 w 661"/>
                  <a:gd name="T89" fmla="*/ 288 h 506"/>
                  <a:gd name="T90" fmla="*/ 626 w 661"/>
                  <a:gd name="T91" fmla="*/ 288 h 506"/>
                  <a:gd name="T92" fmla="*/ 626 w 661"/>
                  <a:gd name="T93" fmla="*/ 468 h 506"/>
                  <a:gd name="T94" fmla="*/ 323 w 661"/>
                  <a:gd name="T95" fmla="*/ 324 h 506"/>
                  <a:gd name="T96" fmla="*/ 288 w 661"/>
                  <a:gd name="T97" fmla="*/ 324 h 506"/>
                  <a:gd name="T98" fmla="*/ 288 w 661"/>
                  <a:gd name="T99" fmla="*/ 362 h 506"/>
                  <a:gd name="T100" fmla="*/ 323 w 661"/>
                  <a:gd name="T101" fmla="*/ 362 h 506"/>
                  <a:gd name="T102" fmla="*/ 323 w 661"/>
                  <a:gd name="T103" fmla="*/ 324 h 506"/>
                  <a:gd name="T104" fmla="*/ 323 w 661"/>
                  <a:gd name="T105" fmla="*/ 397 h 506"/>
                  <a:gd name="T106" fmla="*/ 288 w 661"/>
                  <a:gd name="T107" fmla="*/ 397 h 506"/>
                  <a:gd name="T108" fmla="*/ 288 w 661"/>
                  <a:gd name="T109" fmla="*/ 433 h 506"/>
                  <a:gd name="T110" fmla="*/ 323 w 661"/>
                  <a:gd name="T111" fmla="*/ 433 h 506"/>
                  <a:gd name="T112" fmla="*/ 323 w 661"/>
                  <a:gd name="T113" fmla="*/ 397 h 506"/>
                  <a:gd name="T114" fmla="*/ 250 w 661"/>
                  <a:gd name="T115" fmla="*/ 324 h 506"/>
                  <a:gd name="T116" fmla="*/ 215 w 661"/>
                  <a:gd name="T117" fmla="*/ 324 h 506"/>
                  <a:gd name="T118" fmla="*/ 215 w 661"/>
                  <a:gd name="T119" fmla="*/ 362 h 506"/>
                  <a:gd name="T120" fmla="*/ 250 w 661"/>
                  <a:gd name="T121" fmla="*/ 362 h 506"/>
                  <a:gd name="T122" fmla="*/ 250 w 661"/>
                  <a:gd name="T123" fmla="*/ 324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661" h="506">
                    <a:moveTo>
                      <a:pt x="179" y="397"/>
                    </a:moveTo>
                    <a:lnTo>
                      <a:pt x="144" y="397"/>
                    </a:lnTo>
                    <a:lnTo>
                      <a:pt x="144" y="433"/>
                    </a:lnTo>
                    <a:lnTo>
                      <a:pt x="179" y="433"/>
                    </a:lnTo>
                    <a:lnTo>
                      <a:pt x="179" y="397"/>
                    </a:lnTo>
                    <a:close/>
                    <a:moveTo>
                      <a:pt x="108" y="324"/>
                    </a:moveTo>
                    <a:lnTo>
                      <a:pt x="70" y="324"/>
                    </a:lnTo>
                    <a:lnTo>
                      <a:pt x="70" y="362"/>
                    </a:lnTo>
                    <a:lnTo>
                      <a:pt x="108" y="362"/>
                    </a:lnTo>
                    <a:lnTo>
                      <a:pt x="108" y="324"/>
                    </a:lnTo>
                    <a:close/>
                    <a:moveTo>
                      <a:pt x="108" y="397"/>
                    </a:moveTo>
                    <a:lnTo>
                      <a:pt x="70" y="397"/>
                    </a:lnTo>
                    <a:lnTo>
                      <a:pt x="70" y="433"/>
                    </a:lnTo>
                    <a:lnTo>
                      <a:pt x="108" y="433"/>
                    </a:lnTo>
                    <a:lnTo>
                      <a:pt x="108" y="397"/>
                    </a:lnTo>
                    <a:close/>
                    <a:moveTo>
                      <a:pt x="250" y="397"/>
                    </a:moveTo>
                    <a:lnTo>
                      <a:pt x="215" y="397"/>
                    </a:lnTo>
                    <a:lnTo>
                      <a:pt x="215" y="433"/>
                    </a:lnTo>
                    <a:lnTo>
                      <a:pt x="250" y="433"/>
                    </a:lnTo>
                    <a:lnTo>
                      <a:pt x="250" y="397"/>
                    </a:lnTo>
                    <a:close/>
                    <a:moveTo>
                      <a:pt x="179" y="324"/>
                    </a:moveTo>
                    <a:lnTo>
                      <a:pt x="144" y="324"/>
                    </a:lnTo>
                    <a:lnTo>
                      <a:pt x="144" y="362"/>
                    </a:lnTo>
                    <a:lnTo>
                      <a:pt x="179" y="362"/>
                    </a:lnTo>
                    <a:lnTo>
                      <a:pt x="179" y="324"/>
                    </a:lnTo>
                    <a:close/>
                    <a:moveTo>
                      <a:pt x="576" y="352"/>
                    </a:moveTo>
                    <a:lnTo>
                      <a:pt x="432" y="352"/>
                    </a:lnTo>
                    <a:lnTo>
                      <a:pt x="432" y="407"/>
                    </a:lnTo>
                    <a:lnTo>
                      <a:pt x="576" y="407"/>
                    </a:lnTo>
                    <a:lnTo>
                      <a:pt x="576" y="352"/>
                    </a:lnTo>
                    <a:close/>
                    <a:moveTo>
                      <a:pt x="661" y="253"/>
                    </a:moveTo>
                    <a:lnTo>
                      <a:pt x="661" y="253"/>
                    </a:lnTo>
                    <a:lnTo>
                      <a:pt x="543" y="0"/>
                    </a:lnTo>
                    <a:lnTo>
                      <a:pt x="115" y="0"/>
                    </a:lnTo>
                    <a:lnTo>
                      <a:pt x="0" y="253"/>
                    </a:lnTo>
                    <a:lnTo>
                      <a:pt x="0" y="253"/>
                    </a:lnTo>
                    <a:lnTo>
                      <a:pt x="0" y="506"/>
                    </a:lnTo>
                    <a:lnTo>
                      <a:pt x="661" y="506"/>
                    </a:lnTo>
                    <a:lnTo>
                      <a:pt x="661" y="506"/>
                    </a:lnTo>
                    <a:lnTo>
                      <a:pt x="661" y="506"/>
                    </a:lnTo>
                    <a:lnTo>
                      <a:pt x="661" y="253"/>
                    </a:lnTo>
                    <a:lnTo>
                      <a:pt x="661" y="253"/>
                    </a:lnTo>
                    <a:close/>
                    <a:moveTo>
                      <a:pt x="626" y="468"/>
                    </a:moveTo>
                    <a:lnTo>
                      <a:pt x="35" y="468"/>
                    </a:lnTo>
                    <a:lnTo>
                      <a:pt x="35" y="288"/>
                    </a:lnTo>
                    <a:lnTo>
                      <a:pt x="626" y="288"/>
                    </a:lnTo>
                    <a:lnTo>
                      <a:pt x="626" y="468"/>
                    </a:lnTo>
                    <a:close/>
                    <a:moveTo>
                      <a:pt x="323" y="324"/>
                    </a:moveTo>
                    <a:lnTo>
                      <a:pt x="288" y="324"/>
                    </a:lnTo>
                    <a:lnTo>
                      <a:pt x="288" y="362"/>
                    </a:lnTo>
                    <a:lnTo>
                      <a:pt x="323" y="362"/>
                    </a:lnTo>
                    <a:lnTo>
                      <a:pt x="323" y="324"/>
                    </a:lnTo>
                    <a:close/>
                    <a:moveTo>
                      <a:pt x="323" y="397"/>
                    </a:moveTo>
                    <a:lnTo>
                      <a:pt x="288" y="397"/>
                    </a:lnTo>
                    <a:lnTo>
                      <a:pt x="288" y="433"/>
                    </a:lnTo>
                    <a:lnTo>
                      <a:pt x="323" y="433"/>
                    </a:lnTo>
                    <a:lnTo>
                      <a:pt x="323" y="397"/>
                    </a:lnTo>
                    <a:close/>
                    <a:moveTo>
                      <a:pt x="250" y="324"/>
                    </a:moveTo>
                    <a:lnTo>
                      <a:pt x="215" y="324"/>
                    </a:lnTo>
                    <a:lnTo>
                      <a:pt x="215" y="362"/>
                    </a:lnTo>
                    <a:lnTo>
                      <a:pt x="250" y="362"/>
                    </a:lnTo>
                    <a:lnTo>
                      <a:pt x="250" y="32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>
                  <a:defRPr/>
                </a:pPr>
                <a:endParaRPr lang="zh-CN" altLang="en-US" sz="1000" b="1" kern="0" dirty="0">
                  <a:solidFill>
                    <a:srgbClr val="000000"/>
                  </a:solidFill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268" name="矩形 267">
                <a:extLst>
                  <a:ext uri="{FF2B5EF4-FFF2-40B4-BE49-F238E27FC236}">
                    <a16:creationId xmlns:a16="http://schemas.microsoft.com/office/drawing/2014/main" id="{9F9B0544-DA2B-424F-852B-8885081D06E6}"/>
                  </a:ext>
                </a:extLst>
              </p:cNvPr>
              <p:cNvSpPr/>
              <p:nvPr/>
            </p:nvSpPr>
            <p:spPr>
              <a:xfrm>
                <a:off x="2626893" y="9078318"/>
                <a:ext cx="1287936" cy="299345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ctr"/>
                <a:r>
                  <a:rPr lang="en-US" altLang="zh-CN" sz="1000" dirty="0">
                    <a:solidFill>
                      <a:srgbClr val="FFFFFF"/>
                    </a:solidFill>
                    <a:latin typeface="Helvetica" pitchFamily="2" charset="0"/>
                    <a:ea typeface="等线" panose="02010600030101010101" pitchFamily="2" charset="-122"/>
                    <a:cs typeface="Arial" panose="020B0604020202020204" pitchFamily="34" charset="0"/>
                  </a:rPr>
                  <a:t>Field Edge</a:t>
                </a:r>
                <a:endParaRPr lang="en-HK" altLang="zh-CN" sz="1000" dirty="0">
                  <a:solidFill>
                    <a:srgbClr val="FFFFFF"/>
                  </a:solidFill>
                  <a:latin typeface="Helvetica" pitchFamily="2" charset="0"/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69" name="文本框 268">
              <a:extLst>
                <a:ext uri="{FF2B5EF4-FFF2-40B4-BE49-F238E27FC236}">
                  <a16:creationId xmlns:a16="http://schemas.microsoft.com/office/drawing/2014/main" id="{B08DAB62-714A-3A44-8462-3AAB810BF666}"/>
                </a:ext>
              </a:extLst>
            </p:cNvPr>
            <p:cNvSpPr txBox="1"/>
            <p:nvPr/>
          </p:nvSpPr>
          <p:spPr>
            <a:xfrm>
              <a:off x="6038225" y="3992949"/>
              <a:ext cx="1178528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900" dirty="0">
                  <a:solidFill>
                    <a:srgbClr val="5E6280"/>
                  </a:solidFill>
                  <a:latin typeface="Helvetica" pitchFamily="2" charset="0"/>
                  <a:cs typeface="Arial" panose="020B0604020202020204" pitchFamily="34" charset="0"/>
                </a:rPr>
                <a:t>MQTT/HTTP/</a:t>
              </a:r>
              <a:r>
                <a:rPr kumimoji="1" lang="en-US" altLang="zh-CN" sz="900" dirty="0" err="1">
                  <a:solidFill>
                    <a:srgbClr val="5E6280"/>
                  </a:solidFill>
                  <a:latin typeface="Helvetica" pitchFamily="2" charset="0"/>
                  <a:cs typeface="Arial" panose="020B0604020202020204" pitchFamily="34" charset="0"/>
                </a:rPr>
                <a:t>CoAP</a:t>
              </a:r>
              <a:endParaRPr kumimoji="1" lang="zh-CN" altLang="en-US" sz="900" dirty="0">
                <a:solidFill>
                  <a:srgbClr val="5E6280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cxnSp>
          <p:nvCxnSpPr>
            <p:cNvPr id="270" name="直线箭头连接符 170">
              <a:extLst>
                <a:ext uri="{FF2B5EF4-FFF2-40B4-BE49-F238E27FC236}">
                  <a16:creationId xmlns:a16="http://schemas.microsoft.com/office/drawing/2014/main" id="{B2B686A8-04C5-3640-A35C-BFD46E847CE6}"/>
                </a:ext>
              </a:extLst>
            </p:cNvPr>
            <p:cNvCxnSpPr>
              <a:cxnSpLocks/>
            </p:cNvCxnSpPr>
            <p:nvPr/>
          </p:nvCxnSpPr>
          <p:spPr>
            <a:xfrm>
              <a:off x="3516073" y="3833879"/>
              <a:ext cx="0" cy="324000"/>
            </a:xfrm>
            <a:prstGeom prst="straightConnector1">
              <a:avLst/>
            </a:prstGeom>
            <a:ln w="19050">
              <a:solidFill>
                <a:srgbClr val="A2A5B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直线箭头连接符 170">
              <a:extLst>
                <a:ext uri="{FF2B5EF4-FFF2-40B4-BE49-F238E27FC236}">
                  <a16:creationId xmlns:a16="http://schemas.microsoft.com/office/drawing/2014/main" id="{B2B686A8-04C5-3640-A35C-BFD46E847CE6}"/>
                </a:ext>
              </a:extLst>
            </p:cNvPr>
            <p:cNvCxnSpPr>
              <a:cxnSpLocks/>
            </p:cNvCxnSpPr>
            <p:nvPr/>
          </p:nvCxnSpPr>
          <p:spPr>
            <a:xfrm>
              <a:off x="4796927" y="3824771"/>
              <a:ext cx="0" cy="324000"/>
            </a:xfrm>
            <a:prstGeom prst="straightConnector1">
              <a:avLst/>
            </a:prstGeom>
            <a:ln w="19050">
              <a:solidFill>
                <a:srgbClr val="A2A5B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2" name="文本框 271">
              <a:extLst>
                <a:ext uri="{FF2B5EF4-FFF2-40B4-BE49-F238E27FC236}">
                  <a16:creationId xmlns:a16="http://schemas.microsoft.com/office/drawing/2014/main" id="{B08DAB62-714A-3A44-8462-3AAB810BF666}"/>
                </a:ext>
              </a:extLst>
            </p:cNvPr>
            <p:cNvSpPr txBox="1"/>
            <p:nvPr/>
          </p:nvSpPr>
          <p:spPr>
            <a:xfrm>
              <a:off x="3598568" y="3863613"/>
              <a:ext cx="1178528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900" dirty="0">
                  <a:solidFill>
                    <a:srgbClr val="5E6280"/>
                  </a:solidFill>
                  <a:latin typeface="Helvetica" pitchFamily="2" charset="0"/>
                  <a:cs typeface="Arial" panose="020B0604020202020204" pitchFamily="34" charset="0"/>
                </a:rPr>
                <a:t>MQTT/HTTP/</a:t>
              </a:r>
              <a:r>
                <a:rPr kumimoji="1" lang="en-US" altLang="zh-CN" sz="900" dirty="0" err="1">
                  <a:solidFill>
                    <a:srgbClr val="5E6280"/>
                  </a:solidFill>
                  <a:latin typeface="Helvetica" pitchFamily="2" charset="0"/>
                  <a:cs typeface="Arial" panose="020B0604020202020204" pitchFamily="34" charset="0"/>
                </a:rPr>
                <a:t>CoAP</a:t>
              </a:r>
              <a:endParaRPr kumimoji="1" lang="zh-CN" altLang="en-US" sz="900" dirty="0">
                <a:solidFill>
                  <a:srgbClr val="5E6280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8260510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144182" y="-13008"/>
            <a:ext cx="3623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coap_messageflow.png</a:t>
            </a:r>
            <a:r>
              <a:rPr lang="zh-CN" altLang="en-US" dirty="0"/>
              <a:t>废弃</a:t>
            </a:r>
            <a:endParaRPr lang="en-US" altLang="zh-CN" dirty="0"/>
          </a:p>
          <a:p>
            <a:endParaRPr lang="zh-CN" altLang="en-US" dirty="0"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F492A3B3-ED9B-F044-AF02-AAF9694E2762}"/>
              </a:ext>
            </a:extLst>
          </p:cNvPr>
          <p:cNvGrpSpPr/>
          <p:nvPr/>
        </p:nvGrpSpPr>
        <p:grpSpPr>
          <a:xfrm>
            <a:off x="-888776" y="1660013"/>
            <a:ext cx="13892719" cy="2385450"/>
            <a:chOff x="-2177775" y="1658636"/>
            <a:chExt cx="13892719" cy="2385450"/>
          </a:xfrm>
        </p:grpSpPr>
        <p:sp>
          <p:nvSpPr>
            <p:cNvPr id="14" name="内容占位符 1">
              <a:extLst>
                <a:ext uri="{FF2B5EF4-FFF2-40B4-BE49-F238E27FC236}">
                  <a16:creationId xmlns:a16="http://schemas.microsoft.com/office/drawing/2014/main" id="{EB9CAAA4-C32D-994F-8244-6A52D72C288E}"/>
                </a:ext>
              </a:extLst>
            </p:cNvPr>
            <p:cNvSpPr txBox="1">
              <a:spLocks/>
            </p:cNvSpPr>
            <p:nvPr/>
          </p:nvSpPr>
          <p:spPr>
            <a:xfrm>
              <a:off x="350061" y="1776503"/>
              <a:ext cx="1095855" cy="37470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zh-CN" sz="1100" dirty="0">
                  <a:solidFill>
                    <a:srgbClr val="4C5661"/>
                  </a:solidFill>
                  <a:cs typeface="Arial" panose="020B0604020202020204" pitchFamily="34" charset="0"/>
                </a:rPr>
                <a:t>CoAP/UDP</a:t>
              </a:r>
              <a:endParaRPr lang="zh-CN" altLang="en-US" sz="1100" dirty="0">
                <a:solidFill>
                  <a:srgbClr val="4C566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5" name="内容占位符 1">
              <a:extLst>
                <a:ext uri="{FF2B5EF4-FFF2-40B4-BE49-F238E27FC236}">
                  <a16:creationId xmlns:a16="http://schemas.microsoft.com/office/drawing/2014/main" id="{0880B52A-E205-4646-9DAC-23F5E7A5B33F}"/>
                </a:ext>
              </a:extLst>
            </p:cNvPr>
            <p:cNvSpPr txBox="1">
              <a:spLocks/>
            </p:cNvSpPr>
            <p:nvPr/>
          </p:nvSpPr>
          <p:spPr>
            <a:xfrm>
              <a:off x="350061" y="3526284"/>
              <a:ext cx="1095855" cy="37470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zh-CN" sz="1100" dirty="0">
                  <a:solidFill>
                    <a:srgbClr val="4C5661"/>
                  </a:solidFill>
                  <a:cs typeface="Arial" panose="020B0604020202020204" pitchFamily="34" charset="0"/>
                </a:rPr>
                <a:t>DTLS</a:t>
              </a:r>
              <a:endParaRPr lang="zh-CN" altLang="en-US" sz="1100" dirty="0">
                <a:solidFill>
                  <a:srgbClr val="4C566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0" name="内容占位符 1">
              <a:extLst>
                <a:ext uri="{FF2B5EF4-FFF2-40B4-BE49-F238E27FC236}">
                  <a16:creationId xmlns:a16="http://schemas.microsoft.com/office/drawing/2014/main" id="{F4F98348-8519-B845-93F6-E1A225670B23}"/>
                </a:ext>
              </a:extLst>
            </p:cNvPr>
            <p:cNvSpPr txBox="1">
              <a:spLocks/>
            </p:cNvSpPr>
            <p:nvPr/>
          </p:nvSpPr>
          <p:spPr>
            <a:xfrm>
              <a:off x="8029779" y="1692128"/>
              <a:ext cx="1095855" cy="37470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zh-CN" sz="1100" dirty="0">
                  <a:solidFill>
                    <a:srgbClr val="4C5661"/>
                  </a:solidFill>
                  <a:cs typeface="Arial" panose="020B0604020202020204" pitchFamily="34" charset="0"/>
                </a:rPr>
                <a:t>HTTPS</a:t>
              </a:r>
              <a:endParaRPr lang="zh-CN" altLang="en-US" sz="1100" dirty="0">
                <a:solidFill>
                  <a:srgbClr val="4C566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1" name="内容占位符 1">
              <a:extLst>
                <a:ext uri="{FF2B5EF4-FFF2-40B4-BE49-F238E27FC236}">
                  <a16:creationId xmlns:a16="http://schemas.microsoft.com/office/drawing/2014/main" id="{0A1EC6C2-6D25-2344-A34B-9CFEE71F33BA}"/>
                </a:ext>
              </a:extLst>
            </p:cNvPr>
            <p:cNvSpPr txBox="1">
              <a:spLocks/>
            </p:cNvSpPr>
            <p:nvPr/>
          </p:nvSpPr>
          <p:spPr>
            <a:xfrm>
              <a:off x="8054080" y="3669383"/>
              <a:ext cx="1095855" cy="37470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zh-CN" sz="1100" dirty="0">
                  <a:cs typeface="Arial" panose="020B0604020202020204" pitchFamily="34" charset="0"/>
                </a:rPr>
                <a:t>HTTPS</a:t>
              </a:r>
              <a:endParaRPr lang="zh-CN" altLang="en-US" sz="1100" dirty="0">
                <a:cs typeface="Arial" panose="020B0604020202020204" pitchFamily="34" charset="0"/>
              </a:endParaRPr>
            </a:p>
          </p:txBody>
        </p:sp>
        <p:cxnSp>
          <p:nvCxnSpPr>
            <p:cNvPr id="24" name="直线箭头连接符 23">
              <a:extLst>
                <a:ext uri="{FF2B5EF4-FFF2-40B4-BE49-F238E27FC236}">
                  <a16:creationId xmlns:a16="http://schemas.microsoft.com/office/drawing/2014/main" id="{01F100C0-5A67-4244-B11B-1B967DDAEF08}"/>
                </a:ext>
              </a:extLst>
            </p:cNvPr>
            <p:cNvCxnSpPr>
              <a:cxnSpLocks/>
            </p:cNvCxnSpPr>
            <p:nvPr/>
          </p:nvCxnSpPr>
          <p:spPr>
            <a:xfrm>
              <a:off x="3106994" y="2877613"/>
              <a:ext cx="465993" cy="0"/>
            </a:xfrm>
            <a:prstGeom prst="straightConnector1">
              <a:avLst/>
            </a:prstGeom>
            <a:ln w="22225">
              <a:solidFill>
                <a:srgbClr val="66698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45C85ADF-0B93-F442-B8A0-E9ACDBA528FD}"/>
                </a:ext>
              </a:extLst>
            </p:cNvPr>
            <p:cNvSpPr/>
            <p:nvPr/>
          </p:nvSpPr>
          <p:spPr>
            <a:xfrm>
              <a:off x="-2177775" y="1663187"/>
              <a:ext cx="2106050" cy="753706"/>
            </a:xfrm>
            <a:prstGeom prst="rect">
              <a:avLst/>
            </a:prstGeom>
            <a:noFill/>
            <a:ln w="12700">
              <a:solidFill>
                <a:srgbClr val="0A6EF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FC2B82C4-58BC-0444-8E26-DDC841352F1A}"/>
                </a:ext>
              </a:extLst>
            </p:cNvPr>
            <p:cNvSpPr txBox="1"/>
            <p:nvPr/>
          </p:nvSpPr>
          <p:spPr>
            <a:xfrm>
              <a:off x="-1689174" y="1817058"/>
              <a:ext cx="1677462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1600" dirty="0">
                  <a:solidFill>
                    <a:srgbClr val="4C5661"/>
                  </a:solidFill>
                  <a:latin typeface="Helvetica" pitchFamily="2" charset="0"/>
                  <a:cs typeface="Arial" panose="020B0604020202020204" pitchFamily="34" charset="0"/>
                </a:rPr>
                <a:t>智能水表</a:t>
              </a:r>
              <a:endParaRPr kumimoji="1" lang="en-US" altLang="zh-CN" sz="1600" dirty="0">
                <a:solidFill>
                  <a:srgbClr val="4C5661"/>
                </a:solidFill>
                <a:latin typeface="Helvetica" pitchFamily="2" charset="0"/>
                <a:cs typeface="Arial" panose="020B0604020202020204" pitchFamily="34" charset="0"/>
              </a:endParaRPr>
            </a:p>
            <a:p>
              <a:pPr algn="ctr"/>
              <a:r>
                <a:rPr kumimoji="1" lang="en-US" altLang="zh-CN" sz="1100" dirty="0">
                  <a:solidFill>
                    <a:srgbClr val="4C5661"/>
                  </a:solidFill>
                  <a:latin typeface="Helvetica" pitchFamily="2" charset="0"/>
                  <a:cs typeface="Arial" panose="020B0604020202020204" pitchFamily="34" charset="0"/>
                </a:rPr>
                <a:t>(NB-IoT</a:t>
              </a:r>
              <a:r>
                <a:rPr kumimoji="1" lang="zh-CN" altLang="en-US" sz="1100" dirty="0">
                  <a:solidFill>
                    <a:srgbClr val="4C5661"/>
                  </a:solidFill>
                  <a:latin typeface="Helvetica" pitchFamily="2" charset="0"/>
                  <a:cs typeface="Arial" panose="020B0604020202020204" pitchFamily="34" charset="0"/>
                </a:rPr>
                <a:t>）</a:t>
              </a:r>
              <a:endParaRPr kumimoji="1" lang="en-US" altLang="zh-CN" sz="1100" dirty="0">
                <a:solidFill>
                  <a:srgbClr val="4C566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pic>
          <p:nvPicPr>
            <p:cNvPr id="64" name="图形 63">
              <a:extLst>
                <a:ext uri="{FF2B5EF4-FFF2-40B4-BE49-F238E27FC236}">
                  <a16:creationId xmlns:a16="http://schemas.microsoft.com/office/drawing/2014/main" id="{1578D0EE-A7E1-A645-B3EA-E8AF72EAAF9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-1855671" y="1839069"/>
              <a:ext cx="431887" cy="404894"/>
            </a:xfrm>
            <a:prstGeom prst="rect">
              <a:avLst/>
            </a:prstGeom>
          </p:spPr>
        </p:pic>
        <p:sp>
          <p:nvSpPr>
            <p:cNvPr id="66" name="矩形 65">
              <a:extLst>
                <a:ext uri="{FF2B5EF4-FFF2-40B4-BE49-F238E27FC236}">
                  <a16:creationId xmlns:a16="http://schemas.microsoft.com/office/drawing/2014/main" id="{D3E03EB0-E7C5-AE44-A155-E645365418EC}"/>
                </a:ext>
              </a:extLst>
            </p:cNvPr>
            <p:cNvSpPr/>
            <p:nvPr/>
          </p:nvSpPr>
          <p:spPr>
            <a:xfrm>
              <a:off x="-2177775" y="3255865"/>
              <a:ext cx="2106050" cy="753706"/>
            </a:xfrm>
            <a:prstGeom prst="rect">
              <a:avLst/>
            </a:prstGeom>
            <a:noFill/>
            <a:ln w="12700">
              <a:solidFill>
                <a:srgbClr val="0A6EF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pic>
          <p:nvPicPr>
            <p:cNvPr id="70" name="图形 69">
              <a:extLst>
                <a:ext uri="{FF2B5EF4-FFF2-40B4-BE49-F238E27FC236}">
                  <a16:creationId xmlns:a16="http://schemas.microsoft.com/office/drawing/2014/main" id="{82C4950B-FDA2-CF44-91DF-0E015AC2555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=""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-1859608" y="3411130"/>
              <a:ext cx="439760" cy="409714"/>
            </a:xfrm>
            <a:prstGeom prst="rect">
              <a:avLst/>
            </a:prstGeom>
          </p:spPr>
        </p:pic>
        <p:sp>
          <p:nvSpPr>
            <p:cNvPr id="71" name="文本框 70">
              <a:extLst>
                <a:ext uri="{FF2B5EF4-FFF2-40B4-BE49-F238E27FC236}">
                  <a16:creationId xmlns:a16="http://schemas.microsoft.com/office/drawing/2014/main" id="{61A3E909-EE5B-F847-A7F1-38233ED75445}"/>
                </a:ext>
              </a:extLst>
            </p:cNvPr>
            <p:cNvSpPr txBox="1"/>
            <p:nvPr/>
          </p:nvSpPr>
          <p:spPr>
            <a:xfrm>
              <a:off x="-1685098" y="3411130"/>
              <a:ext cx="1677462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1600" dirty="0">
                  <a:solidFill>
                    <a:srgbClr val="4C5661"/>
                  </a:solidFill>
                  <a:latin typeface="Helvetica" pitchFamily="2" charset="0"/>
                  <a:cs typeface="Arial" panose="020B0604020202020204" pitchFamily="34" charset="0"/>
                </a:rPr>
                <a:t>智能电表</a:t>
              </a:r>
              <a:endParaRPr kumimoji="1" lang="en-US" altLang="zh-CN" sz="1600" dirty="0">
                <a:solidFill>
                  <a:srgbClr val="4C5661"/>
                </a:solidFill>
                <a:latin typeface="Helvetica" pitchFamily="2" charset="0"/>
                <a:cs typeface="Arial" panose="020B0604020202020204" pitchFamily="34" charset="0"/>
              </a:endParaRPr>
            </a:p>
            <a:p>
              <a:pPr algn="ctr"/>
              <a:r>
                <a:rPr kumimoji="1" lang="en-US" altLang="zh-CN" sz="1100" dirty="0">
                  <a:solidFill>
                    <a:srgbClr val="4C5661"/>
                  </a:solidFill>
                  <a:latin typeface="Helvetica" pitchFamily="2" charset="0"/>
                  <a:cs typeface="Arial" panose="020B0604020202020204" pitchFamily="34" charset="0"/>
                </a:rPr>
                <a:t>(NB-IoT</a:t>
              </a:r>
              <a:r>
                <a:rPr kumimoji="1" lang="zh-CN" altLang="en-US" sz="1100" dirty="0">
                  <a:solidFill>
                    <a:srgbClr val="4C5661"/>
                  </a:solidFill>
                  <a:latin typeface="Helvetica" pitchFamily="2" charset="0"/>
                  <a:cs typeface="Arial" panose="020B0604020202020204" pitchFamily="34" charset="0"/>
                </a:rPr>
                <a:t>）</a:t>
              </a:r>
              <a:endParaRPr kumimoji="1" lang="en-US" altLang="zh-CN" sz="1100" dirty="0">
                <a:solidFill>
                  <a:srgbClr val="4C566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72" name="矩形 71">
              <a:extLst>
                <a:ext uri="{FF2B5EF4-FFF2-40B4-BE49-F238E27FC236}">
                  <a16:creationId xmlns:a16="http://schemas.microsoft.com/office/drawing/2014/main" id="{FD361503-14E4-094C-8397-6BEF3F899C82}"/>
                </a:ext>
              </a:extLst>
            </p:cNvPr>
            <p:cNvSpPr/>
            <p:nvPr/>
          </p:nvSpPr>
          <p:spPr>
            <a:xfrm>
              <a:off x="844829" y="2475885"/>
              <a:ext cx="2106050" cy="753706"/>
            </a:xfrm>
            <a:prstGeom prst="rect">
              <a:avLst/>
            </a:prstGeom>
            <a:noFill/>
            <a:ln w="12700">
              <a:solidFill>
                <a:srgbClr val="0A6EF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pic>
          <p:nvPicPr>
            <p:cNvPr id="73" name="图形 72">
              <a:extLst>
                <a:ext uri="{FF2B5EF4-FFF2-40B4-BE49-F238E27FC236}">
                  <a16:creationId xmlns:a16="http://schemas.microsoft.com/office/drawing/2014/main" id="{3D1A2587-466D-C44D-98EB-596EF99D101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=""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952968" y="2645975"/>
              <a:ext cx="396959" cy="396959"/>
            </a:xfrm>
            <a:prstGeom prst="rect">
              <a:avLst/>
            </a:prstGeom>
          </p:spPr>
        </p:pic>
        <p:sp>
          <p:nvSpPr>
            <p:cNvPr id="74" name="内容占位符 1">
              <a:extLst>
                <a:ext uri="{FF2B5EF4-FFF2-40B4-BE49-F238E27FC236}">
                  <a16:creationId xmlns:a16="http://schemas.microsoft.com/office/drawing/2014/main" id="{6A5DF025-2E70-9848-9D11-11FB0411F2AD}"/>
                </a:ext>
              </a:extLst>
            </p:cNvPr>
            <p:cNvSpPr txBox="1">
              <a:spLocks/>
            </p:cNvSpPr>
            <p:nvPr/>
          </p:nvSpPr>
          <p:spPr>
            <a:xfrm>
              <a:off x="1247500" y="2598250"/>
              <a:ext cx="1731320" cy="601585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zh-CN" sz="1600" dirty="0">
                  <a:solidFill>
                    <a:srgbClr val="4C5661"/>
                  </a:solidFill>
                  <a:latin typeface="Helvetica" pitchFamily="2" charset="0"/>
                  <a:cs typeface="Arial" panose="020B0604020202020204" pitchFamily="34" charset="0"/>
                </a:rPr>
                <a:t>Telco</a:t>
              </a:r>
              <a:r>
                <a:rPr lang="zh-CN" altLang="en-US" sz="1600" dirty="0">
                  <a:solidFill>
                    <a:srgbClr val="4C5661"/>
                  </a:solidFill>
                  <a:latin typeface="Helvetica" pitchFamily="2" charset="0"/>
                  <a:cs typeface="Arial" panose="020B0604020202020204" pitchFamily="34" charset="0"/>
                </a:rPr>
                <a:t> </a:t>
              </a:r>
              <a:r>
                <a:rPr lang="en-US" altLang="zh-CN" sz="1600" dirty="0" err="1">
                  <a:solidFill>
                    <a:srgbClr val="4C5661"/>
                  </a:solidFill>
                  <a:latin typeface="Helvetica" pitchFamily="2" charset="0"/>
                  <a:cs typeface="Arial" panose="020B0604020202020204" pitchFamily="34" charset="0"/>
                </a:rPr>
                <a:t>eNodeB</a:t>
              </a:r>
              <a:endParaRPr lang="zh-CN" altLang="en-US" sz="1600" dirty="0">
                <a:solidFill>
                  <a:srgbClr val="4C566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75" name="矩形 74">
              <a:extLst>
                <a:ext uri="{FF2B5EF4-FFF2-40B4-BE49-F238E27FC236}">
                  <a16:creationId xmlns:a16="http://schemas.microsoft.com/office/drawing/2014/main" id="{E808CDD6-20CF-8344-B1BC-E3B92174E747}"/>
                </a:ext>
              </a:extLst>
            </p:cNvPr>
            <p:cNvSpPr/>
            <p:nvPr/>
          </p:nvSpPr>
          <p:spPr>
            <a:xfrm>
              <a:off x="6595207" y="2475885"/>
              <a:ext cx="2106050" cy="753706"/>
            </a:xfrm>
            <a:prstGeom prst="rect">
              <a:avLst/>
            </a:prstGeom>
            <a:solidFill>
              <a:srgbClr val="0A6E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77" name="内容占位符 1">
              <a:extLst>
                <a:ext uri="{FF2B5EF4-FFF2-40B4-BE49-F238E27FC236}">
                  <a16:creationId xmlns:a16="http://schemas.microsoft.com/office/drawing/2014/main" id="{BCC05BE2-08D3-C940-9290-D1BCE72DF40C}"/>
                </a:ext>
              </a:extLst>
            </p:cNvPr>
            <p:cNvSpPr txBox="1">
              <a:spLocks/>
            </p:cNvSpPr>
            <p:nvPr/>
          </p:nvSpPr>
          <p:spPr>
            <a:xfrm>
              <a:off x="7098744" y="2598250"/>
              <a:ext cx="1731320" cy="601585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zh-CN" sz="1600" b="1" dirty="0">
                  <a:solidFill>
                    <a:schemeClr val="bg1"/>
                  </a:solidFill>
                  <a:latin typeface="Helvetica" pitchFamily="2" charset="0"/>
                  <a:cs typeface="Arial" panose="020B0604020202020204" pitchFamily="34" charset="0"/>
                </a:rPr>
                <a:t>IoT</a:t>
              </a:r>
              <a:r>
                <a:rPr lang="zh-CN" altLang="en-US" sz="1600" b="1" dirty="0">
                  <a:solidFill>
                    <a:schemeClr val="bg1"/>
                  </a:solidFill>
                  <a:latin typeface="Helvetica" pitchFamily="2" charset="0"/>
                  <a:cs typeface="Arial" panose="020B0604020202020204" pitchFamily="34" charset="0"/>
                </a:rPr>
                <a:t> </a:t>
              </a:r>
              <a:r>
                <a:rPr lang="en-US" altLang="zh-CN" sz="1600" b="1" dirty="0">
                  <a:solidFill>
                    <a:schemeClr val="bg1"/>
                  </a:solidFill>
                  <a:latin typeface="Helvetica" pitchFamily="2" charset="0"/>
                  <a:cs typeface="Arial" panose="020B0604020202020204" pitchFamily="34" charset="0"/>
                </a:rPr>
                <a:t>Cloud</a:t>
              </a:r>
              <a:endParaRPr lang="zh-CN" altLang="en-US" sz="16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78" name="Freeform 64">
              <a:extLst>
                <a:ext uri="{FF2B5EF4-FFF2-40B4-BE49-F238E27FC236}">
                  <a16:creationId xmlns:a16="http://schemas.microsoft.com/office/drawing/2014/main" id="{893AD62C-D0BA-9B44-81B4-13AB7CB1DC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780934" y="2690523"/>
              <a:ext cx="498447" cy="349365"/>
            </a:xfrm>
            <a:custGeom>
              <a:avLst/>
              <a:gdLst>
                <a:gd name="T0" fmla="*/ 137 w 280"/>
                <a:gd name="T1" fmla="*/ 98 h 196"/>
                <a:gd name="T2" fmla="*/ 65 w 280"/>
                <a:gd name="T3" fmla="*/ 48 h 196"/>
                <a:gd name="T4" fmla="*/ 0 w 280"/>
                <a:gd name="T5" fmla="*/ 122 h 196"/>
                <a:gd name="T6" fmla="*/ 64 w 280"/>
                <a:gd name="T7" fmla="*/ 196 h 196"/>
                <a:gd name="T8" fmla="*/ 64 w 280"/>
                <a:gd name="T9" fmla="*/ 196 h 196"/>
                <a:gd name="T10" fmla="*/ 215 w 280"/>
                <a:gd name="T11" fmla="*/ 196 h 196"/>
                <a:gd name="T12" fmla="*/ 224 w 280"/>
                <a:gd name="T13" fmla="*/ 196 h 196"/>
                <a:gd name="T14" fmla="*/ 280 w 280"/>
                <a:gd name="T15" fmla="*/ 129 h 196"/>
                <a:gd name="T16" fmla="*/ 235 w 280"/>
                <a:gd name="T17" fmla="*/ 65 h 196"/>
                <a:gd name="T18" fmla="*/ 147 w 280"/>
                <a:gd name="T19" fmla="*/ 0 h 196"/>
                <a:gd name="T20" fmla="*/ 73 w 280"/>
                <a:gd name="T21" fmla="*/ 36 h 196"/>
                <a:gd name="T22" fmla="*/ 137 w 280"/>
                <a:gd name="T23" fmla="*/ 98 h 196"/>
                <a:gd name="T24" fmla="*/ 137 w 280"/>
                <a:gd name="T25" fmla="*/ 98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0" h="196">
                  <a:moveTo>
                    <a:pt x="137" y="98"/>
                  </a:moveTo>
                  <a:cubicBezTo>
                    <a:pt x="137" y="98"/>
                    <a:pt x="127" y="64"/>
                    <a:pt x="65" y="48"/>
                  </a:cubicBezTo>
                  <a:cubicBezTo>
                    <a:pt x="28" y="53"/>
                    <a:pt x="0" y="84"/>
                    <a:pt x="0" y="122"/>
                  </a:cubicBezTo>
                  <a:cubicBezTo>
                    <a:pt x="0" y="159"/>
                    <a:pt x="28" y="191"/>
                    <a:pt x="64" y="196"/>
                  </a:cubicBezTo>
                  <a:cubicBezTo>
                    <a:pt x="64" y="196"/>
                    <a:pt x="64" y="196"/>
                    <a:pt x="64" y="196"/>
                  </a:cubicBezTo>
                  <a:cubicBezTo>
                    <a:pt x="215" y="196"/>
                    <a:pt x="215" y="196"/>
                    <a:pt x="215" y="196"/>
                  </a:cubicBezTo>
                  <a:cubicBezTo>
                    <a:pt x="224" y="196"/>
                    <a:pt x="224" y="196"/>
                    <a:pt x="224" y="196"/>
                  </a:cubicBezTo>
                  <a:cubicBezTo>
                    <a:pt x="256" y="190"/>
                    <a:pt x="280" y="162"/>
                    <a:pt x="280" y="129"/>
                  </a:cubicBezTo>
                  <a:cubicBezTo>
                    <a:pt x="280" y="100"/>
                    <a:pt x="262" y="75"/>
                    <a:pt x="235" y="65"/>
                  </a:cubicBezTo>
                  <a:cubicBezTo>
                    <a:pt x="223" y="26"/>
                    <a:pt x="188" y="0"/>
                    <a:pt x="147" y="0"/>
                  </a:cubicBezTo>
                  <a:cubicBezTo>
                    <a:pt x="118" y="0"/>
                    <a:pt x="91" y="13"/>
                    <a:pt x="73" y="36"/>
                  </a:cubicBezTo>
                  <a:cubicBezTo>
                    <a:pt x="104" y="40"/>
                    <a:pt x="133" y="56"/>
                    <a:pt x="137" y="98"/>
                  </a:cubicBezTo>
                  <a:cubicBezTo>
                    <a:pt x="137" y="98"/>
                    <a:pt x="137" y="98"/>
                    <a:pt x="137" y="9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defRPr/>
              </a:pPr>
              <a:endParaRPr lang="zh-CN" altLang="en-US" sz="900" b="1" kern="0" dirty="0">
                <a:solidFill>
                  <a:srgbClr val="000000"/>
                </a:solidFill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  <p:cxnSp>
          <p:nvCxnSpPr>
            <p:cNvPr id="80" name="肘形连接符 79">
              <a:extLst>
                <a:ext uri="{FF2B5EF4-FFF2-40B4-BE49-F238E27FC236}">
                  <a16:creationId xmlns:a16="http://schemas.microsoft.com/office/drawing/2014/main" id="{73AA149E-A703-8E4D-98B8-5CB37DDEA489}"/>
                </a:ext>
              </a:extLst>
            </p:cNvPr>
            <p:cNvCxnSpPr>
              <a:cxnSpLocks/>
              <a:stCxn id="30" idx="3"/>
              <a:endCxn id="72" idx="0"/>
            </p:cNvCxnSpPr>
            <p:nvPr/>
          </p:nvCxnSpPr>
          <p:spPr>
            <a:xfrm>
              <a:off x="-11712" y="2070974"/>
              <a:ext cx="1908000" cy="324000"/>
            </a:xfrm>
            <a:prstGeom prst="bentConnector2">
              <a:avLst/>
            </a:prstGeom>
            <a:ln w="19050">
              <a:solidFill>
                <a:srgbClr val="73779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肘形连接符 83">
              <a:extLst>
                <a:ext uri="{FF2B5EF4-FFF2-40B4-BE49-F238E27FC236}">
                  <a16:creationId xmlns:a16="http://schemas.microsoft.com/office/drawing/2014/main" id="{187B5955-1F3A-9547-8C78-77533EFE9D0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17957" y="3289491"/>
              <a:ext cx="1908000" cy="324000"/>
            </a:xfrm>
            <a:prstGeom prst="bentConnector2">
              <a:avLst/>
            </a:prstGeom>
            <a:ln w="19050">
              <a:solidFill>
                <a:srgbClr val="73779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内容占位符 1">
              <a:extLst>
                <a:ext uri="{FF2B5EF4-FFF2-40B4-BE49-F238E27FC236}">
                  <a16:creationId xmlns:a16="http://schemas.microsoft.com/office/drawing/2014/main" id="{6FDE4769-D4AA-B543-A65A-E34E5D177AC9}"/>
                </a:ext>
              </a:extLst>
            </p:cNvPr>
            <p:cNvSpPr txBox="1">
              <a:spLocks/>
            </p:cNvSpPr>
            <p:nvPr/>
          </p:nvSpPr>
          <p:spPr>
            <a:xfrm>
              <a:off x="2758746" y="2579784"/>
              <a:ext cx="1095855" cy="37470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zh-CN" sz="1050" dirty="0">
                  <a:solidFill>
                    <a:srgbClr val="4C5661"/>
                  </a:solidFill>
                  <a:cs typeface="Arial" panose="020B0604020202020204" pitchFamily="34" charset="0"/>
                </a:rPr>
                <a:t>CoAP/UDP</a:t>
              </a:r>
              <a:endParaRPr lang="zh-CN" altLang="en-US" sz="1050" dirty="0">
                <a:solidFill>
                  <a:srgbClr val="4C566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86" name="内容占位符 1">
              <a:extLst>
                <a:ext uri="{FF2B5EF4-FFF2-40B4-BE49-F238E27FC236}">
                  <a16:creationId xmlns:a16="http://schemas.microsoft.com/office/drawing/2014/main" id="{47EB2C0E-FF35-8747-937D-8ACBDFD5F0C7}"/>
                </a:ext>
              </a:extLst>
            </p:cNvPr>
            <p:cNvSpPr txBox="1">
              <a:spLocks/>
            </p:cNvSpPr>
            <p:nvPr/>
          </p:nvSpPr>
          <p:spPr>
            <a:xfrm>
              <a:off x="2792062" y="2835342"/>
              <a:ext cx="1095855" cy="37470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zh-CN" sz="1050" dirty="0">
                  <a:solidFill>
                    <a:srgbClr val="4C5661"/>
                  </a:solidFill>
                  <a:cs typeface="Arial" panose="020B0604020202020204" pitchFamily="34" charset="0"/>
                </a:rPr>
                <a:t>DTLS</a:t>
              </a:r>
              <a:endParaRPr lang="zh-CN" altLang="en-US" sz="1050" dirty="0">
                <a:solidFill>
                  <a:srgbClr val="4C5661"/>
                </a:solidFill>
                <a:cs typeface="Arial" panose="020B0604020202020204" pitchFamily="34" charset="0"/>
              </a:endParaRPr>
            </a:p>
          </p:txBody>
        </p:sp>
        <p:cxnSp>
          <p:nvCxnSpPr>
            <p:cNvPr id="90" name="肘形连接符 89">
              <a:extLst>
                <a:ext uri="{FF2B5EF4-FFF2-40B4-BE49-F238E27FC236}">
                  <a16:creationId xmlns:a16="http://schemas.microsoft.com/office/drawing/2014/main" id="{194AD0F3-C3FF-1040-BB6E-C7A4F27BF224}"/>
                </a:ext>
              </a:extLst>
            </p:cNvPr>
            <p:cNvCxnSpPr>
              <a:cxnSpLocks/>
              <a:stCxn id="75" idx="0"/>
            </p:cNvCxnSpPr>
            <p:nvPr/>
          </p:nvCxnSpPr>
          <p:spPr>
            <a:xfrm rot="5400000" flipH="1" flipV="1">
              <a:off x="8349636" y="1304043"/>
              <a:ext cx="360000" cy="1762808"/>
            </a:xfrm>
            <a:prstGeom prst="bentConnector2">
              <a:avLst/>
            </a:prstGeom>
            <a:ln w="19050">
              <a:solidFill>
                <a:srgbClr val="66698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肘形连接符 91">
              <a:extLst>
                <a:ext uri="{FF2B5EF4-FFF2-40B4-BE49-F238E27FC236}">
                  <a16:creationId xmlns:a16="http://schemas.microsoft.com/office/drawing/2014/main" id="{0B187C0B-E787-9045-9E67-91B0DBE4C97F}"/>
                </a:ext>
              </a:extLst>
            </p:cNvPr>
            <p:cNvCxnSpPr>
              <a:cxnSpLocks/>
            </p:cNvCxnSpPr>
            <p:nvPr/>
          </p:nvCxnSpPr>
          <p:spPr>
            <a:xfrm>
              <a:off x="7648232" y="3284984"/>
              <a:ext cx="1773270" cy="396000"/>
            </a:xfrm>
            <a:prstGeom prst="bentConnector3">
              <a:avLst>
                <a:gd name="adj1" fmla="val -221"/>
              </a:avLst>
            </a:prstGeom>
            <a:ln w="19050">
              <a:solidFill>
                <a:srgbClr val="66698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矩形 61">
              <a:extLst>
                <a:ext uri="{FF2B5EF4-FFF2-40B4-BE49-F238E27FC236}">
                  <a16:creationId xmlns:a16="http://schemas.microsoft.com/office/drawing/2014/main" id="{65CD2B4A-CF36-4748-96FD-7908302F19E6}"/>
                </a:ext>
              </a:extLst>
            </p:cNvPr>
            <p:cNvSpPr/>
            <p:nvPr/>
          </p:nvSpPr>
          <p:spPr>
            <a:xfrm>
              <a:off x="3726881" y="2457419"/>
              <a:ext cx="2106050" cy="753706"/>
            </a:xfrm>
            <a:prstGeom prst="rect">
              <a:avLst/>
            </a:prstGeom>
            <a:solidFill>
              <a:srgbClr val="0A6E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63" name="内容占位符 1">
              <a:extLst>
                <a:ext uri="{FF2B5EF4-FFF2-40B4-BE49-F238E27FC236}">
                  <a16:creationId xmlns:a16="http://schemas.microsoft.com/office/drawing/2014/main" id="{DAC35924-B2EE-3241-A5A7-D61E6573BF89}"/>
                </a:ext>
              </a:extLst>
            </p:cNvPr>
            <p:cNvSpPr txBox="1">
              <a:spLocks/>
            </p:cNvSpPr>
            <p:nvPr/>
          </p:nvSpPr>
          <p:spPr>
            <a:xfrm>
              <a:off x="4134499" y="2551945"/>
              <a:ext cx="1731320" cy="601585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zh-CN" altLang="en-US" sz="1600" dirty="0">
                  <a:solidFill>
                    <a:schemeClr val="bg1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  <a:cs typeface="Arial" panose="020B0604020202020204" pitchFamily="34" charset="0"/>
                </a:rPr>
                <a:t>核心网</a:t>
              </a:r>
            </a:p>
          </p:txBody>
        </p:sp>
        <p:pic>
          <p:nvPicPr>
            <p:cNvPr id="3" name="图形 2">
              <a:extLst>
                <a:ext uri="{FF2B5EF4-FFF2-40B4-BE49-F238E27FC236}">
                  <a16:creationId xmlns:a16="http://schemas.microsoft.com/office/drawing/2014/main" id="{65F05BAA-4B4C-3E43-AEA1-C06F2150C43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=""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flipH="1">
              <a:off x="4089831" y="2626211"/>
              <a:ext cx="477987" cy="477987"/>
            </a:xfrm>
            <a:prstGeom prst="rect">
              <a:avLst/>
            </a:prstGeom>
          </p:spPr>
        </p:pic>
        <p:cxnSp>
          <p:nvCxnSpPr>
            <p:cNvPr id="67" name="直线箭头连接符 66">
              <a:extLst>
                <a:ext uri="{FF2B5EF4-FFF2-40B4-BE49-F238E27FC236}">
                  <a16:creationId xmlns:a16="http://schemas.microsoft.com/office/drawing/2014/main" id="{C53B6E0E-0185-F64A-8277-8A4F12A69311}"/>
                </a:ext>
              </a:extLst>
            </p:cNvPr>
            <p:cNvCxnSpPr>
              <a:cxnSpLocks/>
            </p:cNvCxnSpPr>
            <p:nvPr/>
          </p:nvCxnSpPr>
          <p:spPr>
            <a:xfrm>
              <a:off x="5990047" y="2865204"/>
              <a:ext cx="465993" cy="0"/>
            </a:xfrm>
            <a:prstGeom prst="straightConnector1">
              <a:avLst/>
            </a:prstGeom>
            <a:ln w="22225">
              <a:solidFill>
                <a:srgbClr val="66698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矩形 67">
              <a:extLst>
                <a:ext uri="{FF2B5EF4-FFF2-40B4-BE49-F238E27FC236}">
                  <a16:creationId xmlns:a16="http://schemas.microsoft.com/office/drawing/2014/main" id="{CFDE75B3-B106-2D47-8CF5-7C8436C0590C}"/>
                </a:ext>
              </a:extLst>
            </p:cNvPr>
            <p:cNvSpPr/>
            <p:nvPr/>
          </p:nvSpPr>
          <p:spPr>
            <a:xfrm>
              <a:off x="9576006" y="1658636"/>
              <a:ext cx="2106050" cy="753706"/>
            </a:xfrm>
            <a:prstGeom prst="rect">
              <a:avLst/>
            </a:prstGeom>
            <a:solidFill>
              <a:srgbClr val="0A6E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69" name="内容占位符 1">
              <a:extLst>
                <a:ext uri="{FF2B5EF4-FFF2-40B4-BE49-F238E27FC236}">
                  <a16:creationId xmlns:a16="http://schemas.microsoft.com/office/drawing/2014/main" id="{01E31A47-B898-FF41-957B-AB01A3345170}"/>
                </a:ext>
              </a:extLst>
            </p:cNvPr>
            <p:cNvSpPr txBox="1">
              <a:spLocks/>
            </p:cNvSpPr>
            <p:nvPr/>
          </p:nvSpPr>
          <p:spPr>
            <a:xfrm>
              <a:off x="9983624" y="1753162"/>
              <a:ext cx="1731320" cy="601585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zh-CN" altLang="en-US" sz="1600" dirty="0">
                  <a:solidFill>
                    <a:schemeClr val="bg1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  <a:cs typeface="Arial" panose="020B0604020202020204" pitchFamily="34" charset="0"/>
                </a:rPr>
                <a:t>核心网</a:t>
              </a:r>
            </a:p>
          </p:txBody>
        </p:sp>
        <p:pic>
          <p:nvPicPr>
            <p:cNvPr id="76" name="图形 75">
              <a:extLst>
                <a:ext uri="{FF2B5EF4-FFF2-40B4-BE49-F238E27FC236}">
                  <a16:creationId xmlns:a16="http://schemas.microsoft.com/office/drawing/2014/main" id="{8F5BEC7C-C11D-4145-ACFC-C39D91D46B5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=""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flipH="1">
              <a:off x="9938956" y="1827428"/>
              <a:ext cx="477987" cy="477987"/>
            </a:xfrm>
            <a:prstGeom prst="rect">
              <a:avLst/>
            </a:prstGeom>
          </p:spPr>
        </p:pic>
        <p:sp>
          <p:nvSpPr>
            <p:cNvPr id="79" name="矩形 78">
              <a:extLst>
                <a:ext uri="{FF2B5EF4-FFF2-40B4-BE49-F238E27FC236}">
                  <a16:creationId xmlns:a16="http://schemas.microsoft.com/office/drawing/2014/main" id="{58E891CC-57B6-2F47-AD59-E6BBE9608D7D}"/>
                </a:ext>
              </a:extLst>
            </p:cNvPr>
            <p:cNvSpPr/>
            <p:nvPr/>
          </p:nvSpPr>
          <p:spPr>
            <a:xfrm>
              <a:off x="9576006" y="3251955"/>
              <a:ext cx="2106050" cy="753706"/>
            </a:xfrm>
            <a:prstGeom prst="rect">
              <a:avLst/>
            </a:prstGeom>
            <a:solidFill>
              <a:srgbClr val="0A6E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81" name="内容占位符 1">
              <a:extLst>
                <a:ext uri="{FF2B5EF4-FFF2-40B4-BE49-F238E27FC236}">
                  <a16:creationId xmlns:a16="http://schemas.microsoft.com/office/drawing/2014/main" id="{B7622A70-FA84-1447-B9FF-4B8CC9D4145D}"/>
                </a:ext>
              </a:extLst>
            </p:cNvPr>
            <p:cNvSpPr txBox="1">
              <a:spLocks/>
            </p:cNvSpPr>
            <p:nvPr/>
          </p:nvSpPr>
          <p:spPr>
            <a:xfrm>
              <a:off x="9983624" y="3346481"/>
              <a:ext cx="1731320" cy="601585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zh-CN" altLang="en-US" sz="1600" dirty="0">
                  <a:solidFill>
                    <a:schemeClr val="bg1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  <a:cs typeface="Arial" panose="020B0604020202020204" pitchFamily="34" charset="0"/>
                </a:rPr>
                <a:t>核心网</a:t>
              </a:r>
            </a:p>
          </p:txBody>
        </p:sp>
        <p:pic>
          <p:nvPicPr>
            <p:cNvPr id="82" name="图形 81">
              <a:extLst>
                <a:ext uri="{FF2B5EF4-FFF2-40B4-BE49-F238E27FC236}">
                  <a16:creationId xmlns:a16="http://schemas.microsoft.com/office/drawing/2014/main" id="{C2C0F6C9-1687-8C46-BE58-42F2CF0593E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=""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flipH="1">
              <a:off x="9938956" y="3420747"/>
              <a:ext cx="477987" cy="47798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2953837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144182" y="1882807"/>
            <a:ext cx="2072494" cy="1823988"/>
          </a:xfrm>
          <a:prstGeom prst="rect">
            <a:avLst/>
          </a:prstGeom>
          <a:solidFill>
            <a:srgbClr val="4C5661">
              <a:alpha val="5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文本框 21"/>
          <p:cNvSpPr txBox="1"/>
          <p:nvPr/>
        </p:nvSpPr>
        <p:spPr>
          <a:xfrm>
            <a:off x="144182" y="-13008"/>
            <a:ext cx="3623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coap_messageflow.png</a:t>
            </a:r>
            <a:endParaRPr lang="zh-CN" altLang="en-US" dirty="0"/>
          </a:p>
        </p:txBody>
      </p:sp>
      <p:sp>
        <p:nvSpPr>
          <p:cNvPr id="93" name="矩形 92"/>
          <p:cNvSpPr/>
          <p:nvPr/>
        </p:nvSpPr>
        <p:spPr>
          <a:xfrm>
            <a:off x="10498644" y="2180659"/>
            <a:ext cx="912703" cy="1103879"/>
          </a:xfrm>
          <a:prstGeom prst="rect">
            <a:avLst/>
          </a:prstGeom>
          <a:solidFill>
            <a:schemeClr val="accent3">
              <a:alpha val="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内容占位符 1">
            <a:extLst>
              <a:ext uri="{FF2B5EF4-FFF2-40B4-BE49-F238E27FC236}">
                <a16:creationId xmlns:a16="http://schemas.microsoft.com/office/drawing/2014/main" id="{F4F98348-8519-B845-93F6-E1A225670B23}"/>
              </a:ext>
            </a:extLst>
          </p:cNvPr>
          <p:cNvSpPr txBox="1">
            <a:spLocks/>
          </p:cNvSpPr>
          <p:nvPr/>
        </p:nvSpPr>
        <p:spPr>
          <a:xfrm>
            <a:off x="9351196" y="2285786"/>
            <a:ext cx="1095855" cy="3747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1100" dirty="0">
                <a:solidFill>
                  <a:srgbClr val="4C5661"/>
                </a:solidFill>
                <a:cs typeface="Arial" panose="020B0604020202020204" pitchFamily="34" charset="0"/>
              </a:rPr>
              <a:t>HTTPS</a:t>
            </a:r>
            <a:endParaRPr lang="zh-CN" altLang="en-US" sz="1100" dirty="0">
              <a:solidFill>
                <a:srgbClr val="4C5661"/>
              </a:solidFill>
              <a:cs typeface="Arial" panose="020B0604020202020204" pitchFamily="34" charset="0"/>
            </a:endParaRPr>
          </a:p>
        </p:txBody>
      </p:sp>
      <p:sp>
        <p:nvSpPr>
          <p:cNvPr id="21" name="内容占位符 1">
            <a:extLst>
              <a:ext uri="{FF2B5EF4-FFF2-40B4-BE49-F238E27FC236}">
                <a16:creationId xmlns:a16="http://schemas.microsoft.com/office/drawing/2014/main" id="{0A1EC6C2-6D25-2344-A34B-9CFEE71F33BA}"/>
              </a:ext>
            </a:extLst>
          </p:cNvPr>
          <p:cNvSpPr txBox="1">
            <a:spLocks/>
          </p:cNvSpPr>
          <p:nvPr/>
        </p:nvSpPr>
        <p:spPr>
          <a:xfrm>
            <a:off x="9342129" y="2890640"/>
            <a:ext cx="1095855" cy="3747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1100" dirty="0">
                <a:cs typeface="Arial" panose="020B0604020202020204" pitchFamily="34" charset="0"/>
              </a:rPr>
              <a:t>HTTPS</a:t>
            </a:r>
            <a:endParaRPr lang="zh-CN" altLang="en-US" sz="1100" dirty="0">
              <a:cs typeface="Arial" panose="020B0604020202020204" pitchFamily="34" charset="0"/>
            </a:endParaRPr>
          </a:p>
        </p:txBody>
      </p:sp>
      <p:pic>
        <p:nvPicPr>
          <p:cNvPr id="73" name="图形 72">
            <a:extLst>
              <a:ext uri="{FF2B5EF4-FFF2-40B4-BE49-F238E27FC236}">
                <a16:creationId xmlns:a16="http://schemas.microsoft.com/office/drawing/2014/main" id="{3D1A2587-466D-C44D-98EB-596EF99D10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49676" y="2551606"/>
            <a:ext cx="396959" cy="396959"/>
          </a:xfrm>
          <a:prstGeom prst="rect">
            <a:avLst/>
          </a:prstGeom>
        </p:spPr>
      </p:pic>
      <p:sp>
        <p:nvSpPr>
          <p:cNvPr id="74" name="内容占位符 1">
            <a:extLst>
              <a:ext uri="{FF2B5EF4-FFF2-40B4-BE49-F238E27FC236}">
                <a16:creationId xmlns:a16="http://schemas.microsoft.com/office/drawing/2014/main" id="{6A5DF025-2E70-9848-9D11-11FB0411F2AD}"/>
              </a:ext>
            </a:extLst>
          </p:cNvPr>
          <p:cNvSpPr txBox="1">
            <a:spLocks/>
          </p:cNvSpPr>
          <p:nvPr/>
        </p:nvSpPr>
        <p:spPr>
          <a:xfrm>
            <a:off x="3182495" y="2995920"/>
            <a:ext cx="1731320" cy="6015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1600" dirty="0">
                <a:solidFill>
                  <a:srgbClr val="4C5661"/>
                </a:solidFill>
                <a:latin typeface="Helvetica" pitchFamily="2" charset="0"/>
                <a:cs typeface="Arial" panose="020B0604020202020204" pitchFamily="34" charset="0"/>
              </a:rPr>
              <a:t>NB-</a:t>
            </a:r>
            <a:r>
              <a:rPr lang="en-US" altLang="zh-CN" sz="1600" dirty="0" err="1">
                <a:solidFill>
                  <a:srgbClr val="4C5661"/>
                </a:solidFill>
                <a:latin typeface="Helvetica" pitchFamily="2" charset="0"/>
                <a:cs typeface="Arial" panose="020B0604020202020204" pitchFamily="34" charset="0"/>
              </a:rPr>
              <a:t>IoT</a:t>
            </a:r>
            <a:r>
              <a:rPr lang="zh-CN" altLang="en-US" sz="1600" dirty="0">
                <a:solidFill>
                  <a:srgbClr val="4C5661"/>
                </a:solidFill>
                <a:latin typeface="Helvetica" pitchFamily="2" charset="0"/>
                <a:cs typeface="Arial" panose="020B0604020202020204" pitchFamily="34" charset="0"/>
              </a:rPr>
              <a:t>网络</a:t>
            </a:r>
          </a:p>
        </p:txBody>
      </p:sp>
      <p:sp>
        <p:nvSpPr>
          <p:cNvPr id="77" name="内容占位符 1">
            <a:extLst>
              <a:ext uri="{FF2B5EF4-FFF2-40B4-BE49-F238E27FC236}">
                <a16:creationId xmlns:a16="http://schemas.microsoft.com/office/drawing/2014/main" id="{BCC05BE2-08D3-C940-9290-D1BCE72DF40C}"/>
              </a:ext>
            </a:extLst>
          </p:cNvPr>
          <p:cNvSpPr txBox="1">
            <a:spLocks/>
          </p:cNvSpPr>
          <p:nvPr/>
        </p:nvSpPr>
        <p:spPr>
          <a:xfrm>
            <a:off x="7865931" y="2995920"/>
            <a:ext cx="1731320" cy="6015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1600" dirty="0">
                <a:solidFill>
                  <a:srgbClr val="4C5661"/>
                </a:solidFill>
                <a:latin typeface="Helvetica" pitchFamily="2" charset="0"/>
                <a:cs typeface="Arial" panose="020B0604020202020204" pitchFamily="34" charset="0"/>
              </a:rPr>
              <a:t>IoT</a:t>
            </a:r>
            <a:r>
              <a:rPr lang="zh-CN" altLang="en-US" sz="1600" dirty="0">
                <a:solidFill>
                  <a:srgbClr val="4C5661"/>
                </a:solidFill>
                <a:latin typeface="Helvetica" pitchFamily="2" charset="0"/>
                <a:cs typeface="Arial" panose="020B0604020202020204" pitchFamily="34" charset="0"/>
              </a:rPr>
              <a:t> </a:t>
            </a:r>
            <a:r>
              <a:rPr lang="en-US" altLang="zh-CN" sz="1600" dirty="0">
                <a:solidFill>
                  <a:srgbClr val="4C5661"/>
                </a:solidFill>
                <a:latin typeface="Helvetica" pitchFamily="2" charset="0"/>
                <a:cs typeface="Arial" panose="020B0604020202020204" pitchFamily="34" charset="0"/>
              </a:rPr>
              <a:t>Cloud</a:t>
            </a:r>
            <a:endParaRPr lang="zh-CN" altLang="en-US" sz="1600" dirty="0">
              <a:solidFill>
                <a:srgbClr val="4C5661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85" name="内容占位符 1">
            <a:extLst>
              <a:ext uri="{FF2B5EF4-FFF2-40B4-BE49-F238E27FC236}">
                <a16:creationId xmlns:a16="http://schemas.microsoft.com/office/drawing/2014/main" id="{6FDE4769-D4AA-B543-A65A-E34E5D177AC9}"/>
              </a:ext>
            </a:extLst>
          </p:cNvPr>
          <p:cNvSpPr txBox="1">
            <a:spLocks/>
          </p:cNvSpPr>
          <p:nvPr/>
        </p:nvSpPr>
        <p:spPr>
          <a:xfrm>
            <a:off x="7016046" y="2275870"/>
            <a:ext cx="1095855" cy="3747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1050" dirty="0">
                <a:solidFill>
                  <a:srgbClr val="4C5661"/>
                </a:solidFill>
                <a:cs typeface="Arial" panose="020B0604020202020204" pitchFamily="34" charset="0"/>
              </a:rPr>
              <a:t>CoAP/UDP</a:t>
            </a:r>
            <a:endParaRPr lang="zh-CN" altLang="en-US" sz="1050" dirty="0">
              <a:solidFill>
                <a:srgbClr val="4C5661"/>
              </a:solidFill>
              <a:cs typeface="Arial" panose="020B0604020202020204" pitchFamily="34" charset="0"/>
            </a:endParaRPr>
          </a:p>
        </p:txBody>
      </p:sp>
      <p:sp>
        <p:nvSpPr>
          <p:cNvPr id="86" name="内容占位符 1">
            <a:extLst>
              <a:ext uri="{FF2B5EF4-FFF2-40B4-BE49-F238E27FC236}">
                <a16:creationId xmlns:a16="http://schemas.microsoft.com/office/drawing/2014/main" id="{47EB2C0E-FF35-8747-937D-8ACBDFD5F0C7}"/>
              </a:ext>
            </a:extLst>
          </p:cNvPr>
          <p:cNvSpPr txBox="1">
            <a:spLocks/>
          </p:cNvSpPr>
          <p:nvPr/>
        </p:nvSpPr>
        <p:spPr>
          <a:xfrm>
            <a:off x="7009472" y="2837397"/>
            <a:ext cx="1095855" cy="3747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1050" dirty="0">
                <a:solidFill>
                  <a:srgbClr val="4C5661"/>
                </a:solidFill>
                <a:cs typeface="Arial" panose="020B0604020202020204" pitchFamily="34" charset="0"/>
              </a:rPr>
              <a:t>DTLS</a:t>
            </a:r>
            <a:endParaRPr lang="zh-CN" altLang="en-US" sz="1050" dirty="0">
              <a:solidFill>
                <a:srgbClr val="4C5661"/>
              </a:solidFill>
              <a:cs typeface="Arial" panose="020B0604020202020204" pitchFamily="34" charset="0"/>
            </a:endParaRPr>
          </a:p>
        </p:txBody>
      </p:sp>
      <p:sp>
        <p:nvSpPr>
          <p:cNvPr id="63" name="内容占位符 1">
            <a:extLst>
              <a:ext uri="{FF2B5EF4-FFF2-40B4-BE49-F238E27FC236}">
                <a16:creationId xmlns:a16="http://schemas.microsoft.com/office/drawing/2014/main" id="{DAC35924-B2EE-3241-A5A7-D61E6573BF89}"/>
              </a:ext>
            </a:extLst>
          </p:cNvPr>
          <p:cNvSpPr txBox="1">
            <a:spLocks/>
          </p:cNvSpPr>
          <p:nvPr/>
        </p:nvSpPr>
        <p:spPr>
          <a:xfrm>
            <a:off x="5311605" y="2475206"/>
            <a:ext cx="1731320" cy="6015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altLang="en-US" sz="1600" dirty="0">
                <a:solidFill>
                  <a:schemeClr val="bg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Arial" panose="020B0604020202020204" pitchFamily="34" charset="0"/>
              </a:rPr>
              <a:t>核心网</a:t>
            </a:r>
          </a:p>
        </p:txBody>
      </p:sp>
      <p:sp>
        <p:nvSpPr>
          <p:cNvPr id="69" name="内容占位符 1">
            <a:extLst>
              <a:ext uri="{FF2B5EF4-FFF2-40B4-BE49-F238E27FC236}">
                <a16:creationId xmlns:a16="http://schemas.microsoft.com/office/drawing/2014/main" id="{01E31A47-B898-FF41-957B-AB01A3345170}"/>
              </a:ext>
            </a:extLst>
          </p:cNvPr>
          <p:cNvSpPr txBox="1">
            <a:spLocks/>
          </p:cNvSpPr>
          <p:nvPr/>
        </p:nvSpPr>
        <p:spPr>
          <a:xfrm>
            <a:off x="10085689" y="3158350"/>
            <a:ext cx="1731320" cy="6015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altLang="en-US" sz="1600" dirty="0">
                <a:solidFill>
                  <a:schemeClr val="tx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Arial" panose="020B0604020202020204" pitchFamily="34" charset="0"/>
              </a:rPr>
              <a:t>应用</a:t>
            </a:r>
          </a:p>
        </p:txBody>
      </p:sp>
      <p:sp>
        <p:nvSpPr>
          <p:cNvPr id="54" name="内容占位符 1">
            <a:extLst>
              <a:ext uri="{FF2B5EF4-FFF2-40B4-BE49-F238E27FC236}">
                <a16:creationId xmlns:a16="http://schemas.microsoft.com/office/drawing/2014/main" id="{6A5DF025-2E70-9848-9D11-11FB0411F2AD}"/>
              </a:ext>
            </a:extLst>
          </p:cNvPr>
          <p:cNvSpPr txBox="1">
            <a:spLocks/>
          </p:cNvSpPr>
          <p:nvPr/>
        </p:nvSpPr>
        <p:spPr>
          <a:xfrm>
            <a:off x="5483623" y="2995920"/>
            <a:ext cx="1731320" cy="6015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altLang="en-US" sz="1600" dirty="0">
                <a:solidFill>
                  <a:srgbClr val="4C5661"/>
                </a:solidFill>
                <a:latin typeface="Helvetica" pitchFamily="2" charset="0"/>
                <a:cs typeface="Arial" panose="020B0604020202020204" pitchFamily="34" charset="0"/>
              </a:rPr>
              <a:t>运营商核心网</a:t>
            </a:r>
          </a:p>
        </p:txBody>
      </p:sp>
      <p:cxnSp>
        <p:nvCxnSpPr>
          <p:cNvPr id="4" name="直接箭头连接符 3"/>
          <p:cNvCxnSpPr/>
          <p:nvPr/>
        </p:nvCxnSpPr>
        <p:spPr>
          <a:xfrm>
            <a:off x="2424806" y="2670047"/>
            <a:ext cx="826487" cy="356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箭头连接符 6"/>
          <p:cNvCxnSpPr/>
          <p:nvPr/>
        </p:nvCxnSpPr>
        <p:spPr>
          <a:xfrm flipH="1">
            <a:off x="2419895" y="2917077"/>
            <a:ext cx="826487" cy="158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Freeform 66">
            <a:extLst>
              <a:ext uri="{FF2B5EF4-FFF2-40B4-BE49-F238E27FC236}">
                <a16:creationId xmlns:a16="http://schemas.microsoft.com/office/drawing/2014/main" id="{EDE725AC-D2A0-F345-A8D3-0AC56FFC9EE1}"/>
              </a:ext>
            </a:extLst>
          </p:cNvPr>
          <p:cNvSpPr>
            <a:spLocks noEditPoints="1"/>
          </p:cNvSpPr>
          <p:nvPr/>
        </p:nvSpPr>
        <p:spPr bwMode="auto">
          <a:xfrm>
            <a:off x="1371753" y="2034057"/>
            <a:ext cx="600457" cy="519115"/>
          </a:xfrm>
          <a:custGeom>
            <a:avLst/>
            <a:gdLst>
              <a:gd name="T0" fmla="*/ 0 w 278"/>
              <a:gd name="T1" fmla="*/ 160 h 240"/>
              <a:gd name="T2" fmla="*/ 0 w 278"/>
              <a:gd name="T3" fmla="*/ 240 h 240"/>
              <a:gd name="T4" fmla="*/ 278 w 278"/>
              <a:gd name="T5" fmla="*/ 240 h 240"/>
              <a:gd name="T6" fmla="*/ 278 w 278"/>
              <a:gd name="T7" fmla="*/ 160 h 240"/>
              <a:gd name="T8" fmla="*/ 0 w 278"/>
              <a:gd name="T9" fmla="*/ 160 h 240"/>
              <a:gd name="T10" fmla="*/ 40 w 278"/>
              <a:gd name="T11" fmla="*/ 200 h 240"/>
              <a:gd name="T12" fmla="*/ 16 w 278"/>
              <a:gd name="T13" fmla="*/ 200 h 240"/>
              <a:gd name="T14" fmla="*/ 16 w 278"/>
              <a:gd name="T15" fmla="*/ 177 h 240"/>
              <a:gd name="T16" fmla="*/ 40 w 278"/>
              <a:gd name="T17" fmla="*/ 177 h 240"/>
              <a:gd name="T18" fmla="*/ 40 w 278"/>
              <a:gd name="T19" fmla="*/ 200 h 240"/>
              <a:gd name="T20" fmla="*/ 175 w 278"/>
              <a:gd name="T21" fmla="*/ 224 h 240"/>
              <a:gd name="T22" fmla="*/ 152 w 278"/>
              <a:gd name="T23" fmla="*/ 224 h 240"/>
              <a:gd name="T24" fmla="*/ 152 w 278"/>
              <a:gd name="T25" fmla="*/ 177 h 240"/>
              <a:gd name="T26" fmla="*/ 175 w 278"/>
              <a:gd name="T27" fmla="*/ 177 h 240"/>
              <a:gd name="T28" fmla="*/ 175 w 278"/>
              <a:gd name="T29" fmla="*/ 224 h 240"/>
              <a:gd name="T30" fmla="*/ 218 w 278"/>
              <a:gd name="T31" fmla="*/ 224 h 240"/>
              <a:gd name="T32" fmla="*/ 195 w 278"/>
              <a:gd name="T33" fmla="*/ 224 h 240"/>
              <a:gd name="T34" fmla="*/ 195 w 278"/>
              <a:gd name="T35" fmla="*/ 177 h 240"/>
              <a:gd name="T36" fmla="*/ 218 w 278"/>
              <a:gd name="T37" fmla="*/ 177 h 240"/>
              <a:gd name="T38" fmla="*/ 218 w 278"/>
              <a:gd name="T39" fmla="*/ 224 h 240"/>
              <a:gd name="T40" fmla="*/ 262 w 278"/>
              <a:gd name="T41" fmla="*/ 224 h 240"/>
              <a:gd name="T42" fmla="*/ 238 w 278"/>
              <a:gd name="T43" fmla="*/ 224 h 240"/>
              <a:gd name="T44" fmla="*/ 238 w 278"/>
              <a:gd name="T45" fmla="*/ 177 h 240"/>
              <a:gd name="T46" fmla="*/ 262 w 278"/>
              <a:gd name="T47" fmla="*/ 177 h 240"/>
              <a:gd name="T48" fmla="*/ 262 w 278"/>
              <a:gd name="T49" fmla="*/ 224 h 240"/>
              <a:gd name="T50" fmla="*/ 212 w 278"/>
              <a:gd name="T51" fmla="*/ 64 h 240"/>
              <a:gd name="T52" fmla="*/ 192 w 278"/>
              <a:gd name="T53" fmla="*/ 114 h 240"/>
              <a:gd name="T54" fmla="*/ 202 w 278"/>
              <a:gd name="T55" fmla="*/ 123 h 240"/>
              <a:gd name="T56" fmla="*/ 225 w 278"/>
              <a:gd name="T57" fmla="*/ 64 h 240"/>
              <a:gd name="T58" fmla="*/ 197 w 278"/>
              <a:gd name="T59" fmla="*/ 0 h 240"/>
              <a:gd name="T60" fmla="*/ 187 w 278"/>
              <a:gd name="T61" fmla="*/ 9 h 240"/>
              <a:gd name="T62" fmla="*/ 212 w 278"/>
              <a:gd name="T63" fmla="*/ 64 h 240"/>
              <a:gd name="T64" fmla="*/ 175 w 278"/>
              <a:gd name="T65" fmla="*/ 64 h 240"/>
              <a:gd name="T66" fmla="*/ 164 w 278"/>
              <a:gd name="T67" fmla="*/ 90 h 240"/>
              <a:gd name="T68" fmla="*/ 174 w 278"/>
              <a:gd name="T69" fmla="*/ 99 h 240"/>
              <a:gd name="T70" fmla="*/ 189 w 278"/>
              <a:gd name="T71" fmla="*/ 64 h 240"/>
              <a:gd name="T72" fmla="*/ 169 w 278"/>
              <a:gd name="T73" fmla="*/ 24 h 240"/>
              <a:gd name="T74" fmla="*/ 159 w 278"/>
              <a:gd name="T75" fmla="*/ 33 h 240"/>
              <a:gd name="T76" fmla="*/ 175 w 278"/>
              <a:gd name="T77" fmla="*/ 64 h 240"/>
              <a:gd name="T78" fmla="*/ 107 w 278"/>
              <a:gd name="T79" fmla="*/ 102 h 240"/>
              <a:gd name="T80" fmla="*/ 117 w 278"/>
              <a:gd name="T81" fmla="*/ 93 h 240"/>
              <a:gd name="T82" fmla="*/ 103 w 278"/>
              <a:gd name="T83" fmla="*/ 64 h 240"/>
              <a:gd name="T84" fmla="*/ 119 w 278"/>
              <a:gd name="T85" fmla="*/ 33 h 240"/>
              <a:gd name="T86" fmla="*/ 109 w 278"/>
              <a:gd name="T87" fmla="*/ 24 h 240"/>
              <a:gd name="T88" fmla="*/ 89 w 278"/>
              <a:gd name="T89" fmla="*/ 64 h 240"/>
              <a:gd name="T90" fmla="*/ 107 w 278"/>
              <a:gd name="T91" fmla="*/ 102 h 240"/>
              <a:gd name="T92" fmla="*/ 89 w 278"/>
              <a:gd name="T93" fmla="*/ 117 h 240"/>
              <a:gd name="T94" fmla="*/ 66 w 278"/>
              <a:gd name="T95" fmla="*/ 64 h 240"/>
              <a:gd name="T96" fmla="*/ 91 w 278"/>
              <a:gd name="T97" fmla="*/ 8 h 240"/>
              <a:gd name="T98" fmla="*/ 81 w 278"/>
              <a:gd name="T99" fmla="*/ 0 h 240"/>
              <a:gd name="T100" fmla="*/ 53 w 278"/>
              <a:gd name="T101" fmla="*/ 64 h 240"/>
              <a:gd name="T102" fmla="*/ 79 w 278"/>
              <a:gd name="T103" fmla="*/ 126 h 240"/>
              <a:gd name="T104" fmla="*/ 89 w 278"/>
              <a:gd name="T105" fmla="*/ 117 h 240"/>
              <a:gd name="T106" fmla="*/ 149 w 278"/>
              <a:gd name="T107" fmla="*/ 147 h 240"/>
              <a:gd name="T108" fmla="*/ 149 w 278"/>
              <a:gd name="T109" fmla="*/ 60 h 240"/>
              <a:gd name="T110" fmla="*/ 139 w 278"/>
              <a:gd name="T111" fmla="*/ 50 h 240"/>
              <a:gd name="T112" fmla="*/ 129 w 278"/>
              <a:gd name="T113" fmla="*/ 60 h 240"/>
              <a:gd name="T114" fmla="*/ 129 w 278"/>
              <a:gd name="T115" fmla="*/ 147 h 240"/>
              <a:gd name="T116" fmla="*/ 149 w 278"/>
              <a:gd name="T117" fmla="*/ 147 h 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278" h="240">
                <a:moveTo>
                  <a:pt x="0" y="160"/>
                </a:moveTo>
                <a:cubicBezTo>
                  <a:pt x="0" y="240"/>
                  <a:pt x="0" y="240"/>
                  <a:pt x="0" y="240"/>
                </a:cubicBezTo>
                <a:cubicBezTo>
                  <a:pt x="278" y="240"/>
                  <a:pt x="278" y="240"/>
                  <a:pt x="278" y="240"/>
                </a:cubicBezTo>
                <a:cubicBezTo>
                  <a:pt x="278" y="160"/>
                  <a:pt x="278" y="160"/>
                  <a:pt x="278" y="160"/>
                </a:cubicBezTo>
                <a:lnTo>
                  <a:pt x="0" y="160"/>
                </a:lnTo>
                <a:close/>
                <a:moveTo>
                  <a:pt x="40" y="200"/>
                </a:moveTo>
                <a:cubicBezTo>
                  <a:pt x="16" y="200"/>
                  <a:pt x="16" y="200"/>
                  <a:pt x="16" y="200"/>
                </a:cubicBezTo>
                <a:cubicBezTo>
                  <a:pt x="16" y="177"/>
                  <a:pt x="16" y="177"/>
                  <a:pt x="16" y="177"/>
                </a:cubicBezTo>
                <a:cubicBezTo>
                  <a:pt x="40" y="177"/>
                  <a:pt x="40" y="177"/>
                  <a:pt x="40" y="177"/>
                </a:cubicBezTo>
                <a:lnTo>
                  <a:pt x="40" y="200"/>
                </a:lnTo>
                <a:close/>
                <a:moveTo>
                  <a:pt x="175" y="224"/>
                </a:moveTo>
                <a:cubicBezTo>
                  <a:pt x="152" y="224"/>
                  <a:pt x="152" y="224"/>
                  <a:pt x="152" y="224"/>
                </a:cubicBezTo>
                <a:cubicBezTo>
                  <a:pt x="152" y="177"/>
                  <a:pt x="152" y="177"/>
                  <a:pt x="152" y="177"/>
                </a:cubicBezTo>
                <a:cubicBezTo>
                  <a:pt x="175" y="177"/>
                  <a:pt x="175" y="177"/>
                  <a:pt x="175" y="177"/>
                </a:cubicBezTo>
                <a:lnTo>
                  <a:pt x="175" y="224"/>
                </a:lnTo>
                <a:close/>
                <a:moveTo>
                  <a:pt x="218" y="224"/>
                </a:moveTo>
                <a:cubicBezTo>
                  <a:pt x="195" y="224"/>
                  <a:pt x="195" y="224"/>
                  <a:pt x="195" y="224"/>
                </a:cubicBezTo>
                <a:cubicBezTo>
                  <a:pt x="195" y="177"/>
                  <a:pt x="195" y="177"/>
                  <a:pt x="195" y="177"/>
                </a:cubicBezTo>
                <a:cubicBezTo>
                  <a:pt x="218" y="177"/>
                  <a:pt x="218" y="177"/>
                  <a:pt x="218" y="177"/>
                </a:cubicBezTo>
                <a:lnTo>
                  <a:pt x="218" y="224"/>
                </a:lnTo>
                <a:close/>
                <a:moveTo>
                  <a:pt x="262" y="224"/>
                </a:moveTo>
                <a:cubicBezTo>
                  <a:pt x="238" y="224"/>
                  <a:pt x="238" y="224"/>
                  <a:pt x="238" y="224"/>
                </a:cubicBezTo>
                <a:cubicBezTo>
                  <a:pt x="238" y="177"/>
                  <a:pt x="238" y="177"/>
                  <a:pt x="238" y="177"/>
                </a:cubicBezTo>
                <a:cubicBezTo>
                  <a:pt x="262" y="177"/>
                  <a:pt x="262" y="177"/>
                  <a:pt x="262" y="177"/>
                </a:cubicBezTo>
                <a:lnTo>
                  <a:pt x="262" y="224"/>
                </a:lnTo>
                <a:close/>
                <a:moveTo>
                  <a:pt x="212" y="64"/>
                </a:moveTo>
                <a:cubicBezTo>
                  <a:pt x="212" y="83"/>
                  <a:pt x="204" y="101"/>
                  <a:pt x="192" y="114"/>
                </a:cubicBezTo>
                <a:cubicBezTo>
                  <a:pt x="202" y="123"/>
                  <a:pt x="202" y="123"/>
                  <a:pt x="202" y="123"/>
                </a:cubicBezTo>
                <a:cubicBezTo>
                  <a:pt x="216" y="107"/>
                  <a:pt x="225" y="87"/>
                  <a:pt x="225" y="64"/>
                </a:cubicBezTo>
                <a:cubicBezTo>
                  <a:pt x="225" y="38"/>
                  <a:pt x="214" y="16"/>
                  <a:pt x="197" y="0"/>
                </a:cubicBezTo>
                <a:cubicBezTo>
                  <a:pt x="187" y="9"/>
                  <a:pt x="187" y="9"/>
                  <a:pt x="187" y="9"/>
                </a:cubicBezTo>
                <a:cubicBezTo>
                  <a:pt x="202" y="22"/>
                  <a:pt x="212" y="42"/>
                  <a:pt x="212" y="64"/>
                </a:cubicBezTo>
                <a:close/>
                <a:moveTo>
                  <a:pt x="175" y="64"/>
                </a:moveTo>
                <a:cubicBezTo>
                  <a:pt x="175" y="74"/>
                  <a:pt x="171" y="83"/>
                  <a:pt x="164" y="90"/>
                </a:cubicBezTo>
                <a:cubicBezTo>
                  <a:pt x="174" y="99"/>
                  <a:pt x="174" y="99"/>
                  <a:pt x="174" y="99"/>
                </a:cubicBezTo>
                <a:cubicBezTo>
                  <a:pt x="183" y="90"/>
                  <a:pt x="189" y="77"/>
                  <a:pt x="189" y="64"/>
                </a:cubicBezTo>
                <a:cubicBezTo>
                  <a:pt x="189" y="48"/>
                  <a:pt x="181" y="33"/>
                  <a:pt x="169" y="24"/>
                </a:cubicBezTo>
                <a:cubicBezTo>
                  <a:pt x="159" y="33"/>
                  <a:pt x="159" y="33"/>
                  <a:pt x="159" y="33"/>
                </a:cubicBezTo>
                <a:cubicBezTo>
                  <a:pt x="169" y="40"/>
                  <a:pt x="175" y="51"/>
                  <a:pt x="175" y="64"/>
                </a:cubicBezTo>
                <a:close/>
                <a:moveTo>
                  <a:pt x="107" y="102"/>
                </a:moveTo>
                <a:cubicBezTo>
                  <a:pt x="117" y="93"/>
                  <a:pt x="117" y="93"/>
                  <a:pt x="117" y="93"/>
                </a:cubicBezTo>
                <a:cubicBezTo>
                  <a:pt x="108" y="86"/>
                  <a:pt x="103" y="76"/>
                  <a:pt x="103" y="64"/>
                </a:cubicBezTo>
                <a:cubicBezTo>
                  <a:pt x="103" y="51"/>
                  <a:pt x="109" y="40"/>
                  <a:pt x="119" y="33"/>
                </a:cubicBezTo>
                <a:cubicBezTo>
                  <a:pt x="109" y="24"/>
                  <a:pt x="109" y="24"/>
                  <a:pt x="109" y="24"/>
                </a:cubicBezTo>
                <a:cubicBezTo>
                  <a:pt x="97" y="33"/>
                  <a:pt x="89" y="48"/>
                  <a:pt x="89" y="64"/>
                </a:cubicBezTo>
                <a:cubicBezTo>
                  <a:pt x="89" y="79"/>
                  <a:pt x="96" y="93"/>
                  <a:pt x="107" y="102"/>
                </a:cubicBezTo>
                <a:close/>
                <a:moveTo>
                  <a:pt x="89" y="117"/>
                </a:moveTo>
                <a:cubicBezTo>
                  <a:pt x="75" y="104"/>
                  <a:pt x="66" y="85"/>
                  <a:pt x="66" y="64"/>
                </a:cubicBezTo>
                <a:cubicBezTo>
                  <a:pt x="66" y="42"/>
                  <a:pt x="76" y="22"/>
                  <a:pt x="91" y="8"/>
                </a:cubicBezTo>
                <a:cubicBezTo>
                  <a:pt x="81" y="0"/>
                  <a:pt x="81" y="0"/>
                  <a:pt x="81" y="0"/>
                </a:cubicBezTo>
                <a:cubicBezTo>
                  <a:pt x="64" y="16"/>
                  <a:pt x="53" y="38"/>
                  <a:pt x="53" y="64"/>
                </a:cubicBezTo>
                <a:cubicBezTo>
                  <a:pt x="53" y="88"/>
                  <a:pt x="63" y="110"/>
                  <a:pt x="79" y="126"/>
                </a:cubicBezTo>
                <a:lnTo>
                  <a:pt x="89" y="117"/>
                </a:lnTo>
                <a:close/>
                <a:moveTo>
                  <a:pt x="149" y="147"/>
                </a:moveTo>
                <a:cubicBezTo>
                  <a:pt x="149" y="60"/>
                  <a:pt x="149" y="60"/>
                  <a:pt x="149" y="60"/>
                </a:cubicBezTo>
                <a:cubicBezTo>
                  <a:pt x="149" y="55"/>
                  <a:pt x="145" y="50"/>
                  <a:pt x="139" y="50"/>
                </a:cubicBezTo>
                <a:cubicBezTo>
                  <a:pt x="134" y="50"/>
                  <a:pt x="129" y="55"/>
                  <a:pt x="129" y="60"/>
                </a:cubicBezTo>
                <a:cubicBezTo>
                  <a:pt x="129" y="147"/>
                  <a:pt x="129" y="147"/>
                  <a:pt x="129" y="147"/>
                </a:cubicBezTo>
                <a:lnTo>
                  <a:pt x="149" y="147"/>
                </a:lnTo>
                <a:close/>
              </a:path>
            </a:pathLst>
          </a:custGeom>
          <a:solidFill>
            <a:srgbClr val="0090EF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>
              <a:defRPr/>
            </a:pPr>
            <a:endParaRPr lang="zh-CN" altLang="en-US" sz="1000" b="1" kern="0">
              <a:solidFill>
                <a:srgbClr val="000000"/>
              </a:solidFill>
              <a:latin typeface="Helvetica" pitchFamily="2" charset="0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83" name="Freeform 66">
            <a:extLst>
              <a:ext uri="{FF2B5EF4-FFF2-40B4-BE49-F238E27FC236}">
                <a16:creationId xmlns:a16="http://schemas.microsoft.com/office/drawing/2014/main" id="{EDE725AC-D2A0-F345-A8D3-0AC56FFC9EE1}"/>
              </a:ext>
            </a:extLst>
          </p:cNvPr>
          <p:cNvSpPr>
            <a:spLocks noEditPoints="1"/>
          </p:cNvSpPr>
          <p:nvPr/>
        </p:nvSpPr>
        <p:spPr bwMode="auto">
          <a:xfrm>
            <a:off x="1407974" y="2992239"/>
            <a:ext cx="600457" cy="519115"/>
          </a:xfrm>
          <a:custGeom>
            <a:avLst/>
            <a:gdLst>
              <a:gd name="T0" fmla="*/ 0 w 278"/>
              <a:gd name="T1" fmla="*/ 160 h 240"/>
              <a:gd name="T2" fmla="*/ 0 w 278"/>
              <a:gd name="T3" fmla="*/ 240 h 240"/>
              <a:gd name="T4" fmla="*/ 278 w 278"/>
              <a:gd name="T5" fmla="*/ 240 h 240"/>
              <a:gd name="T6" fmla="*/ 278 w 278"/>
              <a:gd name="T7" fmla="*/ 160 h 240"/>
              <a:gd name="T8" fmla="*/ 0 w 278"/>
              <a:gd name="T9" fmla="*/ 160 h 240"/>
              <a:gd name="T10" fmla="*/ 40 w 278"/>
              <a:gd name="T11" fmla="*/ 200 h 240"/>
              <a:gd name="T12" fmla="*/ 16 w 278"/>
              <a:gd name="T13" fmla="*/ 200 h 240"/>
              <a:gd name="T14" fmla="*/ 16 w 278"/>
              <a:gd name="T15" fmla="*/ 177 h 240"/>
              <a:gd name="T16" fmla="*/ 40 w 278"/>
              <a:gd name="T17" fmla="*/ 177 h 240"/>
              <a:gd name="T18" fmla="*/ 40 w 278"/>
              <a:gd name="T19" fmla="*/ 200 h 240"/>
              <a:gd name="T20" fmla="*/ 175 w 278"/>
              <a:gd name="T21" fmla="*/ 224 h 240"/>
              <a:gd name="T22" fmla="*/ 152 w 278"/>
              <a:gd name="T23" fmla="*/ 224 h 240"/>
              <a:gd name="T24" fmla="*/ 152 w 278"/>
              <a:gd name="T25" fmla="*/ 177 h 240"/>
              <a:gd name="T26" fmla="*/ 175 w 278"/>
              <a:gd name="T27" fmla="*/ 177 h 240"/>
              <a:gd name="T28" fmla="*/ 175 w 278"/>
              <a:gd name="T29" fmla="*/ 224 h 240"/>
              <a:gd name="T30" fmla="*/ 218 w 278"/>
              <a:gd name="T31" fmla="*/ 224 h 240"/>
              <a:gd name="T32" fmla="*/ 195 w 278"/>
              <a:gd name="T33" fmla="*/ 224 h 240"/>
              <a:gd name="T34" fmla="*/ 195 w 278"/>
              <a:gd name="T35" fmla="*/ 177 h 240"/>
              <a:gd name="T36" fmla="*/ 218 w 278"/>
              <a:gd name="T37" fmla="*/ 177 h 240"/>
              <a:gd name="T38" fmla="*/ 218 w 278"/>
              <a:gd name="T39" fmla="*/ 224 h 240"/>
              <a:gd name="T40" fmla="*/ 262 w 278"/>
              <a:gd name="T41" fmla="*/ 224 h 240"/>
              <a:gd name="T42" fmla="*/ 238 w 278"/>
              <a:gd name="T43" fmla="*/ 224 h 240"/>
              <a:gd name="T44" fmla="*/ 238 w 278"/>
              <a:gd name="T45" fmla="*/ 177 h 240"/>
              <a:gd name="T46" fmla="*/ 262 w 278"/>
              <a:gd name="T47" fmla="*/ 177 h 240"/>
              <a:gd name="T48" fmla="*/ 262 w 278"/>
              <a:gd name="T49" fmla="*/ 224 h 240"/>
              <a:gd name="T50" fmla="*/ 212 w 278"/>
              <a:gd name="T51" fmla="*/ 64 h 240"/>
              <a:gd name="T52" fmla="*/ 192 w 278"/>
              <a:gd name="T53" fmla="*/ 114 h 240"/>
              <a:gd name="T54" fmla="*/ 202 w 278"/>
              <a:gd name="T55" fmla="*/ 123 h 240"/>
              <a:gd name="T56" fmla="*/ 225 w 278"/>
              <a:gd name="T57" fmla="*/ 64 h 240"/>
              <a:gd name="T58" fmla="*/ 197 w 278"/>
              <a:gd name="T59" fmla="*/ 0 h 240"/>
              <a:gd name="T60" fmla="*/ 187 w 278"/>
              <a:gd name="T61" fmla="*/ 9 h 240"/>
              <a:gd name="T62" fmla="*/ 212 w 278"/>
              <a:gd name="T63" fmla="*/ 64 h 240"/>
              <a:gd name="T64" fmla="*/ 175 w 278"/>
              <a:gd name="T65" fmla="*/ 64 h 240"/>
              <a:gd name="T66" fmla="*/ 164 w 278"/>
              <a:gd name="T67" fmla="*/ 90 h 240"/>
              <a:gd name="T68" fmla="*/ 174 w 278"/>
              <a:gd name="T69" fmla="*/ 99 h 240"/>
              <a:gd name="T70" fmla="*/ 189 w 278"/>
              <a:gd name="T71" fmla="*/ 64 h 240"/>
              <a:gd name="T72" fmla="*/ 169 w 278"/>
              <a:gd name="T73" fmla="*/ 24 h 240"/>
              <a:gd name="T74" fmla="*/ 159 w 278"/>
              <a:gd name="T75" fmla="*/ 33 h 240"/>
              <a:gd name="T76" fmla="*/ 175 w 278"/>
              <a:gd name="T77" fmla="*/ 64 h 240"/>
              <a:gd name="T78" fmla="*/ 107 w 278"/>
              <a:gd name="T79" fmla="*/ 102 h 240"/>
              <a:gd name="T80" fmla="*/ 117 w 278"/>
              <a:gd name="T81" fmla="*/ 93 h 240"/>
              <a:gd name="T82" fmla="*/ 103 w 278"/>
              <a:gd name="T83" fmla="*/ 64 h 240"/>
              <a:gd name="T84" fmla="*/ 119 w 278"/>
              <a:gd name="T85" fmla="*/ 33 h 240"/>
              <a:gd name="T86" fmla="*/ 109 w 278"/>
              <a:gd name="T87" fmla="*/ 24 h 240"/>
              <a:gd name="T88" fmla="*/ 89 w 278"/>
              <a:gd name="T89" fmla="*/ 64 h 240"/>
              <a:gd name="T90" fmla="*/ 107 w 278"/>
              <a:gd name="T91" fmla="*/ 102 h 240"/>
              <a:gd name="T92" fmla="*/ 89 w 278"/>
              <a:gd name="T93" fmla="*/ 117 h 240"/>
              <a:gd name="T94" fmla="*/ 66 w 278"/>
              <a:gd name="T95" fmla="*/ 64 h 240"/>
              <a:gd name="T96" fmla="*/ 91 w 278"/>
              <a:gd name="T97" fmla="*/ 8 h 240"/>
              <a:gd name="T98" fmla="*/ 81 w 278"/>
              <a:gd name="T99" fmla="*/ 0 h 240"/>
              <a:gd name="T100" fmla="*/ 53 w 278"/>
              <a:gd name="T101" fmla="*/ 64 h 240"/>
              <a:gd name="T102" fmla="*/ 79 w 278"/>
              <a:gd name="T103" fmla="*/ 126 h 240"/>
              <a:gd name="T104" fmla="*/ 89 w 278"/>
              <a:gd name="T105" fmla="*/ 117 h 240"/>
              <a:gd name="T106" fmla="*/ 149 w 278"/>
              <a:gd name="T107" fmla="*/ 147 h 240"/>
              <a:gd name="T108" fmla="*/ 149 w 278"/>
              <a:gd name="T109" fmla="*/ 60 h 240"/>
              <a:gd name="T110" fmla="*/ 139 w 278"/>
              <a:gd name="T111" fmla="*/ 50 h 240"/>
              <a:gd name="T112" fmla="*/ 129 w 278"/>
              <a:gd name="T113" fmla="*/ 60 h 240"/>
              <a:gd name="T114" fmla="*/ 129 w 278"/>
              <a:gd name="T115" fmla="*/ 147 h 240"/>
              <a:gd name="T116" fmla="*/ 149 w 278"/>
              <a:gd name="T117" fmla="*/ 147 h 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278" h="240">
                <a:moveTo>
                  <a:pt x="0" y="160"/>
                </a:moveTo>
                <a:cubicBezTo>
                  <a:pt x="0" y="240"/>
                  <a:pt x="0" y="240"/>
                  <a:pt x="0" y="240"/>
                </a:cubicBezTo>
                <a:cubicBezTo>
                  <a:pt x="278" y="240"/>
                  <a:pt x="278" y="240"/>
                  <a:pt x="278" y="240"/>
                </a:cubicBezTo>
                <a:cubicBezTo>
                  <a:pt x="278" y="160"/>
                  <a:pt x="278" y="160"/>
                  <a:pt x="278" y="160"/>
                </a:cubicBezTo>
                <a:lnTo>
                  <a:pt x="0" y="160"/>
                </a:lnTo>
                <a:close/>
                <a:moveTo>
                  <a:pt x="40" y="200"/>
                </a:moveTo>
                <a:cubicBezTo>
                  <a:pt x="16" y="200"/>
                  <a:pt x="16" y="200"/>
                  <a:pt x="16" y="200"/>
                </a:cubicBezTo>
                <a:cubicBezTo>
                  <a:pt x="16" y="177"/>
                  <a:pt x="16" y="177"/>
                  <a:pt x="16" y="177"/>
                </a:cubicBezTo>
                <a:cubicBezTo>
                  <a:pt x="40" y="177"/>
                  <a:pt x="40" y="177"/>
                  <a:pt x="40" y="177"/>
                </a:cubicBezTo>
                <a:lnTo>
                  <a:pt x="40" y="200"/>
                </a:lnTo>
                <a:close/>
                <a:moveTo>
                  <a:pt x="175" y="224"/>
                </a:moveTo>
                <a:cubicBezTo>
                  <a:pt x="152" y="224"/>
                  <a:pt x="152" y="224"/>
                  <a:pt x="152" y="224"/>
                </a:cubicBezTo>
                <a:cubicBezTo>
                  <a:pt x="152" y="177"/>
                  <a:pt x="152" y="177"/>
                  <a:pt x="152" y="177"/>
                </a:cubicBezTo>
                <a:cubicBezTo>
                  <a:pt x="175" y="177"/>
                  <a:pt x="175" y="177"/>
                  <a:pt x="175" y="177"/>
                </a:cubicBezTo>
                <a:lnTo>
                  <a:pt x="175" y="224"/>
                </a:lnTo>
                <a:close/>
                <a:moveTo>
                  <a:pt x="218" y="224"/>
                </a:moveTo>
                <a:cubicBezTo>
                  <a:pt x="195" y="224"/>
                  <a:pt x="195" y="224"/>
                  <a:pt x="195" y="224"/>
                </a:cubicBezTo>
                <a:cubicBezTo>
                  <a:pt x="195" y="177"/>
                  <a:pt x="195" y="177"/>
                  <a:pt x="195" y="177"/>
                </a:cubicBezTo>
                <a:cubicBezTo>
                  <a:pt x="218" y="177"/>
                  <a:pt x="218" y="177"/>
                  <a:pt x="218" y="177"/>
                </a:cubicBezTo>
                <a:lnTo>
                  <a:pt x="218" y="224"/>
                </a:lnTo>
                <a:close/>
                <a:moveTo>
                  <a:pt x="262" y="224"/>
                </a:moveTo>
                <a:cubicBezTo>
                  <a:pt x="238" y="224"/>
                  <a:pt x="238" y="224"/>
                  <a:pt x="238" y="224"/>
                </a:cubicBezTo>
                <a:cubicBezTo>
                  <a:pt x="238" y="177"/>
                  <a:pt x="238" y="177"/>
                  <a:pt x="238" y="177"/>
                </a:cubicBezTo>
                <a:cubicBezTo>
                  <a:pt x="262" y="177"/>
                  <a:pt x="262" y="177"/>
                  <a:pt x="262" y="177"/>
                </a:cubicBezTo>
                <a:lnTo>
                  <a:pt x="262" y="224"/>
                </a:lnTo>
                <a:close/>
                <a:moveTo>
                  <a:pt x="212" y="64"/>
                </a:moveTo>
                <a:cubicBezTo>
                  <a:pt x="212" y="83"/>
                  <a:pt x="204" y="101"/>
                  <a:pt x="192" y="114"/>
                </a:cubicBezTo>
                <a:cubicBezTo>
                  <a:pt x="202" y="123"/>
                  <a:pt x="202" y="123"/>
                  <a:pt x="202" y="123"/>
                </a:cubicBezTo>
                <a:cubicBezTo>
                  <a:pt x="216" y="107"/>
                  <a:pt x="225" y="87"/>
                  <a:pt x="225" y="64"/>
                </a:cubicBezTo>
                <a:cubicBezTo>
                  <a:pt x="225" y="38"/>
                  <a:pt x="214" y="16"/>
                  <a:pt x="197" y="0"/>
                </a:cubicBezTo>
                <a:cubicBezTo>
                  <a:pt x="187" y="9"/>
                  <a:pt x="187" y="9"/>
                  <a:pt x="187" y="9"/>
                </a:cubicBezTo>
                <a:cubicBezTo>
                  <a:pt x="202" y="22"/>
                  <a:pt x="212" y="42"/>
                  <a:pt x="212" y="64"/>
                </a:cubicBezTo>
                <a:close/>
                <a:moveTo>
                  <a:pt x="175" y="64"/>
                </a:moveTo>
                <a:cubicBezTo>
                  <a:pt x="175" y="74"/>
                  <a:pt x="171" y="83"/>
                  <a:pt x="164" y="90"/>
                </a:cubicBezTo>
                <a:cubicBezTo>
                  <a:pt x="174" y="99"/>
                  <a:pt x="174" y="99"/>
                  <a:pt x="174" y="99"/>
                </a:cubicBezTo>
                <a:cubicBezTo>
                  <a:pt x="183" y="90"/>
                  <a:pt x="189" y="77"/>
                  <a:pt x="189" y="64"/>
                </a:cubicBezTo>
                <a:cubicBezTo>
                  <a:pt x="189" y="48"/>
                  <a:pt x="181" y="33"/>
                  <a:pt x="169" y="24"/>
                </a:cubicBezTo>
                <a:cubicBezTo>
                  <a:pt x="159" y="33"/>
                  <a:pt x="159" y="33"/>
                  <a:pt x="159" y="33"/>
                </a:cubicBezTo>
                <a:cubicBezTo>
                  <a:pt x="169" y="40"/>
                  <a:pt x="175" y="51"/>
                  <a:pt x="175" y="64"/>
                </a:cubicBezTo>
                <a:close/>
                <a:moveTo>
                  <a:pt x="107" y="102"/>
                </a:moveTo>
                <a:cubicBezTo>
                  <a:pt x="117" y="93"/>
                  <a:pt x="117" y="93"/>
                  <a:pt x="117" y="93"/>
                </a:cubicBezTo>
                <a:cubicBezTo>
                  <a:pt x="108" y="86"/>
                  <a:pt x="103" y="76"/>
                  <a:pt x="103" y="64"/>
                </a:cubicBezTo>
                <a:cubicBezTo>
                  <a:pt x="103" y="51"/>
                  <a:pt x="109" y="40"/>
                  <a:pt x="119" y="33"/>
                </a:cubicBezTo>
                <a:cubicBezTo>
                  <a:pt x="109" y="24"/>
                  <a:pt x="109" y="24"/>
                  <a:pt x="109" y="24"/>
                </a:cubicBezTo>
                <a:cubicBezTo>
                  <a:pt x="97" y="33"/>
                  <a:pt x="89" y="48"/>
                  <a:pt x="89" y="64"/>
                </a:cubicBezTo>
                <a:cubicBezTo>
                  <a:pt x="89" y="79"/>
                  <a:pt x="96" y="93"/>
                  <a:pt x="107" y="102"/>
                </a:cubicBezTo>
                <a:close/>
                <a:moveTo>
                  <a:pt x="89" y="117"/>
                </a:moveTo>
                <a:cubicBezTo>
                  <a:pt x="75" y="104"/>
                  <a:pt x="66" y="85"/>
                  <a:pt x="66" y="64"/>
                </a:cubicBezTo>
                <a:cubicBezTo>
                  <a:pt x="66" y="42"/>
                  <a:pt x="76" y="22"/>
                  <a:pt x="91" y="8"/>
                </a:cubicBezTo>
                <a:cubicBezTo>
                  <a:pt x="81" y="0"/>
                  <a:pt x="81" y="0"/>
                  <a:pt x="81" y="0"/>
                </a:cubicBezTo>
                <a:cubicBezTo>
                  <a:pt x="64" y="16"/>
                  <a:pt x="53" y="38"/>
                  <a:pt x="53" y="64"/>
                </a:cubicBezTo>
                <a:cubicBezTo>
                  <a:pt x="53" y="88"/>
                  <a:pt x="63" y="110"/>
                  <a:pt x="79" y="126"/>
                </a:cubicBezTo>
                <a:lnTo>
                  <a:pt x="89" y="117"/>
                </a:lnTo>
                <a:close/>
                <a:moveTo>
                  <a:pt x="149" y="147"/>
                </a:moveTo>
                <a:cubicBezTo>
                  <a:pt x="149" y="60"/>
                  <a:pt x="149" y="60"/>
                  <a:pt x="149" y="60"/>
                </a:cubicBezTo>
                <a:cubicBezTo>
                  <a:pt x="149" y="55"/>
                  <a:pt x="145" y="50"/>
                  <a:pt x="139" y="50"/>
                </a:cubicBezTo>
                <a:cubicBezTo>
                  <a:pt x="134" y="50"/>
                  <a:pt x="129" y="55"/>
                  <a:pt x="129" y="60"/>
                </a:cubicBezTo>
                <a:cubicBezTo>
                  <a:pt x="129" y="147"/>
                  <a:pt x="129" y="147"/>
                  <a:pt x="129" y="147"/>
                </a:cubicBezTo>
                <a:lnTo>
                  <a:pt x="149" y="147"/>
                </a:lnTo>
                <a:close/>
              </a:path>
            </a:pathLst>
          </a:custGeom>
          <a:solidFill>
            <a:srgbClr val="0A6EFA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>
              <a:defRPr/>
            </a:pPr>
            <a:endParaRPr lang="zh-CN" altLang="en-US" sz="1000" b="1" kern="0">
              <a:solidFill>
                <a:srgbClr val="000000"/>
              </a:solidFill>
              <a:latin typeface="Helvetica" pitchFamily="2" charset="0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87" name="Freeform 66">
            <a:extLst>
              <a:ext uri="{FF2B5EF4-FFF2-40B4-BE49-F238E27FC236}">
                <a16:creationId xmlns:a16="http://schemas.microsoft.com/office/drawing/2014/main" id="{EDE725AC-D2A0-F345-A8D3-0AC56FFC9EE1}"/>
              </a:ext>
            </a:extLst>
          </p:cNvPr>
          <p:cNvSpPr>
            <a:spLocks noEditPoints="1"/>
          </p:cNvSpPr>
          <p:nvPr/>
        </p:nvSpPr>
        <p:spPr bwMode="auto">
          <a:xfrm>
            <a:off x="307514" y="2043172"/>
            <a:ext cx="600457" cy="519115"/>
          </a:xfrm>
          <a:custGeom>
            <a:avLst/>
            <a:gdLst>
              <a:gd name="T0" fmla="*/ 0 w 278"/>
              <a:gd name="T1" fmla="*/ 160 h 240"/>
              <a:gd name="T2" fmla="*/ 0 w 278"/>
              <a:gd name="T3" fmla="*/ 240 h 240"/>
              <a:gd name="T4" fmla="*/ 278 w 278"/>
              <a:gd name="T5" fmla="*/ 240 h 240"/>
              <a:gd name="T6" fmla="*/ 278 w 278"/>
              <a:gd name="T7" fmla="*/ 160 h 240"/>
              <a:gd name="T8" fmla="*/ 0 w 278"/>
              <a:gd name="T9" fmla="*/ 160 h 240"/>
              <a:gd name="T10" fmla="*/ 40 w 278"/>
              <a:gd name="T11" fmla="*/ 200 h 240"/>
              <a:gd name="T12" fmla="*/ 16 w 278"/>
              <a:gd name="T13" fmla="*/ 200 h 240"/>
              <a:gd name="T14" fmla="*/ 16 w 278"/>
              <a:gd name="T15" fmla="*/ 177 h 240"/>
              <a:gd name="T16" fmla="*/ 40 w 278"/>
              <a:gd name="T17" fmla="*/ 177 h 240"/>
              <a:gd name="T18" fmla="*/ 40 w 278"/>
              <a:gd name="T19" fmla="*/ 200 h 240"/>
              <a:gd name="T20" fmla="*/ 175 w 278"/>
              <a:gd name="T21" fmla="*/ 224 h 240"/>
              <a:gd name="T22" fmla="*/ 152 w 278"/>
              <a:gd name="T23" fmla="*/ 224 h 240"/>
              <a:gd name="T24" fmla="*/ 152 w 278"/>
              <a:gd name="T25" fmla="*/ 177 h 240"/>
              <a:gd name="T26" fmla="*/ 175 w 278"/>
              <a:gd name="T27" fmla="*/ 177 h 240"/>
              <a:gd name="T28" fmla="*/ 175 w 278"/>
              <a:gd name="T29" fmla="*/ 224 h 240"/>
              <a:gd name="T30" fmla="*/ 218 w 278"/>
              <a:gd name="T31" fmla="*/ 224 h 240"/>
              <a:gd name="T32" fmla="*/ 195 w 278"/>
              <a:gd name="T33" fmla="*/ 224 h 240"/>
              <a:gd name="T34" fmla="*/ 195 w 278"/>
              <a:gd name="T35" fmla="*/ 177 h 240"/>
              <a:gd name="T36" fmla="*/ 218 w 278"/>
              <a:gd name="T37" fmla="*/ 177 h 240"/>
              <a:gd name="T38" fmla="*/ 218 w 278"/>
              <a:gd name="T39" fmla="*/ 224 h 240"/>
              <a:gd name="T40" fmla="*/ 262 w 278"/>
              <a:gd name="T41" fmla="*/ 224 h 240"/>
              <a:gd name="T42" fmla="*/ 238 w 278"/>
              <a:gd name="T43" fmla="*/ 224 h 240"/>
              <a:gd name="T44" fmla="*/ 238 w 278"/>
              <a:gd name="T45" fmla="*/ 177 h 240"/>
              <a:gd name="T46" fmla="*/ 262 w 278"/>
              <a:gd name="T47" fmla="*/ 177 h 240"/>
              <a:gd name="T48" fmla="*/ 262 w 278"/>
              <a:gd name="T49" fmla="*/ 224 h 240"/>
              <a:gd name="T50" fmla="*/ 212 w 278"/>
              <a:gd name="T51" fmla="*/ 64 h 240"/>
              <a:gd name="T52" fmla="*/ 192 w 278"/>
              <a:gd name="T53" fmla="*/ 114 h 240"/>
              <a:gd name="T54" fmla="*/ 202 w 278"/>
              <a:gd name="T55" fmla="*/ 123 h 240"/>
              <a:gd name="T56" fmla="*/ 225 w 278"/>
              <a:gd name="T57" fmla="*/ 64 h 240"/>
              <a:gd name="T58" fmla="*/ 197 w 278"/>
              <a:gd name="T59" fmla="*/ 0 h 240"/>
              <a:gd name="T60" fmla="*/ 187 w 278"/>
              <a:gd name="T61" fmla="*/ 9 h 240"/>
              <a:gd name="T62" fmla="*/ 212 w 278"/>
              <a:gd name="T63" fmla="*/ 64 h 240"/>
              <a:gd name="T64" fmla="*/ 175 w 278"/>
              <a:gd name="T65" fmla="*/ 64 h 240"/>
              <a:gd name="T66" fmla="*/ 164 w 278"/>
              <a:gd name="T67" fmla="*/ 90 h 240"/>
              <a:gd name="T68" fmla="*/ 174 w 278"/>
              <a:gd name="T69" fmla="*/ 99 h 240"/>
              <a:gd name="T70" fmla="*/ 189 w 278"/>
              <a:gd name="T71" fmla="*/ 64 h 240"/>
              <a:gd name="T72" fmla="*/ 169 w 278"/>
              <a:gd name="T73" fmla="*/ 24 h 240"/>
              <a:gd name="T74" fmla="*/ 159 w 278"/>
              <a:gd name="T75" fmla="*/ 33 h 240"/>
              <a:gd name="T76" fmla="*/ 175 w 278"/>
              <a:gd name="T77" fmla="*/ 64 h 240"/>
              <a:gd name="T78" fmla="*/ 107 w 278"/>
              <a:gd name="T79" fmla="*/ 102 h 240"/>
              <a:gd name="T80" fmla="*/ 117 w 278"/>
              <a:gd name="T81" fmla="*/ 93 h 240"/>
              <a:gd name="T82" fmla="*/ 103 w 278"/>
              <a:gd name="T83" fmla="*/ 64 h 240"/>
              <a:gd name="T84" fmla="*/ 119 w 278"/>
              <a:gd name="T85" fmla="*/ 33 h 240"/>
              <a:gd name="T86" fmla="*/ 109 w 278"/>
              <a:gd name="T87" fmla="*/ 24 h 240"/>
              <a:gd name="T88" fmla="*/ 89 w 278"/>
              <a:gd name="T89" fmla="*/ 64 h 240"/>
              <a:gd name="T90" fmla="*/ 107 w 278"/>
              <a:gd name="T91" fmla="*/ 102 h 240"/>
              <a:gd name="T92" fmla="*/ 89 w 278"/>
              <a:gd name="T93" fmla="*/ 117 h 240"/>
              <a:gd name="T94" fmla="*/ 66 w 278"/>
              <a:gd name="T95" fmla="*/ 64 h 240"/>
              <a:gd name="T96" fmla="*/ 91 w 278"/>
              <a:gd name="T97" fmla="*/ 8 h 240"/>
              <a:gd name="T98" fmla="*/ 81 w 278"/>
              <a:gd name="T99" fmla="*/ 0 h 240"/>
              <a:gd name="T100" fmla="*/ 53 w 278"/>
              <a:gd name="T101" fmla="*/ 64 h 240"/>
              <a:gd name="T102" fmla="*/ 79 w 278"/>
              <a:gd name="T103" fmla="*/ 126 h 240"/>
              <a:gd name="T104" fmla="*/ 89 w 278"/>
              <a:gd name="T105" fmla="*/ 117 h 240"/>
              <a:gd name="T106" fmla="*/ 149 w 278"/>
              <a:gd name="T107" fmla="*/ 147 h 240"/>
              <a:gd name="T108" fmla="*/ 149 w 278"/>
              <a:gd name="T109" fmla="*/ 60 h 240"/>
              <a:gd name="T110" fmla="*/ 139 w 278"/>
              <a:gd name="T111" fmla="*/ 50 h 240"/>
              <a:gd name="T112" fmla="*/ 129 w 278"/>
              <a:gd name="T113" fmla="*/ 60 h 240"/>
              <a:gd name="T114" fmla="*/ 129 w 278"/>
              <a:gd name="T115" fmla="*/ 147 h 240"/>
              <a:gd name="T116" fmla="*/ 149 w 278"/>
              <a:gd name="T117" fmla="*/ 147 h 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278" h="240">
                <a:moveTo>
                  <a:pt x="0" y="160"/>
                </a:moveTo>
                <a:cubicBezTo>
                  <a:pt x="0" y="240"/>
                  <a:pt x="0" y="240"/>
                  <a:pt x="0" y="240"/>
                </a:cubicBezTo>
                <a:cubicBezTo>
                  <a:pt x="278" y="240"/>
                  <a:pt x="278" y="240"/>
                  <a:pt x="278" y="240"/>
                </a:cubicBezTo>
                <a:cubicBezTo>
                  <a:pt x="278" y="160"/>
                  <a:pt x="278" y="160"/>
                  <a:pt x="278" y="160"/>
                </a:cubicBezTo>
                <a:lnTo>
                  <a:pt x="0" y="160"/>
                </a:lnTo>
                <a:close/>
                <a:moveTo>
                  <a:pt x="40" y="200"/>
                </a:moveTo>
                <a:cubicBezTo>
                  <a:pt x="16" y="200"/>
                  <a:pt x="16" y="200"/>
                  <a:pt x="16" y="200"/>
                </a:cubicBezTo>
                <a:cubicBezTo>
                  <a:pt x="16" y="177"/>
                  <a:pt x="16" y="177"/>
                  <a:pt x="16" y="177"/>
                </a:cubicBezTo>
                <a:cubicBezTo>
                  <a:pt x="40" y="177"/>
                  <a:pt x="40" y="177"/>
                  <a:pt x="40" y="177"/>
                </a:cubicBezTo>
                <a:lnTo>
                  <a:pt x="40" y="200"/>
                </a:lnTo>
                <a:close/>
                <a:moveTo>
                  <a:pt x="175" y="224"/>
                </a:moveTo>
                <a:cubicBezTo>
                  <a:pt x="152" y="224"/>
                  <a:pt x="152" y="224"/>
                  <a:pt x="152" y="224"/>
                </a:cubicBezTo>
                <a:cubicBezTo>
                  <a:pt x="152" y="177"/>
                  <a:pt x="152" y="177"/>
                  <a:pt x="152" y="177"/>
                </a:cubicBezTo>
                <a:cubicBezTo>
                  <a:pt x="175" y="177"/>
                  <a:pt x="175" y="177"/>
                  <a:pt x="175" y="177"/>
                </a:cubicBezTo>
                <a:lnTo>
                  <a:pt x="175" y="224"/>
                </a:lnTo>
                <a:close/>
                <a:moveTo>
                  <a:pt x="218" y="224"/>
                </a:moveTo>
                <a:cubicBezTo>
                  <a:pt x="195" y="224"/>
                  <a:pt x="195" y="224"/>
                  <a:pt x="195" y="224"/>
                </a:cubicBezTo>
                <a:cubicBezTo>
                  <a:pt x="195" y="177"/>
                  <a:pt x="195" y="177"/>
                  <a:pt x="195" y="177"/>
                </a:cubicBezTo>
                <a:cubicBezTo>
                  <a:pt x="218" y="177"/>
                  <a:pt x="218" y="177"/>
                  <a:pt x="218" y="177"/>
                </a:cubicBezTo>
                <a:lnTo>
                  <a:pt x="218" y="224"/>
                </a:lnTo>
                <a:close/>
                <a:moveTo>
                  <a:pt x="262" y="224"/>
                </a:moveTo>
                <a:cubicBezTo>
                  <a:pt x="238" y="224"/>
                  <a:pt x="238" y="224"/>
                  <a:pt x="238" y="224"/>
                </a:cubicBezTo>
                <a:cubicBezTo>
                  <a:pt x="238" y="177"/>
                  <a:pt x="238" y="177"/>
                  <a:pt x="238" y="177"/>
                </a:cubicBezTo>
                <a:cubicBezTo>
                  <a:pt x="262" y="177"/>
                  <a:pt x="262" y="177"/>
                  <a:pt x="262" y="177"/>
                </a:cubicBezTo>
                <a:lnTo>
                  <a:pt x="262" y="224"/>
                </a:lnTo>
                <a:close/>
                <a:moveTo>
                  <a:pt x="212" y="64"/>
                </a:moveTo>
                <a:cubicBezTo>
                  <a:pt x="212" y="83"/>
                  <a:pt x="204" y="101"/>
                  <a:pt x="192" y="114"/>
                </a:cubicBezTo>
                <a:cubicBezTo>
                  <a:pt x="202" y="123"/>
                  <a:pt x="202" y="123"/>
                  <a:pt x="202" y="123"/>
                </a:cubicBezTo>
                <a:cubicBezTo>
                  <a:pt x="216" y="107"/>
                  <a:pt x="225" y="87"/>
                  <a:pt x="225" y="64"/>
                </a:cubicBezTo>
                <a:cubicBezTo>
                  <a:pt x="225" y="38"/>
                  <a:pt x="214" y="16"/>
                  <a:pt x="197" y="0"/>
                </a:cubicBezTo>
                <a:cubicBezTo>
                  <a:pt x="187" y="9"/>
                  <a:pt x="187" y="9"/>
                  <a:pt x="187" y="9"/>
                </a:cubicBezTo>
                <a:cubicBezTo>
                  <a:pt x="202" y="22"/>
                  <a:pt x="212" y="42"/>
                  <a:pt x="212" y="64"/>
                </a:cubicBezTo>
                <a:close/>
                <a:moveTo>
                  <a:pt x="175" y="64"/>
                </a:moveTo>
                <a:cubicBezTo>
                  <a:pt x="175" y="74"/>
                  <a:pt x="171" y="83"/>
                  <a:pt x="164" y="90"/>
                </a:cubicBezTo>
                <a:cubicBezTo>
                  <a:pt x="174" y="99"/>
                  <a:pt x="174" y="99"/>
                  <a:pt x="174" y="99"/>
                </a:cubicBezTo>
                <a:cubicBezTo>
                  <a:pt x="183" y="90"/>
                  <a:pt x="189" y="77"/>
                  <a:pt x="189" y="64"/>
                </a:cubicBezTo>
                <a:cubicBezTo>
                  <a:pt x="189" y="48"/>
                  <a:pt x="181" y="33"/>
                  <a:pt x="169" y="24"/>
                </a:cubicBezTo>
                <a:cubicBezTo>
                  <a:pt x="159" y="33"/>
                  <a:pt x="159" y="33"/>
                  <a:pt x="159" y="33"/>
                </a:cubicBezTo>
                <a:cubicBezTo>
                  <a:pt x="169" y="40"/>
                  <a:pt x="175" y="51"/>
                  <a:pt x="175" y="64"/>
                </a:cubicBezTo>
                <a:close/>
                <a:moveTo>
                  <a:pt x="107" y="102"/>
                </a:moveTo>
                <a:cubicBezTo>
                  <a:pt x="117" y="93"/>
                  <a:pt x="117" y="93"/>
                  <a:pt x="117" y="93"/>
                </a:cubicBezTo>
                <a:cubicBezTo>
                  <a:pt x="108" y="86"/>
                  <a:pt x="103" y="76"/>
                  <a:pt x="103" y="64"/>
                </a:cubicBezTo>
                <a:cubicBezTo>
                  <a:pt x="103" y="51"/>
                  <a:pt x="109" y="40"/>
                  <a:pt x="119" y="33"/>
                </a:cubicBezTo>
                <a:cubicBezTo>
                  <a:pt x="109" y="24"/>
                  <a:pt x="109" y="24"/>
                  <a:pt x="109" y="24"/>
                </a:cubicBezTo>
                <a:cubicBezTo>
                  <a:pt x="97" y="33"/>
                  <a:pt x="89" y="48"/>
                  <a:pt x="89" y="64"/>
                </a:cubicBezTo>
                <a:cubicBezTo>
                  <a:pt x="89" y="79"/>
                  <a:pt x="96" y="93"/>
                  <a:pt x="107" y="102"/>
                </a:cubicBezTo>
                <a:close/>
                <a:moveTo>
                  <a:pt x="89" y="117"/>
                </a:moveTo>
                <a:cubicBezTo>
                  <a:pt x="75" y="104"/>
                  <a:pt x="66" y="85"/>
                  <a:pt x="66" y="64"/>
                </a:cubicBezTo>
                <a:cubicBezTo>
                  <a:pt x="66" y="42"/>
                  <a:pt x="76" y="22"/>
                  <a:pt x="91" y="8"/>
                </a:cubicBezTo>
                <a:cubicBezTo>
                  <a:pt x="81" y="0"/>
                  <a:pt x="81" y="0"/>
                  <a:pt x="81" y="0"/>
                </a:cubicBezTo>
                <a:cubicBezTo>
                  <a:pt x="64" y="16"/>
                  <a:pt x="53" y="38"/>
                  <a:pt x="53" y="64"/>
                </a:cubicBezTo>
                <a:cubicBezTo>
                  <a:pt x="53" y="88"/>
                  <a:pt x="63" y="110"/>
                  <a:pt x="79" y="126"/>
                </a:cubicBezTo>
                <a:lnTo>
                  <a:pt x="89" y="117"/>
                </a:lnTo>
                <a:close/>
                <a:moveTo>
                  <a:pt x="149" y="147"/>
                </a:moveTo>
                <a:cubicBezTo>
                  <a:pt x="149" y="60"/>
                  <a:pt x="149" y="60"/>
                  <a:pt x="149" y="60"/>
                </a:cubicBezTo>
                <a:cubicBezTo>
                  <a:pt x="149" y="55"/>
                  <a:pt x="145" y="50"/>
                  <a:pt x="139" y="50"/>
                </a:cubicBezTo>
                <a:cubicBezTo>
                  <a:pt x="134" y="50"/>
                  <a:pt x="129" y="55"/>
                  <a:pt x="129" y="60"/>
                </a:cubicBezTo>
                <a:cubicBezTo>
                  <a:pt x="129" y="147"/>
                  <a:pt x="129" y="147"/>
                  <a:pt x="129" y="147"/>
                </a:cubicBezTo>
                <a:lnTo>
                  <a:pt x="149" y="147"/>
                </a:lnTo>
                <a:close/>
              </a:path>
            </a:pathLst>
          </a:custGeom>
          <a:solidFill>
            <a:srgbClr val="0090EF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>
              <a:defRPr/>
            </a:pPr>
            <a:endParaRPr lang="zh-CN" altLang="en-US" sz="1000" b="1" kern="0">
              <a:solidFill>
                <a:srgbClr val="000000"/>
              </a:solidFill>
              <a:latin typeface="Helvetica" pitchFamily="2" charset="0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88" name="Freeform 66">
            <a:extLst>
              <a:ext uri="{FF2B5EF4-FFF2-40B4-BE49-F238E27FC236}">
                <a16:creationId xmlns:a16="http://schemas.microsoft.com/office/drawing/2014/main" id="{EDE725AC-D2A0-F345-A8D3-0AC56FFC9EE1}"/>
              </a:ext>
            </a:extLst>
          </p:cNvPr>
          <p:cNvSpPr>
            <a:spLocks noEditPoints="1"/>
          </p:cNvSpPr>
          <p:nvPr/>
        </p:nvSpPr>
        <p:spPr bwMode="auto">
          <a:xfrm>
            <a:off x="312225" y="2992239"/>
            <a:ext cx="600457" cy="519115"/>
          </a:xfrm>
          <a:custGeom>
            <a:avLst/>
            <a:gdLst>
              <a:gd name="T0" fmla="*/ 0 w 278"/>
              <a:gd name="T1" fmla="*/ 160 h 240"/>
              <a:gd name="T2" fmla="*/ 0 w 278"/>
              <a:gd name="T3" fmla="*/ 240 h 240"/>
              <a:gd name="T4" fmla="*/ 278 w 278"/>
              <a:gd name="T5" fmla="*/ 240 h 240"/>
              <a:gd name="T6" fmla="*/ 278 w 278"/>
              <a:gd name="T7" fmla="*/ 160 h 240"/>
              <a:gd name="T8" fmla="*/ 0 w 278"/>
              <a:gd name="T9" fmla="*/ 160 h 240"/>
              <a:gd name="T10" fmla="*/ 40 w 278"/>
              <a:gd name="T11" fmla="*/ 200 h 240"/>
              <a:gd name="T12" fmla="*/ 16 w 278"/>
              <a:gd name="T13" fmla="*/ 200 h 240"/>
              <a:gd name="T14" fmla="*/ 16 w 278"/>
              <a:gd name="T15" fmla="*/ 177 h 240"/>
              <a:gd name="T16" fmla="*/ 40 w 278"/>
              <a:gd name="T17" fmla="*/ 177 h 240"/>
              <a:gd name="T18" fmla="*/ 40 w 278"/>
              <a:gd name="T19" fmla="*/ 200 h 240"/>
              <a:gd name="T20" fmla="*/ 175 w 278"/>
              <a:gd name="T21" fmla="*/ 224 h 240"/>
              <a:gd name="T22" fmla="*/ 152 w 278"/>
              <a:gd name="T23" fmla="*/ 224 h 240"/>
              <a:gd name="T24" fmla="*/ 152 w 278"/>
              <a:gd name="T25" fmla="*/ 177 h 240"/>
              <a:gd name="T26" fmla="*/ 175 w 278"/>
              <a:gd name="T27" fmla="*/ 177 h 240"/>
              <a:gd name="T28" fmla="*/ 175 w 278"/>
              <a:gd name="T29" fmla="*/ 224 h 240"/>
              <a:gd name="T30" fmla="*/ 218 w 278"/>
              <a:gd name="T31" fmla="*/ 224 h 240"/>
              <a:gd name="T32" fmla="*/ 195 w 278"/>
              <a:gd name="T33" fmla="*/ 224 h 240"/>
              <a:gd name="T34" fmla="*/ 195 w 278"/>
              <a:gd name="T35" fmla="*/ 177 h 240"/>
              <a:gd name="T36" fmla="*/ 218 w 278"/>
              <a:gd name="T37" fmla="*/ 177 h 240"/>
              <a:gd name="T38" fmla="*/ 218 w 278"/>
              <a:gd name="T39" fmla="*/ 224 h 240"/>
              <a:gd name="T40" fmla="*/ 262 w 278"/>
              <a:gd name="T41" fmla="*/ 224 h 240"/>
              <a:gd name="T42" fmla="*/ 238 w 278"/>
              <a:gd name="T43" fmla="*/ 224 h 240"/>
              <a:gd name="T44" fmla="*/ 238 w 278"/>
              <a:gd name="T45" fmla="*/ 177 h 240"/>
              <a:gd name="T46" fmla="*/ 262 w 278"/>
              <a:gd name="T47" fmla="*/ 177 h 240"/>
              <a:gd name="T48" fmla="*/ 262 w 278"/>
              <a:gd name="T49" fmla="*/ 224 h 240"/>
              <a:gd name="T50" fmla="*/ 212 w 278"/>
              <a:gd name="T51" fmla="*/ 64 h 240"/>
              <a:gd name="T52" fmla="*/ 192 w 278"/>
              <a:gd name="T53" fmla="*/ 114 h 240"/>
              <a:gd name="T54" fmla="*/ 202 w 278"/>
              <a:gd name="T55" fmla="*/ 123 h 240"/>
              <a:gd name="T56" fmla="*/ 225 w 278"/>
              <a:gd name="T57" fmla="*/ 64 h 240"/>
              <a:gd name="T58" fmla="*/ 197 w 278"/>
              <a:gd name="T59" fmla="*/ 0 h 240"/>
              <a:gd name="T60" fmla="*/ 187 w 278"/>
              <a:gd name="T61" fmla="*/ 9 h 240"/>
              <a:gd name="T62" fmla="*/ 212 w 278"/>
              <a:gd name="T63" fmla="*/ 64 h 240"/>
              <a:gd name="T64" fmla="*/ 175 w 278"/>
              <a:gd name="T65" fmla="*/ 64 h 240"/>
              <a:gd name="T66" fmla="*/ 164 w 278"/>
              <a:gd name="T67" fmla="*/ 90 h 240"/>
              <a:gd name="T68" fmla="*/ 174 w 278"/>
              <a:gd name="T69" fmla="*/ 99 h 240"/>
              <a:gd name="T70" fmla="*/ 189 w 278"/>
              <a:gd name="T71" fmla="*/ 64 h 240"/>
              <a:gd name="T72" fmla="*/ 169 w 278"/>
              <a:gd name="T73" fmla="*/ 24 h 240"/>
              <a:gd name="T74" fmla="*/ 159 w 278"/>
              <a:gd name="T75" fmla="*/ 33 h 240"/>
              <a:gd name="T76" fmla="*/ 175 w 278"/>
              <a:gd name="T77" fmla="*/ 64 h 240"/>
              <a:gd name="T78" fmla="*/ 107 w 278"/>
              <a:gd name="T79" fmla="*/ 102 h 240"/>
              <a:gd name="T80" fmla="*/ 117 w 278"/>
              <a:gd name="T81" fmla="*/ 93 h 240"/>
              <a:gd name="T82" fmla="*/ 103 w 278"/>
              <a:gd name="T83" fmla="*/ 64 h 240"/>
              <a:gd name="T84" fmla="*/ 119 w 278"/>
              <a:gd name="T85" fmla="*/ 33 h 240"/>
              <a:gd name="T86" fmla="*/ 109 w 278"/>
              <a:gd name="T87" fmla="*/ 24 h 240"/>
              <a:gd name="T88" fmla="*/ 89 w 278"/>
              <a:gd name="T89" fmla="*/ 64 h 240"/>
              <a:gd name="T90" fmla="*/ 107 w 278"/>
              <a:gd name="T91" fmla="*/ 102 h 240"/>
              <a:gd name="T92" fmla="*/ 89 w 278"/>
              <a:gd name="T93" fmla="*/ 117 h 240"/>
              <a:gd name="T94" fmla="*/ 66 w 278"/>
              <a:gd name="T95" fmla="*/ 64 h 240"/>
              <a:gd name="T96" fmla="*/ 91 w 278"/>
              <a:gd name="T97" fmla="*/ 8 h 240"/>
              <a:gd name="T98" fmla="*/ 81 w 278"/>
              <a:gd name="T99" fmla="*/ 0 h 240"/>
              <a:gd name="T100" fmla="*/ 53 w 278"/>
              <a:gd name="T101" fmla="*/ 64 h 240"/>
              <a:gd name="T102" fmla="*/ 79 w 278"/>
              <a:gd name="T103" fmla="*/ 126 h 240"/>
              <a:gd name="T104" fmla="*/ 89 w 278"/>
              <a:gd name="T105" fmla="*/ 117 h 240"/>
              <a:gd name="T106" fmla="*/ 149 w 278"/>
              <a:gd name="T107" fmla="*/ 147 h 240"/>
              <a:gd name="T108" fmla="*/ 149 w 278"/>
              <a:gd name="T109" fmla="*/ 60 h 240"/>
              <a:gd name="T110" fmla="*/ 139 w 278"/>
              <a:gd name="T111" fmla="*/ 50 h 240"/>
              <a:gd name="T112" fmla="*/ 129 w 278"/>
              <a:gd name="T113" fmla="*/ 60 h 240"/>
              <a:gd name="T114" fmla="*/ 129 w 278"/>
              <a:gd name="T115" fmla="*/ 147 h 240"/>
              <a:gd name="T116" fmla="*/ 149 w 278"/>
              <a:gd name="T117" fmla="*/ 147 h 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278" h="240">
                <a:moveTo>
                  <a:pt x="0" y="160"/>
                </a:moveTo>
                <a:cubicBezTo>
                  <a:pt x="0" y="240"/>
                  <a:pt x="0" y="240"/>
                  <a:pt x="0" y="240"/>
                </a:cubicBezTo>
                <a:cubicBezTo>
                  <a:pt x="278" y="240"/>
                  <a:pt x="278" y="240"/>
                  <a:pt x="278" y="240"/>
                </a:cubicBezTo>
                <a:cubicBezTo>
                  <a:pt x="278" y="160"/>
                  <a:pt x="278" y="160"/>
                  <a:pt x="278" y="160"/>
                </a:cubicBezTo>
                <a:lnTo>
                  <a:pt x="0" y="160"/>
                </a:lnTo>
                <a:close/>
                <a:moveTo>
                  <a:pt x="40" y="200"/>
                </a:moveTo>
                <a:cubicBezTo>
                  <a:pt x="16" y="200"/>
                  <a:pt x="16" y="200"/>
                  <a:pt x="16" y="200"/>
                </a:cubicBezTo>
                <a:cubicBezTo>
                  <a:pt x="16" y="177"/>
                  <a:pt x="16" y="177"/>
                  <a:pt x="16" y="177"/>
                </a:cubicBezTo>
                <a:cubicBezTo>
                  <a:pt x="40" y="177"/>
                  <a:pt x="40" y="177"/>
                  <a:pt x="40" y="177"/>
                </a:cubicBezTo>
                <a:lnTo>
                  <a:pt x="40" y="200"/>
                </a:lnTo>
                <a:close/>
                <a:moveTo>
                  <a:pt x="175" y="224"/>
                </a:moveTo>
                <a:cubicBezTo>
                  <a:pt x="152" y="224"/>
                  <a:pt x="152" y="224"/>
                  <a:pt x="152" y="224"/>
                </a:cubicBezTo>
                <a:cubicBezTo>
                  <a:pt x="152" y="177"/>
                  <a:pt x="152" y="177"/>
                  <a:pt x="152" y="177"/>
                </a:cubicBezTo>
                <a:cubicBezTo>
                  <a:pt x="175" y="177"/>
                  <a:pt x="175" y="177"/>
                  <a:pt x="175" y="177"/>
                </a:cubicBezTo>
                <a:lnTo>
                  <a:pt x="175" y="224"/>
                </a:lnTo>
                <a:close/>
                <a:moveTo>
                  <a:pt x="218" y="224"/>
                </a:moveTo>
                <a:cubicBezTo>
                  <a:pt x="195" y="224"/>
                  <a:pt x="195" y="224"/>
                  <a:pt x="195" y="224"/>
                </a:cubicBezTo>
                <a:cubicBezTo>
                  <a:pt x="195" y="177"/>
                  <a:pt x="195" y="177"/>
                  <a:pt x="195" y="177"/>
                </a:cubicBezTo>
                <a:cubicBezTo>
                  <a:pt x="218" y="177"/>
                  <a:pt x="218" y="177"/>
                  <a:pt x="218" y="177"/>
                </a:cubicBezTo>
                <a:lnTo>
                  <a:pt x="218" y="224"/>
                </a:lnTo>
                <a:close/>
                <a:moveTo>
                  <a:pt x="262" y="224"/>
                </a:moveTo>
                <a:cubicBezTo>
                  <a:pt x="238" y="224"/>
                  <a:pt x="238" y="224"/>
                  <a:pt x="238" y="224"/>
                </a:cubicBezTo>
                <a:cubicBezTo>
                  <a:pt x="238" y="177"/>
                  <a:pt x="238" y="177"/>
                  <a:pt x="238" y="177"/>
                </a:cubicBezTo>
                <a:cubicBezTo>
                  <a:pt x="262" y="177"/>
                  <a:pt x="262" y="177"/>
                  <a:pt x="262" y="177"/>
                </a:cubicBezTo>
                <a:lnTo>
                  <a:pt x="262" y="224"/>
                </a:lnTo>
                <a:close/>
                <a:moveTo>
                  <a:pt x="212" y="64"/>
                </a:moveTo>
                <a:cubicBezTo>
                  <a:pt x="212" y="83"/>
                  <a:pt x="204" y="101"/>
                  <a:pt x="192" y="114"/>
                </a:cubicBezTo>
                <a:cubicBezTo>
                  <a:pt x="202" y="123"/>
                  <a:pt x="202" y="123"/>
                  <a:pt x="202" y="123"/>
                </a:cubicBezTo>
                <a:cubicBezTo>
                  <a:pt x="216" y="107"/>
                  <a:pt x="225" y="87"/>
                  <a:pt x="225" y="64"/>
                </a:cubicBezTo>
                <a:cubicBezTo>
                  <a:pt x="225" y="38"/>
                  <a:pt x="214" y="16"/>
                  <a:pt x="197" y="0"/>
                </a:cubicBezTo>
                <a:cubicBezTo>
                  <a:pt x="187" y="9"/>
                  <a:pt x="187" y="9"/>
                  <a:pt x="187" y="9"/>
                </a:cubicBezTo>
                <a:cubicBezTo>
                  <a:pt x="202" y="22"/>
                  <a:pt x="212" y="42"/>
                  <a:pt x="212" y="64"/>
                </a:cubicBezTo>
                <a:close/>
                <a:moveTo>
                  <a:pt x="175" y="64"/>
                </a:moveTo>
                <a:cubicBezTo>
                  <a:pt x="175" y="74"/>
                  <a:pt x="171" y="83"/>
                  <a:pt x="164" y="90"/>
                </a:cubicBezTo>
                <a:cubicBezTo>
                  <a:pt x="174" y="99"/>
                  <a:pt x="174" y="99"/>
                  <a:pt x="174" y="99"/>
                </a:cubicBezTo>
                <a:cubicBezTo>
                  <a:pt x="183" y="90"/>
                  <a:pt x="189" y="77"/>
                  <a:pt x="189" y="64"/>
                </a:cubicBezTo>
                <a:cubicBezTo>
                  <a:pt x="189" y="48"/>
                  <a:pt x="181" y="33"/>
                  <a:pt x="169" y="24"/>
                </a:cubicBezTo>
                <a:cubicBezTo>
                  <a:pt x="159" y="33"/>
                  <a:pt x="159" y="33"/>
                  <a:pt x="159" y="33"/>
                </a:cubicBezTo>
                <a:cubicBezTo>
                  <a:pt x="169" y="40"/>
                  <a:pt x="175" y="51"/>
                  <a:pt x="175" y="64"/>
                </a:cubicBezTo>
                <a:close/>
                <a:moveTo>
                  <a:pt x="107" y="102"/>
                </a:moveTo>
                <a:cubicBezTo>
                  <a:pt x="117" y="93"/>
                  <a:pt x="117" y="93"/>
                  <a:pt x="117" y="93"/>
                </a:cubicBezTo>
                <a:cubicBezTo>
                  <a:pt x="108" y="86"/>
                  <a:pt x="103" y="76"/>
                  <a:pt x="103" y="64"/>
                </a:cubicBezTo>
                <a:cubicBezTo>
                  <a:pt x="103" y="51"/>
                  <a:pt x="109" y="40"/>
                  <a:pt x="119" y="33"/>
                </a:cubicBezTo>
                <a:cubicBezTo>
                  <a:pt x="109" y="24"/>
                  <a:pt x="109" y="24"/>
                  <a:pt x="109" y="24"/>
                </a:cubicBezTo>
                <a:cubicBezTo>
                  <a:pt x="97" y="33"/>
                  <a:pt x="89" y="48"/>
                  <a:pt x="89" y="64"/>
                </a:cubicBezTo>
                <a:cubicBezTo>
                  <a:pt x="89" y="79"/>
                  <a:pt x="96" y="93"/>
                  <a:pt x="107" y="102"/>
                </a:cubicBezTo>
                <a:close/>
                <a:moveTo>
                  <a:pt x="89" y="117"/>
                </a:moveTo>
                <a:cubicBezTo>
                  <a:pt x="75" y="104"/>
                  <a:pt x="66" y="85"/>
                  <a:pt x="66" y="64"/>
                </a:cubicBezTo>
                <a:cubicBezTo>
                  <a:pt x="66" y="42"/>
                  <a:pt x="76" y="22"/>
                  <a:pt x="91" y="8"/>
                </a:cubicBezTo>
                <a:cubicBezTo>
                  <a:pt x="81" y="0"/>
                  <a:pt x="81" y="0"/>
                  <a:pt x="81" y="0"/>
                </a:cubicBezTo>
                <a:cubicBezTo>
                  <a:pt x="64" y="16"/>
                  <a:pt x="53" y="38"/>
                  <a:pt x="53" y="64"/>
                </a:cubicBezTo>
                <a:cubicBezTo>
                  <a:pt x="53" y="88"/>
                  <a:pt x="63" y="110"/>
                  <a:pt x="79" y="126"/>
                </a:cubicBezTo>
                <a:lnTo>
                  <a:pt x="89" y="117"/>
                </a:lnTo>
                <a:close/>
                <a:moveTo>
                  <a:pt x="149" y="147"/>
                </a:moveTo>
                <a:cubicBezTo>
                  <a:pt x="149" y="60"/>
                  <a:pt x="149" y="60"/>
                  <a:pt x="149" y="60"/>
                </a:cubicBezTo>
                <a:cubicBezTo>
                  <a:pt x="149" y="55"/>
                  <a:pt x="145" y="50"/>
                  <a:pt x="139" y="50"/>
                </a:cubicBezTo>
                <a:cubicBezTo>
                  <a:pt x="134" y="50"/>
                  <a:pt x="129" y="55"/>
                  <a:pt x="129" y="60"/>
                </a:cubicBezTo>
                <a:cubicBezTo>
                  <a:pt x="129" y="147"/>
                  <a:pt x="129" y="147"/>
                  <a:pt x="129" y="147"/>
                </a:cubicBezTo>
                <a:lnTo>
                  <a:pt x="149" y="147"/>
                </a:lnTo>
                <a:close/>
              </a:path>
            </a:pathLst>
          </a:custGeom>
          <a:solidFill>
            <a:srgbClr val="0090EF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>
              <a:defRPr/>
            </a:pPr>
            <a:endParaRPr lang="zh-CN" altLang="en-US" sz="1000" b="1" kern="0">
              <a:solidFill>
                <a:srgbClr val="000000"/>
              </a:solidFill>
              <a:latin typeface="Helvetica" pitchFamily="2" charset="0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cxnSp>
        <p:nvCxnSpPr>
          <p:cNvPr id="89" name="直接箭头连接符 88"/>
          <p:cNvCxnSpPr/>
          <p:nvPr/>
        </p:nvCxnSpPr>
        <p:spPr>
          <a:xfrm>
            <a:off x="4704259" y="2655067"/>
            <a:ext cx="826487" cy="356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箭头连接符 90"/>
          <p:cNvCxnSpPr/>
          <p:nvPr/>
        </p:nvCxnSpPr>
        <p:spPr>
          <a:xfrm flipH="1">
            <a:off x="4704259" y="2889562"/>
            <a:ext cx="826487" cy="158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接箭头连接符 95"/>
          <p:cNvCxnSpPr/>
          <p:nvPr/>
        </p:nvCxnSpPr>
        <p:spPr>
          <a:xfrm>
            <a:off x="7134562" y="2618356"/>
            <a:ext cx="826487" cy="356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接箭头连接符 96"/>
          <p:cNvCxnSpPr/>
          <p:nvPr/>
        </p:nvCxnSpPr>
        <p:spPr>
          <a:xfrm flipH="1">
            <a:off x="7134562" y="2852851"/>
            <a:ext cx="826487" cy="158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8" name="组合 97">
            <a:extLst>
              <a:ext uri="{FF2B5EF4-FFF2-40B4-BE49-F238E27FC236}">
                <a16:creationId xmlns:a16="http://schemas.microsoft.com/office/drawing/2014/main" id="{BFA33A9B-785A-C942-AE20-2AB32833C2D5}"/>
              </a:ext>
            </a:extLst>
          </p:cNvPr>
          <p:cNvGrpSpPr/>
          <p:nvPr/>
        </p:nvGrpSpPr>
        <p:grpSpPr>
          <a:xfrm>
            <a:off x="278215" y="4259906"/>
            <a:ext cx="4484159" cy="1905944"/>
            <a:chOff x="-3534749" y="1811088"/>
            <a:chExt cx="6150679" cy="1905944"/>
          </a:xfrm>
        </p:grpSpPr>
        <p:sp>
          <p:nvSpPr>
            <p:cNvPr id="99" name="矩形 98">
              <a:extLst>
                <a:ext uri="{FF2B5EF4-FFF2-40B4-BE49-F238E27FC236}">
                  <a16:creationId xmlns:a16="http://schemas.microsoft.com/office/drawing/2014/main" id="{547FB302-C87A-5943-815F-C70F954F0221}"/>
                </a:ext>
              </a:extLst>
            </p:cNvPr>
            <p:cNvSpPr/>
            <p:nvPr/>
          </p:nvSpPr>
          <p:spPr>
            <a:xfrm>
              <a:off x="-3534749" y="1829533"/>
              <a:ext cx="6150679" cy="1887499"/>
            </a:xfrm>
            <a:prstGeom prst="rect">
              <a:avLst/>
            </a:prstGeom>
            <a:noFill/>
            <a:ln w="22225">
              <a:solidFill>
                <a:srgbClr val="F5F5F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100" name="矩形 99">
              <a:extLst>
                <a:ext uri="{FF2B5EF4-FFF2-40B4-BE49-F238E27FC236}">
                  <a16:creationId xmlns:a16="http://schemas.microsoft.com/office/drawing/2014/main" id="{A10DA9B7-ED26-A84B-B1BF-8048F9AD35D2}"/>
                </a:ext>
              </a:extLst>
            </p:cNvPr>
            <p:cNvSpPr/>
            <p:nvPr/>
          </p:nvSpPr>
          <p:spPr>
            <a:xfrm>
              <a:off x="-3511063" y="1811088"/>
              <a:ext cx="6126993" cy="753706"/>
            </a:xfrm>
            <a:prstGeom prst="rect">
              <a:avLst/>
            </a:prstGeom>
            <a:solidFill>
              <a:srgbClr val="0A6E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101" name="Freeform 66">
              <a:extLst>
                <a:ext uri="{FF2B5EF4-FFF2-40B4-BE49-F238E27FC236}">
                  <a16:creationId xmlns:a16="http://schemas.microsoft.com/office/drawing/2014/main" id="{EDE725AC-D2A0-F345-A8D3-0AC56FFC9EE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284817" y="1996716"/>
              <a:ext cx="542386" cy="339215"/>
            </a:xfrm>
            <a:custGeom>
              <a:avLst/>
              <a:gdLst>
                <a:gd name="T0" fmla="*/ 0 w 278"/>
                <a:gd name="T1" fmla="*/ 160 h 240"/>
                <a:gd name="T2" fmla="*/ 0 w 278"/>
                <a:gd name="T3" fmla="*/ 240 h 240"/>
                <a:gd name="T4" fmla="*/ 278 w 278"/>
                <a:gd name="T5" fmla="*/ 240 h 240"/>
                <a:gd name="T6" fmla="*/ 278 w 278"/>
                <a:gd name="T7" fmla="*/ 160 h 240"/>
                <a:gd name="T8" fmla="*/ 0 w 278"/>
                <a:gd name="T9" fmla="*/ 160 h 240"/>
                <a:gd name="T10" fmla="*/ 40 w 278"/>
                <a:gd name="T11" fmla="*/ 200 h 240"/>
                <a:gd name="T12" fmla="*/ 16 w 278"/>
                <a:gd name="T13" fmla="*/ 200 h 240"/>
                <a:gd name="T14" fmla="*/ 16 w 278"/>
                <a:gd name="T15" fmla="*/ 177 h 240"/>
                <a:gd name="T16" fmla="*/ 40 w 278"/>
                <a:gd name="T17" fmla="*/ 177 h 240"/>
                <a:gd name="T18" fmla="*/ 40 w 278"/>
                <a:gd name="T19" fmla="*/ 200 h 240"/>
                <a:gd name="T20" fmla="*/ 175 w 278"/>
                <a:gd name="T21" fmla="*/ 224 h 240"/>
                <a:gd name="T22" fmla="*/ 152 w 278"/>
                <a:gd name="T23" fmla="*/ 224 h 240"/>
                <a:gd name="T24" fmla="*/ 152 w 278"/>
                <a:gd name="T25" fmla="*/ 177 h 240"/>
                <a:gd name="T26" fmla="*/ 175 w 278"/>
                <a:gd name="T27" fmla="*/ 177 h 240"/>
                <a:gd name="T28" fmla="*/ 175 w 278"/>
                <a:gd name="T29" fmla="*/ 224 h 240"/>
                <a:gd name="T30" fmla="*/ 218 w 278"/>
                <a:gd name="T31" fmla="*/ 224 h 240"/>
                <a:gd name="T32" fmla="*/ 195 w 278"/>
                <a:gd name="T33" fmla="*/ 224 h 240"/>
                <a:gd name="T34" fmla="*/ 195 w 278"/>
                <a:gd name="T35" fmla="*/ 177 h 240"/>
                <a:gd name="T36" fmla="*/ 218 w 278"/>
                <a:gd name="T37" fmla="*/ 177 h 240"/>
                <a:gd name="T38" fmla="*/ 218 w 278"/>
                <a:gd name="T39" fmla="*/ 224 h 240"/>
                <a:gd name="T40" fmla="*/ 262 w 278"/>
                <a:gd name="T41" fmla="*/ 224 h 240"/>
                <a:gd name="T42" fmla="*/ 238 w 278"/>
                <a:gd name="T43" fmla="*/ 224 h 240"/>
                <a:gd name="T44" fmla="*/ 238 w 278"/>
                <a:gd name="T45" fmla="*/ 177 h 240"/>
                <a:gd name="T46" fmla="*/ 262 w 278"/>
                <a:gd name="T47" fmla="*/ 177 h 240"/>
                <a:gd name="T48" fmla="*/ 262 w 278"/>
                <a:gd name="T49" fmla="*/ 224 h 240"/>
                <a:gd name="T50" fmla="*/ 212 w 278"/>
                <a:gd name="T51" fmla="*/ 64 h 240"/>
                <a:gd name="T52" fmla="*/ 192 w 278"/>
                <a:gd name="T53" fmla="*/ 114 h 240"/>
                <a:gd name="T54" fmla="*/ 202 w 278"/>
                <a:gd name="T55" fmla="*/ 123 h 240"/>
                <a:gd name="T56" fmla="*/ 225 w 278"/>
                <a:gd name="T57" fmla="*/ 64 h 240"/>
                <a:gd name="T58" fmla="*/ 197 w 278"/>
                <a:gd name="T59" fmla="*/ 0 h 240"/>
                <a:gd name="T60" fmla="*/ 187 w 278"/>
                <a:gd name="T61" fmla="*/ 9 h 240"/>
                <a:gd name="T62" fmla="*/ 212 w 278"/>
                <a:gd name="T63" fmla="*/ 64 h 240"/>
                <a:gd name="T64" fmla="*/ 175 w 278"/>
                <a:gd name="T65" fmla="*/ 64 h 240"/>
                <a:gd name="T66" fmla="*/ 164 w 278"/>
                <a:gd name="T67" fmla="*/ 90 h 240"/>
                <a:gd name="T68" fmla="*/ 174 w 278"/>
                <a:gd name="T69" fmla="*/ 99 h 240"/>
                <a:gd name="T70" fmla="*/ 189 w 278"/>
                <a:gd name="T71" fmla="*/ 64 h 240"/>
                <a:gd name="T72" fmla="*/ 169 w 278"/>
                <a:gd name="T73" fmla="*/ 24 h 240"/>
                <a:gd name="T74" fmla="*/ 159 w 278"/>
                <a:gd name="T75" fmla="*/ 33 h 240"/>
                <a:gd name="T76" fmla="*/ 175 w 278"/>
                <a:gd name="T77" fmla="*/ 64 h 240"/>
                <a:gd name="T78" fmla="*/ 107 w 278"/>
                <a:gd name="T79" fmla="*/ 102 h 240"/>
                <a:gd name="T80" fmla="*/ 117 w 278"/>
                <a:gd name="T81" fmla="*/ 93 h 240"/>
                <a:gd name="T82" fmla="*/ 103 w 278"/>
                <a:gd name="T83" fmla="*/ 64 h 240"/>
                <a:gd name="T84" fmla="*/ 119 w 278"/>
                <a:gd name="T85" fmla="*/ 33 h 240"/>
                <a:gd name="T86" fmla="*/ 109 w 278"/>
                <a:gd name="T87" fmla="*/ 24 h 240"/>
                <a:gd name="T88" fmla="*/ 89 w 278"/>
                <a:gd name="T89" fmla="*/ 64 h 240"/>
                <a:gd name="T90" fmla="*/ 107 w 278"/>
                <a:gd name="T91" fmla="*/ 102 h 240"/>
                <a:gd name="T92" fmla="*/ 89 w 278"/>
                <a:gd name="T93" fmla="*/ 117 h 240"/>
                <a:gd name="T94" fmla="*/ 66 w 278"/>
                <a:gd name="T95" fmla="*/ 64 h 240"/>
                <a:gd name="T96" fmla="*/ 91 w 278"/>
                <a:gd name="T97" fmla="*/ 8 h 240"/>
                <a:gd name="T98" fmla="*/ 81 w 278"/>
                <a:gd name="T99" fmla="*/ 0 h 240"/>
                <a:gd name="T100" fmla="*/ 53 w 278"/>
                <a:gd name="T101" fmla="*/ 64 h 240"/>
                <a:gd name="T102" fmla="*/ 79 w 278"/>
                <a:gd name="T103" fmla="*/ 126 h 240"/>
                <a:gd name="T104" fmla="*/ 89 w 278"/>
                <a:gd name="T105" fmla="*/ 117 h 240"/>
                <a:gd name="T106" fmla="*/ 149 w 278"/>
                <a:gd name="T107" fmla="*/ 147 h 240"/>
                <a:gd name="T108" fmla="*/ 149 w 278"/>
                <a:gd name="T109" fmla="*/ 60 h 240"/>
                <a:gd name="T110" fmla="*/ 139 w 278"/>
                <a:gd name="T111" fmla="*/ 50 h 240"/>
                <a:gd name="T112" fmla="*/ 129 w 278"/>
                <a:gd name="T113" fmla="*/ 60 h 240"/>
                <a:gd name="T114" fmla="*/ 129 w 278"/>
                <a:gd name="T115" fmla="*/ 147 h 240"/>
                <a:gd name="T116" fmla="*/ 149 w 278"/>
                <a:gd name="T117" fmla="*/ 147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78" h="240">
                  <a:moveTo>
                    <a:pt x="0" y="160"/>
                  </a:moveTo>
                  <a:cubicBezTo>
                    <a:pt x="0" y="240"/>
                    <a:pt x="0" y="240"/>
                    <a:pt x="0" y="240"/>
                  </a:cubicBezTo>
                  <a:cubicBezTo>
                    <a:pt x="278" y="240"/>
                    <a:pt x="278" y="240"/>
                    <a:pt x="278" y="240"/>
                  </a:cubicBezTo>
                  <a:cubicBezTo>
                    <a:pt x="278" y="160"/>
                    <a:pt x="278" y="160"/>
                    <a:pt x="278" y="160"/>
                  </a:cubicBezTo>
                  <a:lnTo>
                    <a:pt x="0" y="160"/>
                  </a:lnTo>
                  <a:close/>
                  <a:moveTo>
                    <a:pt x="40" y="200"/>
                  </a:moveTo>
                  <a:cubicBezTo>
                    <a:pt x="16" y="200"/>
                    <a:pt x="16" y="200"/>
                    <a:pt x="16" y="200"/>
                  </a:cubicBezTo>
                  <a:cubicBezTo>
                    <a:pt x="16" y="177"/>
                    <a:pt x="16" y="177"/>
                    <a:pt x="16" y="177"/>
                  </a:cubicBezTo>
                  <a:cubicBezTo>
                    <a:pt x="40" y="177"/>
                    <a:pt x="40" y="177"/>
                    <a:pt x="40" y="177"/>
                  </a:cubicBezTo>
                  <a:lnTo>
                    <a:pt x="40" y="200"/>
                  </a:lnTo>
                  <a:close/>
                  <a:moveTo>
                    <a:pt x="175" y="224"/>
                  </a:moveTo>
                  <a:cubicBezTo>
                    <a:pt x="152" y="224"/>
                    <a:pt x="152" y="224"/>
                    <a:pt x="152" y="224"/>
                  </a:cubicBezTo>
                  <a:cubicBezTo>
                    <a:pt x="152" y="177"/>
                    <a:pt x="152" y="177"/>
                    <a:pt x="152" y="177"/>
                  </a:cubicBezTo>
                  <a:cubicBezTo>
                    <a:pt x="175" y="177"/>
                    <a:pt x="175" y="177"/>
                    <a:pt x="175" y="177"/>
                  </a:cubicBezTo>
                  <a:lnTo>
                    <a:pt x="175" y="224"/>
                  </a:lnTo>
                  <a:close/>
                  <a:moveTo>
                    <a:pt x="218" y="224"/>
                  </a:moveTo>
                  <a:cubicBezTo>
                    <a:pt x="195" y="224"/>
                    <a:pt x="195" y="224"/>
                    <a:pt x="195" y="224"/>
                  </a:cubicBezTo>
                  <a:cubicBezTo>
                    <a:pt x="195" y="177"/>
                    <a:pt x="195" y="177"/>
                    <a:pt x="195" y="177"/>
                  </a:cubicBezTo>
                  <a:cubicBezTo>
                    <a:pt x="218" y="177"/>
                    <a:pt x="218" y="177"/>
                    <a:pt x="218" y="177"/>
                  </a:cubicBezTo>
                  <a:lnTo>
                    <a:pt x="218" y="224"/>
                  </a:lnTo>
                  <a:close/>
                  <a:moveTo>
                    <a:pt x="262" y="224"/>
                  </a:moveTo>
                  <a:cubicBezTo>
                    <a:pt x="238" y="224"/>
                    <a:pt x="238" y="224"/>
                    <a:pt x="238" y="224"/>
                  </a:cubicBezTo>
                  <a:cubicBezTo>
                    <a:pt x="238" y="177"/>
                    <a:pt x="238" y="177"/>
                    <a:pt x="238" y="177"/>
                  </a:cubicBezTo>
                  <a:cubicBezTo>
                    <a:pt x="262" y="177"/>
                    <a:pt x="262" y="177"/>
                    <a:pt x="262" y="177"/>
                  </a:cubicBezTo>
                  <a:lnTo>
                    <a:pt x="262" y="224"/>
                  </a:lnTo>
                  <a:close/>
                  <a:moveTo>
                    <a:pt x="212" y="64"/>
                  </a:moveTo>
                  <a:cubicBezTo>
                    <a:pt x="212" y="83"/>
                    <a:pt x="204" y="101"/>
                    <a:pt x="192" y="114"/>
                  </a:cubicBezTo>
                  <a:cubicBezTo>
                    <a:pt x="202" y="123"/>
                    <a:pt x="202" y="123"/>
                    <a:pt x="202" y="123"/>
                  </a:cubicBezTo>
                  <a:cubicBezTo>
                    <a:pt x="216" y="107"/>
                    <a:pt x="225" y="87"/>
                    <a:pt x="225" y="64"/>
                  </a:cubicBezTo>
                  <a:cubicBezTo>
                    <a:pt x="225" y="38"/>
                    <a:pt x="214" y="16"/>
                    <a:pt x="197" y="0"/>
                  </a:cubicBezTo>
                  <a:cubicBezTo>
                    <a:pt x="187" y="9"/>
                    <a:pt x="187" y="9"/>
                    <a:pt x="187" y="9"/>
                  </a:cubicBezTo>
                  <a:cubicBezTo>
                    <a:pt x="202" y="22"/>
                    <a:pt x="212" y="42"/>
                    <a:pt x="212" y="64"/>
                  </a:cubicBezTo>
                  <a:close/>
                  <a:moveTo>
                    <a:pt x="175" y="64"/>
                  </a:moveTo>
                  <a:cubicBezTo>
                    <a:pt x="175" y="74"/>
                    <a:pt x="171" y="83"/>
                    <a:pt x="164" y="90"/>
                  </a:cubicBezTo>
                  <a:cubicBezTo>
                    <a:pt x="174" y="99"/>
                    <a:pt x="174" y="99"/>
                    <a:pt x="174" y="99"/>
                  </a:cubicBezTo>
                  <a:cubicBezTo>
                    <a:pt x="183" y="90"/>
                    <a:pt x="189" y="77"/>
                    <a:pt x="189" y="64"/>
                  </a:cubicBezTo>
                  <a:cubicBezTo>
                    <a:pt x="189" y="48"/>
                    <a:pt x="181" y="33"/>
                    <a:pt x="169" y="24"/>
                  </a:cubicBezTo>
                  <a:cubicBezTo>
                    <a:pt x="159" y="33"/>
                    <a:pt x="159" y="33"/>
                    <a:pt x="159" y="33"/>
                  </a:cubicBezTo>
                  <a:cubicBezTo>
                    <a:pt x="169" y="40"/>
                    <a:pt x="175" y="51"/>
                    <a:pt x="175" y="64"/>
                  </a:cubicBezTo>
                  <a:close/>
                  <a:moveTo>
                    <a:pt x="107" y="102"/>
                  </a:moveTo>
                  <a:cubicBezTo>
                    <a:pt x="117" y="93"/>
                    <a:pt x="117" y="93"/>
                    <a:pt x="117" y="93"/>
                  </a:cubicBezTo>
                  <a:cubicBezTo>
                    <a:pt x="108" y="86"/>
                    <a:pt x="103" y="76"/>
                    <a:pt x="103" y="64"/>
                  </a:cubicBezTo>
                  <a:cubicBezTo>
                    <a:pt x="103" y="51"/>
                    <a:pt x="109" y="40"/>
                    <a:pt x="119" y="33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97" y="33"/>
                    <a:pt x="89" y="48"/>
                    <a:pt x="89" y="64"/>
                  </a:cubicBezTo>
                  <a:cubicBezTo>
                    <a:pt x="89" y="79"/>
                    <a:pt x="96" y="93"/>
                    <a:pt x="107" y="102"/>
                  </a:cubicBezTo>
                  <a:close/>
                  <a:moveTo>
                    <a:pt x="89" y="117"/>
                  </a:moveTo>
                  <a:cubicBezTo>
                    <a:pt x="75" y="104"/>
                    <a:pt x="66" y="85"/>
                    <a:pt x="66" y="64"/>
                  </a:cubicBezTo>
                  <a:cubicBezTo>
                    <a:pt x="66" y="42"/>
                    <a:pt x="76" y="22"/>
                    <a:pt x="91" y="8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64" y="16"/>
                    <a:pt x="53" y="38"/>
                    <a:pt x="53" y="64"/>
                  </a:cubicBezTo>
                  <a:cubicBezTo>
                    <a:pt x="53" y="88"/>
                    <a:pt x="63" y="110"/>
                    <a:pt x="79" y="126"/>
                  </a:cubicBezTo>
                  <a:lnTo>
                    <a:pt x="89" y="117"/>
                  </a:lnTo>
                  <a:close/>
                  <a:moveTo>
                    <a:pt x="149" y="147"/>
                  </a:moveTo>
                  <a:cubicBezTo>
                    <a:pt x="149" y="60"/>
                    <a:pt x="149" y="60"/>
                    <a:pt x="149" y="60"/>
                  </a:cubicBezTo>
                  <a:cubicBezTo>
                    <a:pt x="149" y="55"/>
                    <a:pt x="145" y="50"/>
                    <a:pt x="139" y="50"/>
                  </a:cubicBezTo>
                  <a:cubicBezTo>
                    <a:pt x="134" y="50"/>
                    <a:pt x="129" y="55"/>
                    <a:pt x="129" y="60"/>
                  </a:cubicBezTo>
                  <a:cubicBezTo>
                    <a:pt x="129" y="147"/>
                    <a:pt x="129" y="147"/>
                    <a:pt x="129" y="147"/>
                  </a:cubicBezTo>
                  <a:lnTo>
                    <a:pt x="149" y="14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defRPr/>
              </a:pPr>
              <a:endParaRPr lang="zh-CN" altLang="en-US" sz="1000" b="1" kern="0">
                <a:solidFill>
                  <a:srgbClr val="000000"/>
                </a:solidFill>
                <a:latin typeface="Helvetica" pitchFamily="2" charset="0"/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102" name="文本框 101">
              <a:extLst>
                <a:ext uri="{FF2B5EF4-FFF2-40B4-BE49-F238E27FC236}">
                  <a16:creationId xmlns:a16="http://schemas.microsoft.com/office/drawing/2014/main" id="{275201F4-13EC-8943-810B-F7BA08EE15E5}"/>
                </a:ext>
              </a:extLst>
            </p:cNvPr>
            <p:cNvSpPr txBox="1"/>
            <p:nvPr/>
          </p:nvSpPr>
          <p:spPr>
            <a:xfrm>
              <a:off x="-848974" y="2032316"/>
              <a:ext cx="105024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1600" b="1" dirty="0">
                  <a:solidFill>
                    <a:schemeClr val="bg1"/>
                  </a:solidFill>
                  <a:latin typeface="Helvetica" pitchFamily="2" charset="0"/>
                  <a:cs typeface="Arial" panose="020B0604020202020204" pitchFamily="34" charset="0"/>
                </a:rPr>
                <a:t>设备</a:t>
              </a:r>
            </a:p>
          </p:txBody>
        </p:sp>
        <p:sp>
          <p:nvSpPr>
            <p:cNvPr id="103" name="文本框 102">
              <a:extLst>
                <a:ext uri="{FF2B5EF4-FFF2-40B4-BE49-F238E27FC236}">
                  <a16:creationId xmlns:a16="http://schemas.microsoft.com/office/drawing/2014/main" id="{B5E2BB44-D3A0-124E-8D57-31042AC3F4C4}"/>
                </a:ext>
              </a:extLst>
            </p:cNvPr>
            <p:cNvSpPr txBox="1"/>
            <p:nvPr/>
          </p:nvSpPr>
          <p:spPr>
            <a:xfrm>
              <a:off x="-3335216" y="2997463"/>
              <a:ext cx="152944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MCU</a:t>
              </a:r>
              <a:endParaRPr kumimoji="1" lang="zh-CN" altLang="en-US" sz="1400" dirty="0">
                <a:solidFill>
                  <a:srgbClr val="383B55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104" name="矩形 103">
              <a:extLst>
                <a:ext uri="{FF2B5EF4-FFF2-40B4-BE49-F238E27FC236}">
                  <a16:creationId xmlns:a16="http://schemas.microsoft.com/office/drawing/2014/main" id="{17F7726B-C824-C146-89D7-7F163C21E208}"/>
                </a:ext>
              </a:extLst>
            </p:cNvPr>
            <p:cNvSpPr/>
            <p:nvPr/>
          </p:nvSpPr>
          <p:spPr>
            <a:xfrm>
              <a:off x="-3390232" y="2780928"/>
              <a:ext cx="1641589" cy="739209"/>
            </a:xfrm>
            <a:prstGeom prst="rect">
              <a:avLst/>
            </a:prstGeom>
            <a:noFill/>
            <a:ln w="22225">
              <a:solidFill>
                <a:srgbClr val="7CDAF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105" name="文本框 104">
              <a:extLst>
                <a:ext uri="{FF2B5EF4-FFF2-40B4-BE49-F238E27FC236}">
                  <a16:creationId xmlns:a16="http://schemas.microsoft.com/office/drawing/2014/main" id="{8D397180-25EB-0849-8611-C33F6F315CDC}"/>
                </a:ext>
              </a:extLst>
            </p:cNvPr>
            <p:cNvSpPr txBox="1"/>
            <p:nvPr/>
          </p:nvSpPr>
          <p:spPr>
            <a:xfrm>
              <a:off x="-1281703" y="3207748"/>
              <a:ext cx="165081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NB-IoT</a:t>
              </a:r>
              <a:r>
                <a:rPr kumimoji="1" lang="zh-CN" altLang="en-US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模块</a:t>
              </a:r>
            </a:p>
          </p:txBody>
        </p:sp>
        <p:sp>
          <p:nvSpPr>
            <p:cNvPr id="106" name="矩形 105">
              <a:extLst>
                <a:ext uri="{FF2B5EF4-FFF2-40B4-BE49-F238E27FC236}">
                  <a16:creationId xmlns:a16="http://schemas.microsoft.com/office/drawing/2014/main" id="{CB47081D-0434-FC47-9100-9A08D6CFC7EB}"/>
                </a:ext>
              </a:extLst>
            </p:cNvPr>
            <p:cNvSpPr/>
            <p:nvPr/>
          </p:nvSpPr>
          <p:spPr>
            <a:xfrm>
              <a:off x="-1319918" y="3207748"/>
              <a:ext cx="1641589" cy="312389"/>
            </a:xfrm>
            <a:prstGeom prst="rect">
              <a:avLst/>
            </a:prstGeom>
            <a:noFill/>
            <a:ln w="22225">
              <a:solidFill>
                <a:srgbClr val="7CDAF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107" name="矩形 106">
              <a:extLst>
                <a:ext uri="{FF2B5EF4-FFF2-40B4-BE49-F238E27FC236}">
                  <a16:creationId xmlns:a16="http://schemas.microsoft.com/office/drawing/2014/main" id="{519BFCFF-B5AA-8048-A63B-F8AD963D2AC1}"/>
                </a:ext>
              </a:extLst>
            </p:cNvPr>
            <p:cNvSpPr/>
            <p:nvPr/>
          </p:nvSpPr>
          <p:spPr>
            <a:xfrm>
              <a:off x="750396" y="2780928"/>
              <a:ext cx="1641589" cy="734597"/>
            </a:xfrm>
            <a:prstGeom prst="rect">
              <a:avLst/>
            </a:prstGeom>
            <a:noFill/>
            <a:ln w="22225">
              <a:solidFill>
                <a:srgbClr val="7CDAF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cxnSp>
          <p:nvCxnSpPr>
            <p:cNvPr id="108" name="直线箭头连接符 50">
              <a:extLst>
                <a:ext uri="{FF2B5EF4-FFF2-40B4-BE49-F238E27FC236}">
                  <a16:creationId xmlns:a16="http://schemas.microsoft.com/office/drawing/2014/main" id="{32A7FB1B-77E1-DD49-BBE8-87A0CF4CA44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3660" y="3361636"/>
              <a:ext cx="378883" cy="0"/>
            </a:xfrm>
            <a:prstGeom prst="straightConnector1">
              <a:avLst/>
            </a:prstGeom>
            <a:ln w="19050">
              <a:solidFill>
                <a:srgbClr val="0A6EF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直线箭头连接符 51">
              <a:extLst>
                <a:ext uri="{FF2B5EF4-FFF2-40B4-BE49-F238E27FC236}">
                  <a16:creationId xmlns:a16="http://schemas.microsoft.com/office/drawing/2014/main" id="{3DE971E1-555A-0B4D-B483-42EAEC2ABD3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1748643" y="3361636"/>
              <a:ext cx="378883" cy="0"/>
            </a:xfrm>
            <a:prstGeom prst="straightConnector1">
              <a:avLst/>
            </a:prstGeom>
            <a:ln w="19050">
              <a:solidFill>
                <a:srgbClr val="0A6EF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0" name="文本框 109">
              <a:extLst>
                <a:ext uri="{FF2B5EF4-FFF2-40B4-BE49-F238E27FC236}">
                  <a16:creationId xmlns:a16="http://schemas.microsoft.com/office/drawing/2014/main" id="{591CE6AC-277B-6A4E-B35D-988A27299964}"/>
                </a:ext>
              </a:extLst>
            </p:cNvPr>
            <p:cNvSpPr txBox="1"/>
            <p:nvPr/>
          </p:nvSpPr>
          <p:spPr>
            <a:xfrm>
              <a:off x="702543" y="2997463"/>
              <a:ext cx="165081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SIM</a:t>
              </a:r>
              <a:r>
                <a:rPr kumimoji="1" lang="zh-CN" altLang="en-US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卡</a:t>
              </a:r>
            </a:p>
          </p:txBody>
        </p:sp>
        <p:sp>
          <p:nvSpPr>
            <p:cNvPr id="111" name="文本框 110">
              <a:extLst>
                <a:ext uri="{FF2B5EF4-FFF2-40B4-BE49-F238E27FC236}">
                  <a16:creationId xmlns:a16="http://schemas.microsoft.com/office/drawing/2014/main" id="{EB4AF2A6-F8FE-8549-9728-CF57E8AF6B9D}"/>
                </a:ext>
              </a:extLst>
            </p:cNvPr>
            <p:cNvSpPr txBox="1"/>
            <p:nvPr/>
          </p:nvSpPr>
          <p:spPr>
            <a:xfrm>
              <a:off x="-1284817" y="2780928"/>
              <a:ext cx="165081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NB-IoT</a:t>
              </a:r>
              <a:r>
                <a:rPr kumimoji="1" lang="zh-CN" altLang="en-US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模块</a:t>
              </a:r>
            </a:p>
          </p:txBody>
        </p:sp>
        <p:sp>
          <p:nvSpPr>
            <p:cNvPr id="112" name="矩形 111">
              <a:extLst>
                <a:ext uri="{FF2B5EF4-FFF2-40B4-BE49-F238E27FC236}">
                  <a16:creationId xmlns:a16="http://schemas.microsoft.com/office/drawing/2014/main" id="{AA839068-9453-9842-85DF-4AECCA45713C}"/>
                </a:ext>
              </a:extLst>
            </p:cNvPr>
            <p:cNvSpPr/>
            <p:nvPr/>
          </p:nvSpPr>
          <p:spPr>
            <a:xfrm>
              <a:off x="-1323032" y="2780928"/>
              <a:ext cx="1641589" cy="312389"/>
            </a:xfrm>
            <a:prstGeom prst="rect">
              <a:avLst/>
            </a:prstGeom>
            <a:noFill/>
            <a:ln w="22225">
              <a:solidFill>
                <a:srgbClr val="7CDAF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cxnSp>
          <p:nvCxnSpPr>
            <p:cNvPr id="113" name="直线箭头连接符 63">
              <a:extLst>
                <a:ext uri="{FF2B5EF4-FFF2-40B4-BE49-F238E27FC236}">
                  <a16:creationId xmlns:a16="http://schemas.microsoft.com/office/drawing/2014/main" id="{877B7980-4ABC-874C-9A31-20AD010CAF67}"/>
                </a:ext>
              </a:extLst>
            </p:cNvPr>
            <p:cNvCxnSpPr>
              <a:cxnSpLocks/>
            </p:cNvCxnSpPr>
            <p:nvPr/>
          </p:nvCxnSpPr>
          <p:spPr>
            <a:xfrm>
              <a:off x="319431" y="2948580"/>
              <a:ext cx="378883" cy="0"/>
            </a:xfrm>
            <a:prstGeom prst="straightConnector1">
              <a:avLst/>
            </a:prstGeom>
            <a:ln w="19050">
              <a:solidFill>
                <a:srgbClr val="0A6EF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直线箭头连接符 64">
              <a:extLst>
                <a:ext uri="{FF2B5EF4-FFF2-40B4-BE49-F238E27FC236}">
                  <a16:creationId xmlns:a16="http://schemas.microsoft.com/office/drawing/2014/main" id="{981F51C0-6A21-4C4B-A595-308AB5ACEB5E}"/>
                </a:ext>
              </a:extLst>
            </p:cNvPr>
            <p:cNvCxnSpPr>
              <a:cxnSpLocks/>
            </p:cNvCxnSpPr>
            <p:nvPr/>
          </p:nvCxnSpPr>
          <p:spPr>
            <a:xfrm>
              <a:off x="-1752872" y="2948580"/>
              <a:ext cx="378883" cy="0"/>
            </a:xfrm>
            <a:prstGeom prst="straightConnector1">
              <a:avLst/>
            </a:prstGeom>
            <a:ln w="19050">
              <a:solidFill>
                <a:srgbClr val="0A6EF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梯形 9"/>
          <p:cNvSpPr/>
          <p:nvPr/>
        </p:nvSpPr>
        <p:spPr>
          <a:xfrm>
            <a:off x="1006367" y="3546214"/>
            <a:ext cx="1444850" cy="713692"/>
          </a:xfrm>
          <a:prstGeom prst="trapezoid">
            <a:avLst>
              <a:gd name="adj" fmla="val 52571"/>
            </a:avLst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0" name="图形 49">
            <a:extLst>
              <a:ext uri="{FF2B5EF4-FFF2-40B4-BE49-F238E27FC236}">
                <a16:creationId xmlns:a16="http://schemas.microsoft.com/office/drawing/2014/main" id="{171D1F5F-2EE2-4446-9831-06B7117EF4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144298" y="2441548"/>
            <a:ext cx="519332" cy="519332"/>
          </a:xfrm>
          <a:prstGeom prst="rect">
            <a:avLst/>
          </a:prstGeom>
        </p:spPr>
      </p:pic>
      <p:pic>
        <p:nvPicPr>
          <p:cNvPr id="52" name="图形 51">
            <a:extLst>
              <a:ext uri="{FF2B5EF4-FFF2-40B4-BE49-F238E27FC236}">
                <a16:creationId xmlns:a16="http://schemas.microsoft.com/office/drawing/2014/main" id="{C852AA2A-9E59-8641-92B2-9DC69112715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=""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477421" y="2547718"/>
            <a:ext cx="480167" cy="369360"/>
          </a:xfrm>
          <a:prstGeom prst="rect">
            <a:avLst/>
          </a:prstGeom>
        </p:spPr>
      </p:pic>
      <p:cxnSp>
        <p:nvCxnSpPr>
          <p:cNvPr id="53" name="直接箭头连接符 88">
            <a:extLst>
              <a:ext uri="{FF2B5EF4-FFF2-40B4-BE49-F238E27FC236}">
                <a16:creationId xmlns:a16="http://schemas.microsoft.com/office/drawing/2014/main" id="{9CA7F860-AED9-E440-BD9E-B647FA233598}"/>
              </a:ext>
            </a:extLst>
          </p:cNvPr>
          <p:cNvCxnSpPr/>
          <p:nvPr/>
        </p:nvCxnSpPr>
        <p:spPr>
          <a:xfrm>
            <a:off x="9474600" y="2616576"/>
            <a:ext cx="826487" cy="356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接箭头连接符 90">
            <a:extLst>
              <a:ext uri="{FF2B5EF4-FFF2-40B4-BE49-F238E27FC236}">
                <a16:creationId xmlns:a16="http://schemas.microsoft.com/office/drawing/2014/main" id="{D40BF78B-D2C9-3046-B26E-3BC3140967F7}"/>
              </a:ext>
            </a:extLst>
          </p:cNvPr>
          <p:cNvCxnSpPr/>
          <p:nvPr/>
        </p:nvCxnSpPr>
        <p:spPr>
          <a:xfrm flipH="1">
            <a:off x="9474600" y="2851071"/>
            <a:ext cx="826487" cy="158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6" name="图形 55">
            <a:extLst>
              <a:ext uri="{FF2B5EF4-FFF2-40B4-BE49-F238E27FC236}">
                <a16:creationId xmlns:a16="http://schemas.microsoft.com/office/drawing/2014/main" id="{CDF0C803-A678-D743-8630-2E980BDCF58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=""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728527" y="2239174"/>
            <a:ext cx="458177" cy="458177"/>
          </a:xfrm>
          <a:prstGeom prst="rect">
            <a:avLst/>
          </a:prstGeom>
        </p:spPr>
      </p:pic>
      <p:pic>
        <p:nvPicPr>
          <p:cNvPr id="57" name="图形 56">
            <a:extLst>
              <a:ext uri="{FF2B5EF4-FFF2-40B4-BE49-F238E27FC236}">
                <a16:creationId xmlns:a16="http://schemas.microsoft.com/office/drawing/2014/main" id="{E7FA88B1-AAE3-C046-8307-06B63D6A666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=""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722261" y="2810384"/>
            <a:ext cx="458177" cy="458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20729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内容占位符 1">
            <a:extLst>
              <a:ext uri="{FF2B5EF4-FFF2-40B4-BE49-F238E27FC236}">
                <a16:creationId xmlns:a16="http://schemas.microsoft.com/office/drawing/2014/main" id="{799EFA76-8655-AD49-B5ED-01545C374DF3}"/>
              </a:ext>
            </a:extLst>
          </p:cNvPr>
          <p:cNvSpPr txBox="1">
            <a:spLocks/>
          </p:cNvSpPr>
          <p:nvPr/>
        </p:nvSpPr>
        <p:spPr>
          <a:xfrm>
            <a:off x="7964404" y="1436385"/>
            <a:ext cx="1095855" cy="3747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1100" dirty="0">
                <a:solidFill>
                  <a:srgbClr val="4C5661"/>
                </a:solidFill>
                <a:cs typeface="Arial" panose="020B0604020202020204" pitchFamily="34" charset="0"/>
              </a:rPr>
              <a:t>HTTPS</a:t>
            </a:r>
            <a:endParaRPr lang="zh-CN" altLang="en-US" sz="1100" dirty="0">
              <a:solidFill>
                <a:srgbClr val="4C5661"/>
              </a:solidFill>
              <a:cs typeface="Arial" panose="020B0604020202020204" pitchFamily="34" charset="0"/>
            </a:endParaRPr>
          </a:p>
        </p:txBody>
      </p:sp>
      <p:sp>
        <p:nvSpPr>
          <p:cNvPr id="6" name="内容占位符 1">
            <a:extLst>
              <a:ext uri="{FF2B5EF4-FFF2-40B4-BE49-F238E27FC236}">
                <a16:creationId xmlns:a16="http://schemas.microsoft.com/office/drawing/2014/main" id="{ADB11ACC-5B0D-B041-B8FE-D80B8702FC07}"/>
              </a:ext>
            </a:extLst>
          </p:cNvPr>
          <p:cNvSpPr txBox="1">
            <a:spLocks/>
          </p:cNvSpPr>
          <p:nvPr/>
        </p:nvSpPr>
        <p:spPr>
          <a:xfrm>
            <a:off x="7924544" y="3603680"/>
            <a:ext cx="1095855" cy="3747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1100" dirty="0">
                <a:cs typeface="Arial" panose="020B0604020202020204" pitchFamily="34" charset="0"/>
              </a:rPr>
              <a:t>HTTPS</a:t>
            </a:r>
            <a:endParaRPr lang="zh-CN" altLang="en-US" sz="1100" dirty="0">
              <a:cs typeface="Arial" panose="020B0604020202020204" pitchFamily="34" charset="0"/>
            </a:endParaRPr>
          </a:p>
        </p:txBody>
      </p:sp>
      <p:cxnSp>
        <p:nvCxnSpPr>
          <p:cNvPr id="7" name="直线箭头连接符 6">
            <a:extLst>
              <a:ext uri="{FF2B5EF4-FFF2-40B4-BE49-F238E27FC236}">
                <a16:creationId xmlns:a16="http://schemas.microsoft.com/office/drawing/2014/main" id="{0CBB130A-4641-A14C-9B92-8D985E297615}"/>
              </a:ext>
            </a:extLst>
          </p:cNvPr>
          <p:cNvCxnSpPr>
            <a:cxnSpLocks/>
          </p:cNvCxnSpPr>
          <p:nvPr/>
        </p:nvCxnSpPr>
        <p:spPr>
          <a:xfrm>
            <a:off x="6026895" y="2780928"/>
            <a:ext cx="465993" cy="0"/>
          </a:xfrm>
          <a:prstGeom prst="straightConnector1">
            <a:avLst/>
          </a:prstGeom>
          <a:ln w="22225">
            <a:solidFill>
              <a:srgbClr val="66698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>
            <a:extLst>
              <a:ext uri="{FF2B5EF4-FFF2-40B4-BE49-F238E27FC236}">
                <a16:creationId xmlns:a16="http://schemas.microsoft.com/office/drawing/2014/main" id="{69F977ED-D3AB-B64C-89BC-9FA6502C034C}"/>
              </a:ext>
            </a:extLst>
          </p:cNvPr>
          <p:cNvSpPr/>
          <p:nvPr/>
        </p:nvSpPr>
        <p:spPr>
          <a:xfrm>
            <a:off x="3749628" y="2475885"/>
            <a:ext cx="2106050" cy="753706"/>
          </a:xfrm>
          <a:prstGeom prst="rect">
            <a:avLst/>
          </a:prstGeom>
          <a:solidFill>
            <a:srgbClr val="0A6EFA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600" dirty="0">
              <a:solidFill>
                <a:schemeClr val="bg1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pic>
        <p:nvPicPr>
          <p:cNvPr id="15" name="图形 14">
            <a:extLst>
              <a:ext uri="{FF2B5EF4-FFF2-40B4-BE49-F238E27FC236}">
                <a16:creationId xmlns:a16="http://schemas.microsoft.com/office/drawing/2014/main" id="{51983095-ACB1-9443-BD5C-F958B31131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57767" y="2645975"/>
            <a:ext cx="396959" cy="396959"/>
          </a:xfrm>
          <a:prstGeom prst="rect">
            <a:avLst/>
          </a:prstGeom>
        </p:spPr>
      </p:pic>
      <p:sp>
        <p:nvSpPr>
          <p:cNvPr id="16" name="内容占位符 1">
            <a:extLst>
              <a:ext uri="{FF2B5EF4-FFF2-40B4-BE49-F238E27FC236}">
                <a16:creationId xmlns:a16="http://schemas.microsoft.com/office/drawing/2014/main" id="{5851A4E6-24B2-7E45-86C4-042C5CD4780A}"/>
              </a:ext>
            </a:extLst>
          </p:cNvPr>
          <p:cNvSpPr txBox="1">
            <a:spLocks/>
          </p:cNvSpPr>
          <p:nvPr/>
        </p:nvSpPr>
        <p:spPr>
          <a:xfrm>
            <a:off x="4152299" y="2598250"/>
            <a:ext cx="1731320" cy="6015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16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NB-IoT</a:t>
            </a:r>
            <a:r>
              <a:rPr lang="zh-CN" altLang="en-US" sz="16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网络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E98AA6C6-7511-CF45-9C4B-14D0B38D8A1A}"/>
              </a:ext>
            </a:extLst>
          </p:cNvPr>
          <p:cNvSpPr/>
          <p:nvPr/>
        </p:nvSpPr>
        <p:spPr>
          <a:xfrm>
            <a:off x="6595207" y="2475885"/>
            <a:ext cx="2106050" cy="753706"/>
          </a:xfrm>
          <a:prstGeom prst="rect">
            <a:avLst/>
          </a:prstGeom>
          <a:solidFill>
            <a:srgbClr val="0A6EFA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600" dirty="0">
              <a:solidFill>
                <a:schemeClr val="bg1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18" name="内容占位符 1">
            <a:extLst>
              <a:ext uri="{FF2B5EF4-FFF2-40B4-BE49-F238E27FC236}">
                <a16:creationId xmlns:a16="http://schemas.microsoft.com/office/drawing/2014/main" id="{15DE5C47-7AC9-B344-944E-A0B9631F4D59}"/>
              </a:ext>
            </a:extLst>
          </p:cNvPr>
          <p:cNvSpPr txBox="1">
            <a:spLocks/>
          </p:cNvSpPr>
          <p:nvPr/>
        </p:nvSpPr>
        <p:spPr>
          <a:xfrm>
            <a:off x="7098744" y="2598250"/>
            <a:ext cx="1731320" cy="6015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16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IoT</a:t>
            </a:r>
            <a:r>
              <a:rPr lang="zh-CN" altLang="en-US" sz="16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 </a:t>
            </a:r>
            <a:r>
              <a:rPr lang="en-US" altLang="zh-CN" sz="16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Cloud</a:t>
            </a:r>
            <a:endParaRPr lang="zh-CN" altLang="en-US" sz="1600" b="1" dirty="0">
              <a:solidFill>
                <a:schemeClr val="bg1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19" name="Freeform 64">
            <a:extLst>
              <a:ext uri="{FF2B5EF4-FFF2-40B4-BE49-F238E27FC236}">
                <a16:creationId xmlns:a16="http://schemas.microsoft.com/office/drawing/2014/main" id="{404642DF-607D-334C-9667-2111D92EA829}"/>
              </a:ext>
            </a:extLst>
          </p:cNvPr>
          <p:cNvSpPr>
            <a:spLocks/>
          </p:cNvSpPr>
          <p:nvPr/>
        </p:nvSpPr>
        <p:spPr bwMode="auto">
          <a:xfrm>
            <a:off x="6780934" y="2690523"/>
            <a:ext cx="498447" cy="349365"/>
          </a:xfrm>
          <a:custGeom>
            <a:avLst/>
            <a:gdLst>
              <a:gd name="T0" fmla="*/ 137 w 280"/>
              <a:gd name="T1" fmla="*/ 98 h 196"/>
              <a:gd name="T2" fmla="*/ 65 w 280"/>
              <a:gd name="T3" fmla="*/ 48 h 196"/>
              <a:gd name="T4" fmla="*/ 0 w 280"/>
              <a:gd name="T5" fmla="*/ 122 h 196"/>
              <a:gd name="T6" fmla="*/ 64 w 280"/>
              <a:gd name="T7" fmla="*/ 196 h 196"/>
              <a:gd name="T8" fmla="*/ 64 w 280"/>
              <a:gd name="T9" fmla="*/ 196 h 196"/>
              <a:gd name="T10" fmla="*/ 215 w 280"/>
              <a:gd name="T11" fmla="*/ 196 h 196"/>
              <a:gd name="T12" fmla="*/ 224 w 280"/>
              <a:gd name="T13" fmla="*/ 196 h 196"/>
              <a:gd name="T14" fmla="*/ 280 w 280"/>
              <a:gd name="T15" fmla="*/ 129 h 196"/>
              <a:gd name="T16" fmla="*/ 235 w 280"/>
              <a:gd name="T17" fmla="*/ 65 h 196"/>
              <a:gd name="T18" fmla="*/ 147 w 280"/>
              <a:gd name="T19" fmla="*/ 0 h 196"/>
              <a:gd name="T20" fmla="*/ 73 w 280"/>
              <a:gd name="T21" fmla="*/ 36 h 196"/>
              <a:gd name="T22" fmla="*/ 137 w 280"/>
              <a:gd name="T23" fmla="*/ 98 h 196"/>
              <a:gd name="T24" fmla="*/ 137 w 280"/>
              <a:gd name="T25" fmla="*/ 98 h 1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80" h="196">
                <a:moveTo>
                  <a:pt x="137" y="98"/>
                </a:moveTo>
                <a:cubicBezTo>
                  <a:pt x="137" y="98"/>
                  <a:pt x="127" y="64"/>
                  <a:pt x="65" y="48"/>
                </a:cubicBezTo>
                <a:cubicBezTo>
                  <a:pt x="28" y="53"/>
                  <a:pt x="0" y="84"/>
                  <a:pt x="0" y="122"/>
                </a:cubicBezTo>
                <a:cubicBezTo>
                  <a:pt x="0" y="159"/>
                  <a:pt x="28" y="191"/>
                  <a:pt x="64" y="196"/>
                </a:cubicBezTo>
                <a:cubicBezTo>
                  <a:pt x="64" y="196"/>
                  <a:pt x="64" y="196"/>
                  <a:pt x="64" y="196"/>
                </a:cubicBezTo>
                <a:cubicBezTo>
                  <a:pt x="215" y="196"/>
                  <a:pt x="215" y="196"/>
                  <a:pt x="215" y="196"/>
                </a:cubicBezTo>
                <a:cubicBezTo>
                  <a:pt x="224" y="196"/>
                  <a:pt x="224" y="196"/>
                  <a:pt x="224" y="196"/>
                </a:cubicBezTo>
                <a:cubicBezTo>
                  <a:pt x="256" y="190"/>
                  <a:pt x="280" y="162"/>
                  <a:pt x="280" y="129"/>
                </a:cubicBezTo>
                <a:cubicBezTo>
                  <a:pt x="280" y="100"/>
                  <a:pt x="262" y="75"/>
                  <a:pt x="235" y="65"/>
                </a:cubicBezTo>
                <a:cubicBezTo>
                  <a:pt x="223" y="26"/>
                  <a:pt x="188" y="0"/>
                  <a:pt x="147" y="0"/>
                </a:cubicBezTo>
                <a:cubicBezTo>
                  <a:pt x="118" y="0"/>
                  <a:pt x="91" y="13"/>
                  <a:pt x="73" y="36"/>
                </a:cubicBezTo>
                <a:cubicBezTo>
                  <a:pt x="104" y="40"/>
                  <a:pt x="133" y="56"/>
                  <a:pt x="137" y="98"/>
                </a:cubicBezTo>
                <a:cubicBezTo>
                  <a:pt x="137" y="98"/>
                  <a:pt x="137" y="98"/>
                  <a:pt x="137" y="9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>
              <a:defRPr/>
            </a:pPr>
            <a:endParaRPr lang="zh-CN" altLang="en-US" sz="900" b="1" kern="0" dirty="0">
              <a:solidFill>
                <a:srgbClr val="000000"/>
              </a:solidFill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pic>
        <p:nvPicPr>
          <p:cNvPr id="24" name="图片 23">
            <a:extLst>
              <a:ext uri="{FF2B5EF4-FFF2-40B4-BE49-F238E27FC236}">
                <a16:creationId xmlns:a16="http://schemas.microsoft.com/office/drawing/2014/main" id="{6B807466-0D71-C245-BE38-3DAD28B3190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517491" y="1080377"/>
            <a:ext cx="2325512" cy="1336516"/>
          </a:xfrm>
          <a:prstGeom prst="rect">
            <a:avLst/>
          </a:prstGeom>
        </p:spPr>
      </p:pic>
      <p:pic>
        <p:nvPicPr>
          <p:cNvPr id="25" name="图片 3">
            <a:extLst>
              <a:ext uri="{FF2B5EF4-FFF2-40B4-BE49-F238E27FC236}">
                <a16:creationId xmlns:a16="http://schemas.microsoft.com/office/drawing/2014/main" id="{A331691D-7511-9641-9B09-463AF709C9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17491" y="3229591"/>
            <a:ext cx="2348784" cy="1046450"/>
          </a:xfrm>
          <a:prstGeom prst="rect">
            <a:avLst/>
          </a:prstGeom>
          <a:noFill/>
          <a:ln w="9525">
            <a:noFill/>
          </a:ln>
        </p:spPr>
      </p:pic>
      <p:cxnSp>
        <p:nvCxnSpPr>
          <p:cNvPr id="26" name="肘形连接符 25">
            <a:extLst>
              <a:ext uri="{FF2B5EF4-FFF2-40B4-BE49-F238E27FC236}">
                <a16:creationId xmlns:a16="http://schemas.microsoft.com/office/drawing/2014/main" id="{0F055295-B718-124B-A7C1-449EE37C0E56}"/>
              </a:ext>
            </a:extLst>
          </p:cNvPr>
          <p:cNvCxnSpPr/>
          <p:nvPr/>
        </p:nvCxnSpPr>
        <p:spPr>
          <a:xfrm flipV="1">
            <a:off x="7648232" y="1748635"/>
            <a:ext cx="1773270" cy="576254"/>
          </a:xfrm>
          <a:prstGeom prst="bentConnector3">
            <a:avLst>
              <a:gd name="adj1" fmla="val -221"/>
            </a:avLst>
          </a:prstGeom>
          <a:ln w="19050">
            <a:solidFill>
              <a:srgbClr val="66698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肘形连接符 26">
            <a:extLst>
              <a:ext uri="{FF2B5EF4-FFF2-40B4-BE49-F238E27FC236}">
                <a16:creationId xmlns:a16="http://schemas.microsoft.com/office/drawing/2014/main" id="{9AD459A8-3DE5-134C-BAE7-10B0A8C26FA9}"/>
              </a:ext>
            </a:extLst>
          </p:cNvPr>
          <p:cNvCxnSpPr>
            <a:cxnSpLocks/>
          </p:cNvCxnSpPr>
          <p:nvPr/>
        </p:nvCxnSpPr>
        <p:spPr>
          <a:xfrm>
            <a:off x="7648232" y="3324733"/>
            <a:ext cx="1773270" cy="576254"/>
          </a:xfrm>
          <a:prstGeom prst="bentConnector3">
            <a:avLst>
              <a:gd name="adj1" fmla="val -221"/>
            </a:avLst>
          </a:prstGeom>
          <a:ln w="19050">
            <a:solidFill>
              <a:srgbClr val="66698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文本框 46">
            <a:extLst>
              <a:ext uri="{FF2B5EF4-FFF2-40B4-BE49-F238E27FC236}">
                <a16:creationId xmlns:a16="http://schemas.microsoft.com/office/drawing/2014/main" id="{4FD131AA-C64E-FC44-AB1C-41BEBFAB6C89}"/>
              </a:ext>
            </a:extLst>
          </p:cNvPr>
          <p:cNvSpPr txBox="1"/>
          <p:nvPr/>
        </p:nvSpPr>
        <p:spPr>
          <a:xfrm>
            <a:off x="4365176" y="6969606"/>
            <a:ext cx="189471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400" dirty="0">
                <a:solidFill>
                  <a:srgbClr val="383B55"/>
                </a:solidFill>
                <a:latin typeface="Helvetica" pitchFamily="2" charset="0"/>
                <a:cs typeface="Arial" panose="020B0604020202020204" pitchFamily="34" charset="0"/>
              </a:rPr>
              <a:t>4 – </a:t>
            </a:r>
            <a:r>
              <a:rPr kumimoji="1" lang="zh-CN" altLang="en-US" sz="1400" dirty="0">
                <a:solidFill>
                  <a:srgbClr val="383B55"/>
                </a:solidFill>
                <a:latin typeface="Helvetica" pitchFamily="2" charset="0"/>
                <a:cs typeface="Arial" panose="020B0604020202020204" pitchFamily="34" charset="0"/>
              </a:rPr>
              <a:t>实体设备出厂烧录</a:t>
            </a:r>
          </a:p>
          <a:p>
            <a:pPr algn="ctr"/>
            <a:endParaRPr kumimoji="1" lang="zh-CN" altLang="en-US" sz="1400" dirty="0">
              <a:solidFill>
                <a:srgbClr val="383B55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grpSp>
        <p:nvGrpSpPr>
          <p:cNvPr id="69" name="组合 68">
            <a:extLst>
              <a:ext uri="{FF2B5EF4-FFF2-40B4-BE49-F238E27FC236}">
                <a16:creationId xmlns:a16="http://schemas.microsoft.com/office/drawing/2014/main" id="{BFA33A9B-785A-C942-AE20-2AB32833C2D5}"/>
              </a:ext>
            </a:extLst>
          </p:cNvPr>
          <p:cNvGrpSpPr/>
          <p:nvPr/>
        </p:nvGrpSpPr>
        <p:grpSpPr>
          <a:xfrm>
            <a:off x="-3121794" y="1811088"/>
            <a:ext cx="6150679" cy="1905944"/>
            <a:chOff x="-3534749" y="1811088"/>
            <a:chExt cx="6150679" cy="1905944"/>
          </a:xfrm>
        </p:grpSpPr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547FB302-C87A-5943-815F-C70F954F0221}"/>
                </a:ext>
              </a:extLst>
            </p:cNvPr>
            <p:cNvSpPr/>
            <p:nvPr/>
          </p:nvSpPr>
          <p:spPr>
            <a:xfrm>
              <a:off x="-3534749" y="1829533"/>
              <a:ext cx="6150679" cy="1887499"/>
            </a:xfrm>
            <a:prstGeom prst="rect">
              <a:avLst/>
            </a:prstGeom>
            <a:noFill/>
            <a:ln w="22225">
              <a:solidFill>
                <a:srgbClr val="F5F5F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A10DA9B7-ED26-A84B-B1BF-8048F9AD35D2}"/>
                </a:ext>
              </a:extLst>
            </p:cNvPr>
            <p:cNvSpPr/>
            <p:nvPr/>
          </p:nvSpPr>
          <p:spPr>
            <a:xfrm>
              <a:off x="-3511063" y="1811088"/>
              <a:ext cx="6126993" cy="753706"/>
            </a:xfrm>
            <a:prstGeom prst="rect">
              <a:avLst/>
            </a:prstGeom>
            <a:solidFill>
              <a:srgbClr val="0A6E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41" name="Freeform 66">
              <a:extLst>
                <a:ext uri="{FF2B5EF4-FFF2-40B4-BE49-F238E27FC236}">
                  <a16:creationId xmlns:a16="http://schemas.microsoft.com/office/drawing/2014/main" id="{EDE725AC-D2A0-F345-A8D3-0AC56FFC9EE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134799" y="1996716"/>
              <a:ext cx="392367" cy="339215"/>
            </a:xfrm>
            <a:custGeom>
              <a:avLst/>
              <a:gdLst>
                <a:gd name="T0" fmla="*/ 0 w 278"/>
                <a:gd name="T1" fmla="*/ 160 h 240"/>
                <a:gd name="T2" fmla="*/ 0 w 278"/>
                <a:gd name="T3" fmla="*/ 240 h 240"/>
                <a:gd name="T4" fmla="*/ 278 w 278"/>
                <a:gd name="T5" fmla="*/ 240 h 240"/>
                <a:gd name="T6" fmla="*/ 278 w 278"/>
                <a:gd name="T7" fmla="*/ 160 h 240"/>
                <a:gd name="T8" fmla="*/ 0 w 278"/>
                <a:gd name="T9" fmla="*/ 160 h 240"/>
                <a:gd name="T10" fmla="*/ 40 w 278"/>
                <a:gd name="T11" fmla="*/ 200 h 240"/>
                <a:gd name="T12" fmla="*/ 16 w 278"/>
                <a:gd name="T13" fmla="*/ 200 h 240"/>
                <a:gd name="T14" fmla="*/ 16 w 278"/>
                <a:gd name="T15" fmla="*/ 177 h 240"/>
                <a:gd name="T16" fmla="*/ 40 w 278"/>
                <a:gd name="T17" fmla="*/ 177 h 240"/>
                <a:gd name="T18" fmla="*/ 40 w 278"/>
                <a:gd name="T19" fmla="*/ 200 h 240"/>
                <a:gd name="T20" fmla="*/ 175 w 278"/>
                <a:gd name="T21" fmla="*/ 224 h 240"/>
                <a:gd name="T22" fmla="*/ 152 w 278"/>
                <a:gd name="T23" fmla="*/ 224 h 240"/>
                <a:gd name="T24" fmla="*/ 152 w 278"/>
                <a:gd name="T25" fmla="*/ 177 h 240"/>
                <a:gd name="T26" fmla="*/ 175 w 278"/>
                <a:gd name="T27" fmla="*/ 177 h 240"/>
                <a:gd name="T28" fmla="*/ 175 w 278"/>
                <a:gd name="T29" fmla="*/ 224 h 240"/>
                <a:gd name="T30" fmla="*/ 218 w 278"/>
                <a:gd name="T31" fmla="*/ 224 h 240"/>
                <a:gd name="T32" fmla="*/ 195 w 278"/>
                <a:gd name="T33" fmla="*/ 224 h 240"/>
                <a:gd name="T34" fmla="*/ 195 w 278"/>
                <a:gd name="T35" fmla="*/ 177 h 240"/>
                <a:gd name="T36" fmla="*/ 218 w 278"/>
                <a:gd name="T37" fmla="*/ 177 h 240"/>
                <a:gd name="T38" fmla="*/ 218 w 278"/>
                <a:gd name="T39" fmla="*/ 224 h 240"/>
                <a:gd name="T40" fmla="*/ 262 w 278"/>
                <a:gd name="T41" fmla="*/ 224 h 240"/>
                <a:gd name="T42" fmla="*/ 238 w 278"/>
                <a:gd name="T43" fmla="*/ 224 h 240"/>
                <a:gd name="T44" fmla="*/ 238 w 278"/>
                <a:gd name="T45" fmla="*/ 177 h 240"/>
                <a:gd name="T46" fmla="*/ 262 w 278"/>
                <a:gd name="T47" fmla="*/ 177 h 240"/>
                <a:gd name="T48" fmla="*/ 262 w 278"/>
                <a:gd name="T49" fmla="*/ 224 h 240"/>
                <a:gd name="T50" fmla="*/ 212 w 278"/>
                <a:gd name="T51" fmla="*/ 64 h 240"/>
                <a:gd name="T52" fmla="*/ 192 w 278"/>
                <a:gd name="T53" fmla="*/ 114 h 240"/>
                <a:gd name="T54" fmla="*/ 202 w 278"/>
                <a:gd name="T55" fmla="*/ 123 h 240"/>
                <a:gd name="T56" fmla="*/ 225 w 278"/>
                <a:gd name="T57" fmla="*/ 64 h 240"/>
                <a:gd name="T58" fmla="*/ 197 w 278"/>
                <a:gd name="T59" fmla="*/ 0 h 240"/>
                <a:gd name="T60" fmla="*/ 187 w 278"/>
                <a:gd name="T61" fmla="*/ 9 h 240"/>
                <a:gd name="T62" fmla="*/ 212 w 278"/>
                <a:gd name="T63" fmla="*/ 64 h 240"/>
                <a:gd name="T64" fmla="*/ 175 w 278"/>
                <a:gd name="T65" fmla="*/ 64 h 240"/>
                <a:gd name="T66" fmla="*/ 164 w 278"/>
                <a:gd name="T67" fmla="*/ 90 h 240"/>
                <a:gd name="T68" fmla="*/ 174 w 278"/>
                <a:gd name="T69" fmla="*/ 99 h 240"/>
                <a:gd name="T70" fmla="*/ 189 w 278"/>
                <a:gd name="T71" fmla="*/ 64 h 240"/>
                <a:gd name="T72" fmla="*/ 169 w 278"/>
                <a:gd name="T73" fmla="*/ 24 h 240"/>
                <a:gd name="T74" fmla="*/ 159 w 278"/>
                <a:gd name="T75" fmla="*/ 33 h 240"/>
                <a:gd name="T76" fmla="*/ 175 w 278"/>
                <a:gd name="T77" fmla="*/ 64 h 240"/>
                <a:gd name="T78" fmla="*/ 107 w 278"/>
                <a:gd name="T79" fmla="*/ 102 h 240"/>
                <a:gd name="T80" fmla="*/ 117 w 278"/>
                <a:gd name="T81" fmla="*/ 93 h 240"/>
                <a:gd name="T82" fmla="*/ 103 w 278"/>
                <a:gd name="T83" fmla="*/ 64 h 240"/>
                <a:gd name="T84" fmla="*/ 119 w 278"/>
                <a:gd name="T85" fmla="*/ 33 h 240"/>
                <a:gd name="T86" fmla="*/ 109 w 278"/>
                <a:gd name="T87" fmla="*/ 24 h 240"/>
                <a:gd name="T88" fmla="*/ 89 w 278"/>
                <a:gd name="T89" fmla="*/ 64 h 240"/>
                <a:gd name="T90" fmla="*/ 107 w 278"/>
                <a:gd name="T91" fmla="*/ 102 h 240"/>
                <a:gd name="T92" fmla="*/ 89 w 278"/>
                <a:gd name="T93" fmla="*/ 117 h 240"/>
                <a:gd name="T94" fmla="*/ 66 w 278"/>
                <a:gd name="T95" fmla="*/ 64 h 240"/>
                <a:gd name="T96" fmla="*/ 91 w 278"/>
                <a:gd name="T97" fmla="*/ 8 h 240"/>
                <a:gd name="T98" fmla="*/ 81 w 278"/>
                <a:gd name="T99" fmla="*/ 0 h 240"/>
                <a:gd name="T100" fmla="*/ 53 w 278"/>
                <a:gd name="T101" fmla="*/ 64 h 240"/>
                <a:gd name="T102" fmla="*/ 79 w 278"/>
                <a:gd name="T103" fmla="*/ 126 h 240"/>
                <a:gd name="T104" fmla="*/ 89 w 278"/>
                <a:gd name="T105" fmla="*/ 117 h 240"/>
                <a:gd name="T106" fmla="*/ 149 w 278"/>
                <a:gd name="T107" fmla="*/ 147 h 240"/>
                <a:gd name="T108" fmla="*/ 149 w 278"/>
                <a:gd name="T109" fmla="*/ 60 h 240"/>
                <a:gd name="T110" fmla="*/ 139 w 278"/>
                <a:gd name="T111" fmla="*/ 50 h 240"/>
                <a:gd name="T112" fmla="*/ 129 w 278"/>
                <a:gd name="T113" fmla="*/ 60 h 240"/>
                <a:gd name="T114" fmla="*/ 129 w 278"/>
                <a:gd name="T115" fmla="*/ 147 h 240"/>
                <a:gd name="T116" fmla="*/ 149 w 278"/>
                <a:gd name="T117" fmla="*/ 147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78" h="240">
                  <a:moveTo>
                    <a:pt x="0" y="160"/>
                  </a:moveTo>
                  <a:cubicBezTo>
                    <a:pt x="0" y="240"/>
                    <a:pt x="0" y="240"/>
                    <a:pt x="0" y="240"/>
                  </a:cubicBezTo>
                  <a:cubicBezTo>
                    <a:pt x="278" y="240"/>
                    <a:pt x="278" y="240"/>
                    <a:pt x="278" y="240"/>
                  </a:cubicBezTo>
                  <a:cubicBezTo>
                    <a:pt x="278" y="160"/>
                    <a:pt x="278" y="160"/>
                    <a:pt x="278" y="160"/>
                  </a:cubicBezTo>
                  <a:lnTo>
                    <a:pt x="0" y="160"/>
                  </a:lnTo>
                  <a:close/>
                  <a:moveTo>
                    <a:pt x="40" y="200"/>
                  </a:moveTo>
                  <a:cubicBezTo>
                    <a:pt x="16" y="200"/>
                    <a:pt x="16" y="200"/>
                    <a:pt x="16" y="200"/>
                  </a:cubicBezTo>
                  <a:cubicBezTo>
                    <a:pt x="16" y="177"/>
                    <a:pt x="16" y="177"/>
                    <a:pt x="16" y="177"/>
                  </a:cubicBezTo>
                  <a:cubicBezTo>
                    <a:pt x="40" y="177"/>
                    <a:pt x="40" y="177"/>
                    <a:pt x="40" y="177"/>
                  </a:cubicBezTo>
                  <a:lnTo>
                    <a:pt x="40" y="200"/>
                  </a:lnTo>
                  <a:close/>
                  <a:moveTo>
                    <a:pt x="175" y="224"/>
                  </a:moveTo>
                  <a:cubicBezTo>
                    <a:pt x="152" y="224"/>
                    <a:pt x="152" y="224"/>
                    <a:pt x="152" y="224"/>
                  </a:cubicBezTo>
                  <a:cubicBezTo>
                    <a:pt x="152" y="177"/>
                    <a:pt x="152" y="177"/>
                    <a:pt x="152" y="177"/>
                  </a:cubicBezTo>
                  <a:cubicBezTo>
                    <a:pt x="175" y="177"/>
                    <a:pt x="175" y="177"/>
                    <a:pt x="175" y="177"/>
                  </a:cubicBezTo>
                  <a:lnTo>
                    <a:pt x="175" y="224"/>
                  </a:lnTo>
                  <a:close/>
                  <a:moveTo>
                    <a:pt x="218" y="224"/>
                  </a:moveTo>
                  <a:cubicBezTo>
                    <a:pt x="195" y="224"/>
                    <a:pt x="195" y="224"/>
                    <a:pt x="195" y="224"/>
                  </a:cubicBezTo>
                  <a:cubicBezTo>
                    <a:pt x="195" y="177"/>
                    <a:pt x="195" y="177"/>
                    <a:pt x="195" y="177"/>
                  </a:cubicBezTo>
                  <a:cubicBezTo>
                    <a:pt x="218" y="177"/>
                    <a:pt x="218" y="177"/>
                    <a:pt x="218" y="177"/>
                  </a:cubicBezTo>
                  <a:lnTo>
                    <a:pt x="218" y="224"/>
                  </a:lnTo>
                  <a:close/>
                  <a:moveTo>
                    <a:pt x="262" y="224"/>
                  </a:moveTo>
                  <a:cubicBezTo>
                    <a:pt x="238" y="224"/>
                    <a:pt x="238" y="224"/>
                    <a:pt x="238" y="224"/>
                  </a:cubicBezTo>
                  <a:cubicBezTo>
                    <a:pt x="238" y="177"/>
                    <a:pt x="238" y="177"/>
                    <a:pt x="238" y="177"/>
                  </a:cubicBezTo>
                  <a:cubicBezTo>
                    <a:pt x="262" y="177"/>
                    <a:pt x="262" y="177"/>
                    <a:pt x="262" y="177"/>
                  </a:cubicBezTo>
                  <a:lnTo>
                    <a:pt x="262" y="224"/>
                  </a:lnTo>
                  <a:close/>
                  <a:moveTo>
                    <a:pt x="212" y="64"/>
                  </a:moveTo>
                  <a:cubicBezTo>
                    <a:pt x="212" y="83"/>
                    <a:pt x="204" y="101"/>
                    <a:pt x="192" y="114"/>
                  </a:cubicBezTo>
                  <a:cubicBezTo>
                    <a:pt x="202" y="123"/>
                    <a:pt x="202" y="123"/>
                    <a:pt x="202" y="123"/>
                  </a:cubicBezTo>
                  <a:cubicBezTo>
                    <a:pt x="216" y="107"/>
                    <a:pt x="225" y="87"/>
                    <a:pt x="225" y="64"/>
                  </a:cubicBezTo>
                  <a:cubicBezTo>
                    <a:pt x="225" y="38"/>
                    <a:pt x="214" y="16"/>
                    <a:pt x="197" y="0"/>
                  </a:cubicBezTo>
                  <a:cubicBezTo>
                    <a:pt x="187" y="9"/>
                    <a:pt x="187" y="9"/>
                    <a:pt x="187" y="9"/>
                  </a:cubicBezTo>
                  <a:cubicBezTo>
                    <a:pt x="202" y="22"/>
                    <a:pt x="212" y="42"/>
                    <a:pt x="212" y="64"/>
                  </a:cubicBezTo>
                  <a:close/>
                  <a:moveTo>
                    <a:pt x="175" y="64"/>
                  </a:moveTo>
                  <a:cubicBezTo>
                    <a:pt x="175" y="74"/>
                    <a:pt x="171" y="83"/>
                    <a:pt x="164" y="90"/>
                  </a:cubicBezTo>
                  <a:cubicBezTo>
                    <a:pt x="174" y="99"/>
                    <a:pt x="174" y="99"/>
                    <a:pt x="174" y="99"/>
                  </a:cubicBezTo>
                  <a:cubicBezTo>
                    <a:pt x="183" y="90"/>
                    <a:pt x="189" y="77"/>
                    <a:pt x="189" y="64"/>
                  </a:cubicBezTo>
                  <a:cubicBezTo>
                    <a:pt x="189" y="48"/>
                    <a:pt x="181" y="33"/>
                    <a:pt x="169" y="24"/>
                  </a:cubicBezTo>
                  <a:cubicBezTo>
                    <a:pt x="159" y="33"/>
                    <a:pt x="159" y="33"/>
                    <a:pt x="159" y="33"/>
                  </a:cubicBezTo>
                  <a:cubicBezTo>
                    <a:pt x="169" y="40"/>
                    <a:pt x="175" y="51"/>
                    <a:pt x="175" y="64"/>
                  </a:cubicBezTo>
                  <a:close/>
                  <a:moveTo>
                    <a:pt x="107" y="102"/>
                  </a:moveTo>
                  <a:cubicBezTo>
                    <a:pt x="117" y="93"/>
                    <a:pt x="117" y="93"/>
                    <a:pt x="117" y="93"/>
                  </a:cubicBezTo>
                  <a:cubicBezTo>
                    <a:pt x="108" y="86"/>
                    <a:pt x="103" y="76"/>
                    <a:pt x="103" y="64"/>
                  </a:cubicBezTo>
                  <a:cubicBezTo>
                    <a:pt x="103" y="51"/>
                    <a:pt x="109" y="40"/>
                    <a:pt x="119" y="33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97" y="33"/>
                    <a:pt x="89" y="48"/>
                    <a:pt x="89" y="64"/>
                  </a:cubicBezTo>
                  <a:cubicBezTo>
                    <a:pt x="89" y="79"/>
                    <a:pt x="96" y="93"/>
                    <a:pt x="107" y="102"/>
                  </a:cubicBezTo>
                  <a:close/>
                  <a:moveTo>
                    <a:pt x="89" y="117"/>
                  </a:moveTo>
                  <a:cubicBezTo>
                    <a:pt x="75" y="104"/>
                    <a:pt x="66" y="85"/>
                    <a:pt x="66" y="64"/>
                  </a:cubicBezTo>
                  <a:cubicBezTo>
                    <a:pt x="66" y="42"/>
                    <a:pt x="76" y="22"/>
                    <a:pt x="91" y="8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64" y="16"/>
                    <a:pt x="53" y="38"/>
                    <a:pt x="53" y="64"/>
                  </a:cubicBezTo>
                  <a:cubicBezTo>
                    <a:pt x="53" y="88"/>
                    <a:pt x="63" y="110"/>
                    <a:pt x="79" y="126"/>
                  </a:cubicBezTo>
                  <a:lnTo>
                    <a:pt x="89" y="117"/>
                  </a:lnTo>
                  <a:close/>
                  <a:moveTo>
                    <a:pt x="149" y="147"/>
                  </a:moveTo>
                  <a:cubicBezTo>
                    <a:pt x="149" y="60"/>
                    <a:pt x="149" y="60"/>
                    <a:pt x="149" y="60"/>
                  </a:cubicBezTo>
                  <a:cubicBezTo>
                    <a:pt x="149" y="55"/>
                    <a:pt x="145" y="50"/>
                    <a:pt x="139" y="50"/>
                  </a:cubicBezTo>
                  <a:cubicBezTo>
                    <a:pt x="134" y="50"/>
                    <a:pt x="129" y="55"/>
                    <a:pt x="129" y="60"/>
                  </a:cubicBezTo>
                  <a:cubicBezTo>
                    <a:pt x="129" y="147"/>
                    <a:pt x="129" y="147"/>
                    <a:pt x="129" y="147"/>
                  </a:cubicBezTo>
                  <a:lnTo>
                    <a:pt x="149" y="14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defRPr/>
              </a:pPr>
              <a:endParaRPr lang="zh-CN" altLang="en-US" sz="1000" b="1" kern="0">
                <a:solidFill>
                  <a:srgbClr val="000000"/>
                </a:solidFill>
                <a:latin typeface="Helvetica" pitchFamily="2" charset="0"/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275201F4-13EC-8943-810B-F7BA08EE15E5}"/>
                </a:ext>
              </a:extLst>
            </p:cNvPr>
            <p:cNvSpPr txBox="1"/>
            <p:nvPr/>
          </p:nvSpPr>
          <p:spPr>
            <a:xfrm>
              <a:off x="-848974" y="2032316"/>
              <a:ext cx="105024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1600" b="1" dirty="0">
                  <a:solidFill>
                    <a:schemeClr val="bg1"/>
                  </a:solidFill>
                  <a:latin typeface="Helvetica" pitchFamily="2" charset="0"/>
                  <a:cs typeface="Arial" panose="020B0604020202020204" pitchFamily="34" charset="0"/>
                </a:rPr>
                <a:t>设备</a:t>
              </a:r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B5E2BB44-D3A0-124E-8D57-31042AC3F4C4}"/>
                </a:ext>
              </a:extLst>
            </p:cNvPr>
            <p:cNvSpPr txBox="1"/>
            <p:nvPr/>
          </p:nvSpPr>
          <p:spPr>
            <a:xfrm>
              <a:off x="-3335216" y="2997463"/>
              <a:ext cx="152944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MCU</a:t>
              </a:r>
              <a:endParaRPr kumimoji="1" lang="zh-CN" altLang="en-US" sz="1400" dirty="0">
                <a:solidFill>
                  <a:srgbClr val="383B55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44" name="矩形 43">
              <a:extLst>
                <a:ext uri="{FF2B5EF4-FFF2-40B4-BE49-F238E27FC236}">
                  <a16:creationId xmlns:a16="http://schemas.microsoft.com/office/drawing/2014/main" id="{17F7726B-C824-C146-89D7-7F163C21E208}"/>
                </a:ext>
              </a:extLst>
            </p:cNvPr>
            <p:cNvSpPr/>
            <p:nvPr/>
          </p:nvSpPr>
          <p:spPr>
            <a:xfrm>
              <a:off x="-3390232" y="2780928"/>
              <a:ext cx="1641589" cy="739209"/>
            </a:xfrm>
            <a:prstGeom prst="rect">
              <a:avLst/>
            </a:prstGeom>
            <a:noFill/>
            <a:ln w="25400">
              <a:solidFill>
                <a:srgbClr val="7CDAF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8D397180-25EB-0849-8611-C33F6F315CDC}"/>
                </a:ext>
              </a:extLst>
            </p:cNvPr>
            <p:cNvSpPr txBox="1"/>
            <p:nvPr/>
          </p:nvSpPr>
          <p:spPr>
            <a:xfrm>
              <a:off x="-1281703" y="3207748"/>
              <a:ext cx="165081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NB-IoT</a:t>
              </a:r>
              <a:r>
                <a:rPr kumimoji="1" lang="zh-CN" altLang="en-US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模块</a:t>
              </a:r>
            </a:p>
          </p:txBody>
        </p:sp>
        <p:sp>
          <p:nvSpPr>
            <p:cNvPr id="46" name="矩形 45">
              <a:extLst>
                <a:ext uri="{FF2B5EF4-FFF2-40B4-BE49-F238E27FC236}">
                  <a16:creationId xmlns:a16="http://schemas.microsoft.com/office/drawing/2014/main" id="{CB47081D-0434-FC47-9100-9A08D6CFC7EB}"/>
                </a:ext>
              </a:extLst>
            </p:cNvPr>
            <p:cNvSpPr/>
            <p:nvPr/>
          </p:nvSpPr>
          <p:spPr>
            <a:xfrm>
              <a:off x="-1319918" y="3207748"/>
              <a:ext cx="1641589" cy="312389"/>
            </a:xfrm>
            <a:prstGeom prst="rect">
              <a:avLst/>
            </a:prstGeom>
            <a:noFill/>
            <a:ln w="25400">
              <a:solidFill>
                <a:srgbClr val="7CDAF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48" name="矩形 47">
              <a:extLst>
                <a:ext uri="{FF2B5EF4-FFF2-40B4-BE49-F238E27FC236}">
                  <a16:creationId xmlns:a16="http://schemas.microsoft.com/office/drawing/2014/main" id="{519BFCFF-B5AA-8048-A63B-F8AD963D2AC1}"/>
                </a:ext>
              </a:extLst>
            </p:cNvPr>
            <p:cNvSpPr/>
            <p:nvPr/>
          </p:nvSpPr>
          <p:spPr>
            <a:xfrm>
              <a:off x="750396" y="2780928"/>
              <a:ext cx="1641589" cy="734597"/>
            </a:xfrm>
            <a:prstGeom prst="rect">
              <a:avLst/>
            </a:prstGeom>
            <a:noFill/>
            <a:ln w="25400">
              <a:solidFill>
                <a:srgbClr val="7CDAF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cxnSp>
          <p:nvCxnSpPr>
            <p:cNvPr id="51" name="直线箭头连接符 50">
              <a:extLst>
                <a:ext uri="{FF2B5EF4-FFF2-40B4-BE49-F238E27FC236}">
                  <a16:creationId xmlns:a16="http://schemas.microsoft.com/office/drawing/2014/main" id="{32A7FB1B-77E1-DD49-BBE8-87A0CF4CA44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3660" y="3361636"/>
              <a:ext cx="378883" cy="0"/>
            </a:xfrm>
            <a:prstGeom prst="straightConnector1">
              <a:avLst/>
            </a:prstGeom>
            <a:ln w="25400">
              <a:solidFill>
                <a:srgbClr val="0A6EF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线箭头连接符 51">
              <a:extLst>
                <a:ext uri="{FF2B5EF4-FFF2-40B4-BE49-F238E27FC236}">
                  <a16:creationId xmlns:a16="http://schemas.microsoft.com/office/drawing/2014/main" id="{3DE971E1-555A-0B4D-B483-42EAEC2ABD3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1748643" y="3361636"/>
              <a:ext cx="378883" cy="0"/>
            </a:xfrm>
            <a:prstGeom prst="straightConnector1">
              <a:avLst/>
            </a:prstGeom>
            <a:ln w="25400">
              <a:solidFill>
                <a:srgbClr val="0A6EF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文本框 60">
              <a:extLst>
                <a:ext uri="{FF2B5EF4-FFF2-40B4-BE49-F238E27FC236}">
                  <a16:creationId xmlns:a16="http://schemas.microsoft.com/office/drawing/2014/main" id="{591CE6AC-277B-6A4E-B35D-988A27299964}"/>
                </a:ext>
              </a:extLst>
            </p:cNvPr>
            <p:cNvSpPr txBox="1"/>
            <p:nvPr/>
          </p:nvSpPr>
          <p:spPr>
            <a:xfrm>
              <a:off x="702543" y="2997463"/>
              <a:ext cx="165081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SIM</a:t>
              </a:r>
              <a:r>
                <a:rPr kumimoji="1" lang="zh-CN" altLang="en-US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卡</a:t>
              </a:r>
            </a:p>
          </p:txBody>
        </p:sp>
        <p:sp>
          <p:nvSpPr>
            <p:cNvPr id="62" name="文本框 61">
              <a:extLst>
                <a:ext uri="{FF2B5EF4-FFF2-40B4-BE49-F238E27FC236}">
                  <a16:creationId xmlns:a16="http://schemas.microsoft.com/office/drawing/2014/main" id="{EB4AF2A6-F8FE-8549-9728-CF57E8AF6B9D}"/>
                </a:ext>
              </a:extLst>
            </p:cNvPr>
            <p:cNvSpPr txBox="1"/>
            <p:nvPr/>
          </p:nvSpPr>
          <p:spPr>
            <a:xfrm>
              <a:off x="-1284817" y="2780928"/>
              <a:ext cx="165081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NB-IoT</a:t>
              </a:r>
              <a:r>
                <a:rPr kumimoji="1" lang="zh-CN" altLang="en-US" sz="1400" dirty="0">
                  <a:solidFill>
                    <a:srgbClr val="383B55"/>
                  </a:solidFill>
                  <a:latin typeface="Helvetica" pitchFamily="2" charset="0"/>
                  <a:cs typeface="Arial" panose="020B0604020202020204" pitchFamily="34" charset="0"/>
                </a:rPr>
                <a:t>模块</a:t>
              </a:r>
            </a:p>
          </p:txBody>
        </p:sp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AA839068-9453-9842-85DF-4AECCA45713C}"/>
                </a:ext>
              </a:extLst>
            </p:cNvPr>
            <p:cNvSpPr/>
            <p:nvPr/>
          </p:nvSpPr>
          <p:spPr>
            <a:xfrm>
              <a:off x="-1323032" y="2780928"/>
              <a:ext cx="1641589" cy="312389"/>
            </a:xfrm>
            <a:prstGeom prst="rect">
              <a:avLst/>
            </a:prstGeom>
            <a:noFill/>
            <a:ln w="25400">
              <a:solidFill>
                <a:srgbClr val="7CDAF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endParaRPr>
            </a:p>
          </p:txBody>
        </p:sp>
        <p:cxnSp>
          <p:nvCxnSpPr>
            <p:cNvPr id="64" name="直线箭头连接符 63">
              <a:extLst>
                <a:ext uri="{FF2B5EF4-FFF2-40B4-BE49-F238E27FC236}">
                  <a16:creationId xmlns:a16="http://schemas.microsoft.com/office/drawing/2014/main" id="{877B7980-4ABC-874C-9A31-20AD010CAF67}"/>
                </a:ext>
              </a:extLst>
            </p:cNvPr>
            <p:cNvCxnSpPr>
              <a:cxnSpLocks/>
            </p:cNvCxnSpPr>
            <p:nvPr/>
          </p:nvCxnSpPr>
          <p:spPr>
            <a:xfrm>
              <a:off x="319431" y="2948580"/>
              <a:ext cx="378883" cy="0"/>
            </a:xfrm>
            <a:prstGeom prst="straightConnector1">
              <a:avLst/>
            </a:prstGeom>
            <a:ln w="25400">
              <a:solidFill>
                <a:srgbClr val="0A6EF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线箭头连接符 64">
              <a:extLst>
                <a:ext uri="{FF2B5EF4-FFF2-40B4-BE49-F238E27FC236}">
                  <a16:creationId xmlns:a16="http://schemas.microsoft.com/office/drawing/2014/main" id="{981F51C0-6A21-4C4B-A595-308AB5ACEB5E}"/>
                </a:ext>
              </a:extLst>
            </p:cNvPr>
            <p:cNvCxnSpPr>
              <a:cxnSpLocks/>
            </p:cNvCxnSpPr>
            <p:nvPr/>
          </p:nvCxnSpPr>
          <p:spPr>
            <a:xfrm>
              <a:off x="-1752872" y="2948580"/>
              <a:ext cx="378883" cy="0"/>
            </a:xfrm>
            <a:prstGeom prst="straightConnector1">
              <a:avLst/>
            </a:prstGeom>
            <a:ln w="25400">
              <a:solidFill>
                <a:srgbClr val="0A6EF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6" name="直线箭头连接符 65">
            <a:extLst>
              <a:ext uri="{FF2B5EF4-FFF2-40B4-BE49-F238E27FC236}">
                <a16:creationId xmlns:a16="http://schemas.microsoft.com/office/drawing/2014/main" id="{37FBC2A8-70D5-D548-B039-188B75B18DDA}"/>
              </a:ext>
            </a:extLst>
          </p:cNvPr>
          <p:cNvCxnSpPr>
            <a:cxnSpLocks/>
          </p:cNvCxnSpPr>
          <p:nvPr/>
        </p:nvCxnSpPr>
        <p:spPr>
          <a:xfrm flipH="1" flipV="1">
            <a:off x="6026895" y="2997463"/>
            <a:ext cx="465993" cy="0"/>
          </a:xfrm>
          <a:prstGeom prst="straightConnector1">
            <a:avLst/>
          </a:prstGeom>
          <a:ln w="22225">
            <a:solidFill>
              <a:srgbClr val="66698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线箭头连接符 66">
            <a:extLst>
              <a:ext uri="{FF2B5EF4-FFF2-40B4-BE49-F238E27FC236}">
                <a16:creationId xmlns:a16="http://schemas.microsoft.com/office/drawing/2014/main" id="{F48A6831-83CA-5D45-8705-5EA7DAB3E635}"/>
              </a:ext>
            </a:extLst>
          </p:cNvPr>
          <p:cNvCxnSpPr>
            <a:cxnSpLocks/>
          </p:cNvCxnSpPr>
          <p:nvPr/>
        </p:nvCxnSpPr>
        <p:spPr>
          <a:xfrm>
            <a:off x="3126153" y="2792134"/>
            <a:ext cx="465993" cy="0"/>
          </a:xfrm>
          <a:prstGeom prst="straightConnector1">
            <a:avLst/>
          </a:prstGeom>
          <a:ln w="22225">
            <a:solidFill>
              <a:srgbClr val="66698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线箭头连接符 67">
            <a:extLst>
              <a:ext uri="{FF2B5EF4-FFF2-40B4-BE49-F238E27FC236}">
                <a16:creationId xmlns:a16="http://schemas.microsoft.com/office/drawing/2014/main" id="{2574E019-E391-D04F-BC54-5D34808D8AB0}"/>
              </a:ext>
            </a:extLst>
          </p:cNvPr>
          <p:cNvCxnSpPr>
            <a:cxnSpLocks/>
          </p:cNvCxnSpPr>
          <p:nvPr/>
        </p:nvCxnSpPr>
        <p:spPr>
          <a:xfrm flipH="1" flipV="1">
            <a:off x="3126153" y="3008669"/>
            <a:ext cx="465993" cy="0"/>
          </a:xfrm>
          <a:prstGeom prst="straightConnector1">
            <a:avLst/>
          </a:prstGeom>
          <a:ln w="22225">
            <a:solidFill>
              <a:srgbClr val="66698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651B2C7A-A4E7-3748-A3F1-010956530A82}"/>
              </a:ext>
            </a:extLst>
          </p:cNvPr>
          <p:cNvSpPr txBox="1"/>
          <p:nvPr/>
        </p:nvSpPr>
        <p:spPr>
          <a:xfrm>
            <a:off x="1010653" y="565484"/>
            <a:ext cx="657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废弃</a:t>
            </a:r>
          </a:p>
        </p:txBody>
      </p:sp>
    </p:spTree>
    <p:extLst>
      <p:ext uri="{BB962C8B-B14F-4D97-AF65-F5344CB8AC3E}">
        <p14:creationId xmlns:p14="http://schemas.microsoft.com/office/powerpoint/2010/main" val="9349045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组合 58">
            <a:extLst>
              <a:ext uri="{FF2B5EF4-FFF2-40B4-BE49-F238E27FC236}">
                <a16:creationId xmlns:a16="http://schemas.microsoft.com/office/drawing/2014/main" id="{CD12AA9C-C1C4-1E4C-87A4-016D41947696}"/>
              </a:ext>
            </a:extLst>
          </p:cNvPr>
          <p:cNvGrpSpPr/>
          <p:nvPr/>
        </p:nvGrpSpPr>
        <p:grpSpPr>
          <a:xfrm>
            <a:off x="-744760" y="1399709"/>
            <a:ext cx="13628086" cy="2906058"/>
            <a:chOff x="-1079427" y="1340768"/>
            <a:chExt cx="13628086" cy="2906058"/>
          </a:xfrm>
        </p:grpSpPr>
        <p:sp>
          <p:nvSpPr>
            <p:cNvPr id="2" name="内容占位符 1">
              <a:extLst>
                <a:ext uri="{FF2B5EF4-FFF2-40B4-BE49-F238E27FC236}">
                  <a16:creationId xmlns:a16="http://schemas.microsoft.com/office/drawing/2014/main" id="{346DFFD8-F5B6-4343-AEE0-D47F516C41C7}"/>
                </a:ext>
              </a:extLst>
            </p:cNvPr>
            <p:cNvSpPr txBox="1">
              <a:spLocks/>
            </p:cNvSpPr>
            <p:nvPr/>
          </p:nvSpPr>
          <p:spPr>
            <a:xfrm>
              <a:off x="6023779" y="1405371"/>
              <a:ext cx="1095855" cy="37470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zh-CN" altLang="en-US" sz="1100" dirty="0">
                  <a:solidFill>
                    <a:srgbClr val="4C5661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  <a:cs typeface="Arial" panose="020B0604020202020204" pitchFamily="34" charset="0"/>
                </a:rPr>
                <a:t>运营商网络</a:t>
              </a:r>
            </a:p>
          </p:txBody>
        </p:sp>
        <p:sp>
          <p:nvSpPr>
            <p:cNvPr id="3" name="内容占位符 1">
              <a:extLst>
                <a:ext uri="{FF2B5EF4-FFF2-40B4-BE49-F238E27FC236}">
                  <a16:creationId xmlns:a16="http://schemas.microsoft.com/office/drawing/2014/main" id="{244AD029-BEFE-7345-AAE9-9AEBC5F9BF88}"/>
                </a:ext>
              </a:extLst>
            </p:cNvPr>
            <p:cNvSpPr txBox="1">
              <a:spLocks/>
            </p:cNvSpPr>
            <p:nvPr/>
          </p:nvSpPr>
          <p:spPr>
            <a:xfrm>
              <a:off x="6003096" y="3804881"/>
              <a:ext cx="1095855" cy="37470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zh-CN" sz="1100" dirty="0" err="1">
                  <a:latin typeface="Hiragino Sans GB W3" panose="020B0300000000000000" pitchFamily="34" charset="-128"/>
                  <a:ea typeface="Hiragino Sans GB W3" panose="020B0300000000000000" pitchFamily="34" charset="-128"/>
                  <a:cs typeface="Arial" panose="020B0604020202020204" pitchFamily="34" charset="0"/>
                </a:rPr>
                <a:t>CoAP</a:t>
              </a:r>
              <a:endParaRPr lang="zh-CN" altLang="en-US" sz="1100" dirty="0">
                <a:latin typeface="Hiragino Sans GB W3" panose="020B0300000000000000" pitchFamily="34" charset="-128"/>
                <a:ea typeface="Hiragino Sans GB W3" panose="020B0300000000000000" pitchFamily="34" charset="-128"/>
                <a:cs typeface="Arial" panose="020B0604020202020204" pitchFamily="34" charset="0"/>
              </a:endParaRPr>
            </a:p>
          </p:txBody>
        </p:sp>
        <p:cxnSp>
          <p:nvCxnSpPr>
            <p:cNvPr id="4" name="直线箭头连接符 3">
              <a:extLst>
                <a:ext uri="{FF2B5EF4-FFF2-40B4-BE49-F238E27FC236}">
                  <a16:creationId xmlns:a16="http://schemas.microsoft.com/office/drawing/2014/main" id="{AB1C23D7-D52D-8C46-8D67-84555E985170}"/>
                </a:ext>
              </a:extLst>
            </p:cNvPr>
            <p:cNvCxnSpPr>
              <a:cxnSpLocks/>
            </p:cNvCxnSpPr>
            <p:nvPr/>
          </p:nvCxnSpPr>
          <p:spPr>
            <a:xfrm>
              <a:off x="4086270" y="2749914"/>
              <a:ext cx="465993" cy="0"/>
            </a:xfrm>
            <a:prstGeom prst="straightConnector1">
              <a:avLst/>
            </a:prstGeom>
            <a:ln w="22225">
              <a:solidFill>
                <a:srgbClr val="66698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B785AC3D-3E05-CC49-AE64-04BFDA7F5467}"/>
                </a:ext>
              </a:extLst>
            </p:cNvPr>
            <p:cNvSpPr/>
            <p:nvPr/>
          </p:nvSpPr>
          <p:spPr>
            <a:xfrm>
              <a:off x="1809003" y="2444871"/>
              <a:ext cx="2106050" cy="753706"/>
            </a:xfrm>
            <a:prstGeom prst="rect">
              <a:avLst/>
            </a:prstGeom>
            <a:solidFill>
              <a:srgbClr val="0A6E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Arial" panose="020B0604020202020204" pitchFamily="34" charset="0"/>
              </a:endParaRPr>
            </a:p>
          </p:txBody>
        </p:sp>
        <p:pic>
          <p:nvPicPr>
            <p:cNvPr id="6" name="图形 5">
              <a:extLst>
                <a:ext uri="{FF2B5EF4-FFF2-40B4-BE49-F238E27FC236}">
                  <a16:creationId xmlns:a16="http://schemas.microsoft.com/office/drawing/2014/main" id="{EAD9BBA9-C505-C644-A386-5EB7923B6CD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917142" y="2614961"/>
              <a:ext cx="396959" cy="396959"/>
            </a:xfrm>
            <a:prstGeom prst="rect">
              <a:avLst/>
            </a:prstGeom>
          </p:spPr>
        </p:pic>
        <p:sp>
          <p:nvSpPr>
            <p:cNvPr id="7" name="内容占位符 1">
              <a:extLst>
                <a:ext uri="{FF2B5EF4-FFF2-40B4-BE49-F238E27FC236}">
                  <a16:creationId xmlns:a16="http://schemas.microsoft.com/office/drawing/2014/main" id="{E8C8207B-0100-6C42-A56D-FA15387B03EB}"/>
                </a:ext>
              </a:extLst>
            </p:cNvPr>
            <p:cNvSpPr txBox="1">
              <a:spLocks/>
            </p:cNvSpPr>
            <p:nvPr/>
          </p:nvSpPr>
          <p:spPr>
            <a:xfrm>
              <a:off x="2211674" y="2567236"/>
              <a:ext cx="1731320" cy="601585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zh-CN" sz="1600" dirty="0">
                  <a:solidFill>
                    <a:schemeClr val="bg1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  <a:cs typeface="Arial" panose="020B0604020202020204" pitchFamily="34" charset="0"/>
                </a:rPr>
                <a:t>NB-IoT</a:t>
              </a:r>
              <a:r>
                <a:rPr lang="zh-CN" altLang="en-US" sz="1600" dirty="0">
                  <a:solidFill>
                    <a:schemeClr val="bg1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  <a:cs typeface="Arial" panose="020B0604020202020204" pitchFamily="34" charset="0"/>
                </a:rPr>
                <a:t>网络</a:t>
              </a: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8A8788D2-2925-B847-AA94-FB3ED7ABD883}"/>
                </a:ext>
              </a:extLst>
            </p:cNvPr>
            <p:cNvSpPr/>
            <p:nvPr/>
          </p:nvSpPr>
          <p:spPr>
            <a:xfrm>
              <a:off x="4654582" y="2444871"/>
              <a:ext cx="2106050" cy="753706"/>
            </a:xfrm>
            <a:prstGeom prst="rect">
              <a:avLst/>
            </a:prstGeom>
            <a:solidFill>
              <a:srgbClr val="0A6E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9" name="内容占位符 1">
              <a:extLst>
                <a:ext uri="{FF2B5EF4-FFF2-40B4-BE49-F238E27FC236}">
                  <a16:creationId xmlns:a16="http://schemas.microsoft.com/office/drawing/2014/main" id="{8DB73FE7-2B51-F249-B62E-99A7EF59420D}"/>
                </a:ext>
              </a:extLst>
            </p:cNvPr>
            <p:cNvSpPr txBox="1">
              <a:spLocks/>
            </p:cNvSpPr>
            <p:nvPr/>
          </p:nvSpPr>
          <p:spPr>
            <a:xfrm>
              <a:off x="5088351" y="2567236"/>
              <a:ext cx="1731320" cy="601585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zh-CN" altLang="en-US" sz="1600" dirty="0">
                  <a:solidFill>
                    <a:schemeClr val="bg1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  <a:cs typeface="Arial" panose="020B0604020202020204" pitchFamily="34" charset="0"/>
                </a:rPr>
                <a:t>运营商核心网</a:t>
              </a:r>
            </a:p>
          </p:txBody>
        </p:sp>
        <p:cxnSp>
          <p:nvCxnSpPr>
            <p:cNvPr id="13" name="肘形连接符 12">
              <a:extLst>
                <a:ext uri="{FF2B5EF4-FFF2-40B4-BE49-F238E27FC236}">
                  <a16:creationId xmlns:a16="http://schemas.microsoft.com/office/drawing/2014/main" id="{65CD3038-AA1C-9541-B25D-701C7B57B803}"/>
                </a:ext>
              </a:extLst>
            </p:cNvPr>
            <p:cNvCxnSpPr/>
            <p:nvPr/>
          </p:nvCxnSpPr>
          <p:spPr>
            <a:xfrm flipV="1">
              <a:off x="5707607" y="1717621"/>
              <a:ext cx="1773270" cy="576254"/>
            </a:xfrm>
            <a:prstGeom prst="bentConnector3">
              <a:avLst>
                <a:gd name="adj1" fmla="val -221"/>
              </a:avLst>
            </a:prstGeom>
            <a:ln w="22225">
              <a:solidFill>
                <a:srgbClr val="66698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肘形连接符 13">
              <a:extLst>
                <a:ext uri="{FF2B5EF4-FFF2-40B4-BE49-F238E27FC236}">
                  <a16:creationId xmlns:a16="http://schemas.microsoft.com/office/drawing/2014/main" id="{33A75DEC-AAAC-644D-9B04-451B5745AAAB}"/>
                </a:ext>
              </a:extLst>
            </p:cNvPr>
            <p:cNvCxnSpPr>
              <a:cxnSpLocks/>
            </p:cNvCxnSpPr>
            <p:nvPr/>
          </p:nvCxnSpPr>
          <p:spPr>
            <a:xfrm>
              <a:off x="5707607" y="3293719"/>
              <a:ext cx="1773270" cy="576254"/>
            </a:xfrm>
            <a:prstGeom prst="bentConnector3">
              <a:avLst>
                <a:gd name="adj1" fmla="val -221"/>
              </a:avLst>
            </a:prstGeom>
            <a:ln w="22225">
              <a:solidFill>
                <a:srgbClr val="66698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CC6CD64C-F139-AD44-BB67-B6C351988DA2}"/>
                </a:ext>
              </a:extLst>
            </p:cNvPr>
            <p:cNvSpPr/>
            <p:nvPr/>
          </p:nvSpPr>
          <p:spPr>
            <a:xfrm>
              <a:off x="-1079427" y="2457338"/>
              <a:ext cx="2106050" cy="753706"/>
            </a:xfrm>
            <a:prstGeom prst="rect">
              <a:avLst/>
            </a:prstGeom>
            <a:solidFill>
              <a:srgbClr val="0A6E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18" name="Freeform 66">
              <a:extLst>
                <a:ext uri="{FF2B5EF4-FFF2-40B4-BE49-F238E27FC236}">
                  <a16:creationId xmlns:a16="http://schemas.microsoft.com/office/drawing/2014/main" id="{302F5673-50A5-9D4A-836D-D225B915594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21692" y="2634720"/>
              <a:ext cx="392367" cy="339215"/>
            </a:xfrm>
            <a:custGeom>
              <a:avLst/>
              <a:gdLst>
                <a:gd name="T0" fmla="*/ 0 w 278"/>
                <a:gd name="T1" fmla="*/ 160 h 240"/>
                <a:gd name="T2" fmla="*/ 0 w 278"/>
                <a:gd name="T3" fmla="*/ 240 h 240"/>
                <a:gd name="T4" fmla="*/ 278 w 278"/>
                <a:gd name="T5" fmla="*/ 240 h 240"/>
                <a:gd name="T6" fmla="*/ 278 w 278"/>
                <a:gd name="T7" fmla="*/ 160 h 240"/>
                <a:gd name="T8" fmla="*/ 0 w 278"/>
                <a:gd name="T9" fmla="*/ 160 h 240"/>
                <a:gd name="T10" fmla="*/ 40 w 278"/>
                <a:gd name="T11" fmla="*/ 200 h 240"/>
                <a:gd name="T12" fmla="*/ 16 w 278"/>
                <a:gd name="T13" fmla="*/ 200 h 240"/>
                <a:gd name="T14" fmla="*/ 16 w 278"/>
                <a:gd name="T15" fmla="*/ 177 h 240"/>
                <a:gd name="T16" fmla="*/ 40 w 278"/>
                <a:gd name="T17" fmla="*/ 177 h 240"/>
                <a:gd name="T18" fmla="*/ 40 w 278"/>
                <a:gd name="T19" fmla="*/ 200 h 240"/>
                <a:gd name="T20" fmla="*/ 175 w 278"/>
                <a:gd name="T21" fmla="*/ 224 h 240"/>
                <a:gd name="T22" fmla="*/ 152 w 278"/>
                <a:gd name="T23" fmla="*/ 224 h 240"/>
                <a:gd name="T24" fmla="*/ 152 w 278"/>
                <a:gd name="T25" fmla="*/ 177 h 240"/>
                <a:gd name="T26" fmla="*/ 175 w 278"/>
                <a:gd name="T27" fmla="*/ 177 h 240"/>
                <a:gd name="T28" fmla="*/ 175 w 278"/>
                <a:gd name="T29" fmla="*/ 224 h 240"/>
                <a:gd name="T30" fmla="*/ 218 w 278"/>
                <a:gd name="T31" fmla="*/ 224 h 240"/>
                <a:gd name="T32" fmla="*/ 195 w 278"/>
                <a:gd name="T33" fmla="*/ 224 h 240"/>
                <a:gd name="T34" fmla="*/ 195 w 278"/>
                <a:gd name="T35" fmla="*/ 177 h 240"/>
                <a:gd name="T36" fmla="*/ 218 w 278"/>
                <a:gd name="T37" fmla="*/ 177 h 240"/>
                <a:gd name="T38" fmla="*/ 218 w 278"/>
                <a:gd name="T39" fmla="*/ 224 h 240"/>
                <a:gd name="T40" fmla="*/ 262 w 278"/>
                <a:gd name="T41" fmla="*/ 224 h 240"/>
                <a:gd name="T42" fmla="*/ 238 w 278"/>
                <a:gd name="T43" fmla="*/ 224 h 240"/>
                <a:gd name="T44" fmla="*/ 238 w 278"/>
                <a:gd name="T45" fmla="*/ 177 h 240"/>
                <a:gd name="T46" fmla="*/ 262 w 278"/>
                <a:gd name="T47" fmla="*/ 177 h 240"/>
                <a:gd name="T48" fmla="*/ 262 w 278"/>
                <a:gd name="T49" fmla="*/ 224 h 240"/>
                <a:gd name="T50" fmla="*/ 212 w 278"/>
                <a:gd name="T51" fmla="*/ 64 h 240"/>
                <a:gd name="T52" fmla="*/ 192 w 278"/>
                <a:gd name="T53" fmla="*/ 114 h 240"/>
                <a:gd name="T54" fmla="*/ 202 w 278"/>
                <a:gd name="T55" fmla="*/ 123 h 240"/>
                <a:gd name="T56" fmla="*/ 225 w 278"/>
                <a:gd name="T57" fmla="*/ 64 h 240"/>
                <a:gd name="T58" fmla="*/ 197 w 278"/>
                <a:gd name="T59" fmla="*/ 0 h 240"/>
                <a:gd name="T60" fmla="*/ 187 w 278"/>
                <a:gd name="T61" fmla="*/ 9 h 240"/>
                <a:gd name="T62" fmla="*/ 212 w 278"/>
                <a:gd name="T63" fmla="*/ 64 h 240"/>
                <a:gd name="T64" fmla="*/ 175 w 278"/>
                <a:gd name="T65" fmla="*/ 64 h 240"/>
                <a:gd name="T66" fmla="*/ 164 w 278"/>
                <a:gd name="T67" fmla="*/ 90 h 240"/>
                <a:gd name="T68" fmla="*/ 174 w 278"/>
                <a:gd name="T69" fmla="*/ 99 h 240"/>
                <a:gd name="T70" fmla="*/ 189 w 278"/>
                <a:gd name="T71" fmla="*/ 64 h 240"/>
                <a:gd name="T72" fmla="*/ 169 w 278"/>
                <a:gd name="T73" fmla="*/ 24 h 240"/>
                <a:gd name="T74" fmla="*/ 159 w 278"/>
                <a:gd name="T75" fmla="*/ 33 h 240"/>
                <a:gd name="T76" fmla="*/ 175 w 278"/>
                <a:gd name="T77" fmla="*/ 64 h 240"/>
                <a:gd name="T78" fmla="*/ 107 w 278"/>
                <a:gd name="T79" fmla="*/ 102 h 240"/>
                <a:gd name="T80" fmla="*/ 117 w 278"/>
                <a:gd name="T81" fmla="*/ 93 h 240"/>
                <a:gd name="T82" fmla="*/ 103 w 278"/>
                <a:gd name="T83" fmla="*/ 64 h 240"/>
                <a:gd name="T84" fmla="*/ 119 w 278"/>
                <a:gd name="T85" fmla="*/ 33 h 240"/>
                <a:gd name="T86" fmla="*/ 109 w 278"/>
                <a:gd name="T87" fmla="*/ 24 h 240"/>
                <a:gd name="T88" fmla="*/ 89 w 278"/>
                <a:gd name="T89" fmla="*/ 64 h 240"/>
                <a:gd name="T90" fmla="*/ 107 w 278"/>
                <a:gd name="T91" fmla="*/ 102 h 240"/>
                <a:gd name="T92" fmla="*/ 89 w 278"/>
                <a:gd name="T93" fmla="*/ 117 h 240"/>
                <a:gd name="T94" fmla="*/ 66 w 278"/>
                <a:gd name="T95" fmla="*/ 64 h 240"/>
                <a:gd name="T96" fmla="*/ 91 w 278"/>
                <a:gd name="T97" fmla="*/ 8 h 240"/>
                <a:gd name="T98" fmla="*/ 81 w 278"/>
                <a:gd name="T99" fmla="*/ 0 h 240"/>
                <a:gd name="T100" fmla="*/ 53 w 278"/>
                <a:gd name="T101" fmla="*/ 64 h 240"/>
                <a:gd name="T102" fmla="*/ 79 w 278"/>
                <a:gd name="T103" fmla="*/ 126 h 240"/>
                <a:gd name="T104" fmla="*/ 89 w 278"/>
                <a:gd name="T105" fmla="*/ 117 h 240"/>
                <a:gd name="T106" fmla="*/ 149 w 278"/>
                <a:gd name="T107" fmla="*/ 147 h 240"/>
                <a:gd name="T108" fmla="*/ 149 w 278"/>
                <a:gd name="T109" fmla="*/ 60 h 240"/>
                <a:gd name="T110" fmla="*/ 139 w 278"/>
                <a:gd name="T111" fmla="*/ 50 h 240"/>
                <a:gd name="T112" fmla="*/ 129 w 278"/>
                <a:gd name="T113" fmla="*/ 60 h 240"/>
                <a:gd name="T114" fmla="*/ 129 w 278"/>
                <a:gd name="T115" fmla="*/ 147 h 240"/>
                <a:gd name="T116" fmla="*/ 149 w 278"/>
                <a:gd name="T117" fmla="*/ 147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78" h="240">
                  <a:moveTo>
                    <a:pt x="0" y="160"/>
                  </a:moveTo>
                  <a:cubicBezTo>
                    <a:pt x="0" y="240"/>
                    <a:pt x="0" y="240"/>
                    <a:pt x="0" y="240"/>
                  </a:cubicBezTo>
                  <a:cubicBezTo>
                    <a:pt x="278" y="240"/>
                    <a:pt x="278" y="240"/>
                    <a:pt x="278" y="240"/>
                  </a:cubicBezTo>
                  <a:cubicBezTo>
                    <a:pt x="278" y="160"/>
                    <a:pt x="278" y="160"/>
                    <a:pt x="278" y="160"/>
                  </a:cubicBezTo>
                  <a:lnTo>
                    <a:pt x="0" y="160"/>
                  </a:lnTo>
                  <a:close/>
                  <a:moveTo>
                    <a:pt x="40" y="200"/>
                  </a:moveTo>
                  <a:cubicBezTo>
                    <a:pt x="16" y="200"/>
                    <a:pt x="16" y="200"/>
                    <a:pt x="16" y="200"/>
                  </a:cubicBezTo>
                  <a:cubicBezTo>
                    <a:pt x="16" y="177"/>
                    <a:pt x="16" y="177"/>
                    <a:pt x="16" y="177"/>
                  </a:cubicBezTo>
                  <a:cubicBezTo>
                    <a:pt x="40" y="177"/>
                    <a:pt x="40" y="177"/>
                    <a:pt x="40" y="177"/>
                  </a:cubicBezTo>
                  <a:lnTo>
                    <a:pt x="40" y="200"/>
                  </a:lnTo>
                  <a:close/>
                  <a:moveTo>
                    <a:pt x="175" y="224"/>
                  </a:moveTo>
                  <a:cubicBezTo>
                    <a:pt x="152" y="224"/>
                    <a:pt x="152" y="224"/>
                    <a:pt x="152" y="224"/>
                  </a:cubicBezTo>
                  <a:cubicBezTo>
                    <a:pt x="152" y="177"/>
                    <a:pt x="152" y="177"/>
                    <a:pt x="152" y="177"/>
                  </a:cubicBezTo>
                  <a:cubicBezTo>
                    <a:pt x="175" y="177"/>
                    <a:pt x="175" y="177"/>
                    <a:pt x="175" y="177"/>
                  </a:cubicBezTo>
                  <a:lnTo>
                    <a:pt x="175" y="224"/>
                  </a:lnTo>
                  <a:close/>
                  <a:moveTo>
                    <a:pt x="218" y="224"/>
                  </a:moveTo>
                  <a:cubicBezTo>
                    <a:pt x="195" y="224"/>
                    <a:pt x="195" y="224"/>
                    <a:pt x="195" y="224"/>
                  </a:cubicBezTo>
                  <a:cubicBezTo>
                    <a:pt x="195" y="177"/>
                    <a:pt x="195" y="177"/>
                    <a:pt x="195" y="177"/>
                  </a:cubicBezTo>
                  <a:cubicBezTo>
                    <a:pt x="218" y="177"/>
                    <a:pt x="218" y="177"/>
                    <a:pt x="218" y="177"/>
                  </a:cubicBezTo>
                  <a:lnTo>
                    <a:pt x="218" y="224"/>
                  </a:lnTo>
                  <a:close/>
                  <a:moveTo>
                    <a:pt x="262" y="224"/>
                  </a:moveTo>
                  <a:cubicBezTo>
                    <a:pt x="238" y="224"/>
                    <a:pt x="238" y="224"/>
                    <a:pt x="238" y="224"/>
                  </a:cubicBezTo>
                  <a:cubicBezTo>
                    <a:pt x="238" y="177"/>
                    <a:pt x="238" y="177"/>
                    <a:pt x="238" y="177"/>
                  </a:cubicBezTo>
                  <a:cubicBezTo>
                    <a:pt x="262" y="177"/>
                    <a:pt x="262" y="177"/>
                    <a:pt x="262" y="177"/>
                  </a:cubicBezTo>
                  <a:lnTo>
                    <a:pt x="262" y="224"/>
                  </a:lnTo>
                  <a:close/>
                  <a:moveTo>
                    <a:pt x="212" y="64"/>
                  </a:moveTo>
                  <a:cubicBezTo>
                    <a:pt x="212" y="83"/>
                    <a:pt x="204" y="101"/>
                    <a:pt x="192" y="114"/>
                  </a:cubicBezTo>
                  <a:cubicBezTo>
                    <a:pt x="202" y="123"/>
                    <a:pt x="202" y="123"/>
                    <a:pt x="202" y="123"/>
                  </a:cubicBezTo>
                  <a:cubicBezTo>
                    <a:pt x="216" y="107"/>
                    <a:pt x="225" y="87"/>
                    <a:pt x="225" y="64"/>
                  </a:cubicBezTo>
                  <a:cubicBezTo>
                    <a:pt x="225" y="38"/>
                    <a:pt x="214" y="16"/>
                    <a:pt x="197" y="0"/>
                  </a:cubicBezTo>
                  <a:cubicBezTo>
                    <a:pt x="187" y="9"/>
                    <a:pt x="187" y="9"/>
                    <a:pt x="187" y="9"/>
                  </a:cubicBezTo>
                  <a:cubicBezTo>
                    <a:pt x="202" y="22"/>
                    <a:pt x="212" y="42"/>
                    <a:pt x="212" y="64"/>
                  </a:cubicBezTo>
                  <a:close/>
                  <a:moveTo>
                    <a:pt x="175" y="64"/>
                  </a:moveTo>
                  <a:cubicBezTo>
                    <a:pt x="175" y="74"/>
                    <a:pt x="171" y="83"/>
                    <a:pt x="164" y="90"/>
                  </a:cubicBezTo>
                  <a:cubicBezTo>
                    <a:pt x="174" y="99"/>
                    <a:pt x="174" y="99"/>
                    <a:pt x="174" y="99"/>
                  </a:cubicBezTo>
                  <a:cubicBezTo>
                    <a:pt x="183" y="90"/>
                    <a:pt x="189" y="77"/>
                    <a:pt x="189" y="64"/>
                  </a:cubicBezTo>
                  <a:cubicBezTo>
                    <a:pt x="189" y="48"/>
                    <a:pt x="181" y="33"/>
                    <a:pt x="169" y="24"/>
                  </a:cubicBezTo>
                  <a:cubicBezTo>
                    <a:pt x="159" y="33"/>
                    <a:pt x="159" y="33"/>
                    <a:pt x="159" y="33"/>
                  </a:cubicBezTo>
                  <a:cubicBezTo>
                    <a:pt x="169" y="40"/>
                    <a:pt x="175" y="51"/>
                    <a:pt x="175" y="64"/>
                  </a:cubicBezTo>
                  <a:close/>
                  <a:moveTo>
                    <a:pt x="107" y="102"/>
                  </a:moveTo>
                  <a:cubicBezTo>
                    <a:pt x="117" y="93"/>
                    <a:pt x="117" y="93"/>
                    <a:pt x="117" y="93"/>
                  </a:cubicBezTo>
                  <a:cubicBezTo>
                    <a:pt x="108" y="86"/>
                    <a:pt x="103" y="76"/>
                    <a:pt x="103" y="64"/>
                  </a:cubicBezTo>
                  <a:cubicBezTo>
                    <a:pt x="103" y="51"/>
                    <a:pt x="109" y="40"/>
                    <a:pt x="119" y="33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97" y="33"/>
                    <a:pt x="89" y="48"/>
                    <a:pt x="89" y="64"/>
                  </a:cubicBezTo>
                  <a:cubicBezTo>
                    <a:pt x="89" y="79"/>
                    <a:pt x="96" y="93"/>
                    <a:pt x="107" y="102"/>
                  </a:cubicBezTo>
                  <a:close/>
                  <a:moveTo>
                    <a:pt x="89" y="117"/>
                  </a:moveTo>
                  <a:cubicBezTo>
                    <a:pt x="75" y="104"/>
                    <a:pt x="66" y="85"/>
                    <a:pt x="66" y="64"/>
                  </a:cubicBezTo>
                  <a:cubicBezTo>
                    <a:pt x="66" y="42"/>
                    <a:pt x="76" y="22"/>
                    <a:pt x="91" y="8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64" y="16"/>
                    <a:pt x="53" y="38"/>
                    <a:pt x="53" y="64"/>
                  </a:cubicBezTo>
                  <a:cubicBezTo>
                    <a:pt x="53" y="88"/>
                    <a:pt x="63" y="110"/>
                    <a:pt x="79" y="126"/>
                  </a:cubicBezTo>
                  <a:lnTo>
                    <a:pt x="89" y="117"/>
                  </a:lnTo>
                  <a:close/>
                  <a:moveTo>
                    <a:pt x="149" y="147"/>
                  </a:moveTo>
                  <a:cubicBezTo>
                    <a:pt x="149" y="60"/>
                    <a:pt x="149" y="60"/>
                    <a:pt x="149" y="60"/>
                  </a:cubicBezTo>
                  <a:cubicBezTo>
                    <a:pt x="149" y="55"/>
                    <a:pt x="145" y="50"/>
                    <a:pt x="139" y="50"/>
                  </a:cubicBezTo>
                  <a:cubicBezTo>
                    <a:pt x="134" y="50"/>
                    <a:pt x="129" y="55"/>
                    <a:pt x="129" y="60"/>
                  </a:cubicBezTo>
                  <a:cubicBezTo>
                    <a:pt x="129" y="147"/>
                    <a:pt x="129" y="147"/>
                    <a:pt x="129" y="147"/>
                  </a:cubicBezTo>
                  <a:lnTo>
                    <a:pt x="149" y="14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defRPr/>
              </a:pPr>
              <a:endParaRPr lang="zh-CN" altLang="en-US" sz="1000" kern="0">
                <a:solidFill>
                  <a:srgbClr val="000000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D7551DFC-A3C9-7047-9A48-AC7373E90CAB}"/>
                </a:ext>
              </a:extLst>
            </p:cNvPr>
            <p:cNvSpPr txBox="1"/>
            <p:nvPr/>
          </p:nvSpPr>
          <p:spPr>
            <a:xfrm>
              <a:off x="-335867" y="2670320"/>
              <a:ext cx="105024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1600" dirty="0">
                  <a:solidFill>
                    <a:schemeClr val="bg1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  <a:cs typeface="Arial" panose="020B0604020202020204" pitchFamily="34" charset="0"/>
                </a:rPr>
                <a:t>设备</a:t>
              </a:r>
            </a:p>
          </p:txBody>
        </p:sp>
        <p:cxnSp>
          <p:nvCxnSpPr>
            <p:cNvPr id="32" name="直线箭头连接符 31">
              <a:extLst>
                <a:ext uri="{FF2B5EF4-FFF2-40B4-BE49-F238E27FC236}">
                  <a16:creationId xmlns:a16="http://schemas.microsoft.com/office/drawing/2014/main" id="{7BC56653-B046-D842-9352-63B3F5433CD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086270" y="2966449"/>
              <a:ext cx="465993" cy="0"/>
            </a:xfrm>
            <a:prstGeom prst="straightConnector1">
              <a:avLst/>
            </a:prstGeom>
            <a:ln w="22225">
              <a:solidFill>
                <a:srgbClr val="66698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线箭头连接符 32">
              <a:extLst>
                <a:ext uri="{FF2B5EF4-FFF2-40B4-BE49-F238E27FC236}">
                  <a16:creationId xmlns:a16="http://schemas.microsoft.com/office/drawing/2014/main" id="{29AB3292-BB7C-5646-8937-EE7C6636BF0D}"/>
                </a:ext>
              </a:extLst>
            </p:cNvPr>
            <p:cNvCxnSpPr>
              <a:cxnSpLocks/>
            </p:cNvCxnSpPr>
            <p:nvPr/>
          </p:nvCxnSpPr>
          <p:spPr>
            <a:xfrm>
              <a:off x="1185528" y="2761120"/>
              <a:ext cx="465993" cy="0"/>
            </a:xfrm>
            <a:prstGeom prst="straightConnector1">
              <a:avLst/>
            </a:prstGeom>
            <a:ln w="22225">
              <a:solidFill>
                <a:srgbClr val="66698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线箭头连接符 33">
              <a:extLst>
                <a:ext uri="{FF2B5EF4-FFF2-40B4-BE49-F238E27FC236}">
                  <a16:creationId xmlns:a16="http://schemas.microsoft.com/office/drawing/2014/main" id="{A599D1C7-D8B4-C74F-83B9-15A1C5DD4B3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185528" y="2977655"/>
              <a:ext cx="465993" cy="0"/>
            </a:xfrm>
            <a:prstGeom prst="straightConnector1">
              <a:avLst/>
            </a:prstGeom>
            <a:ln w="22225">
              <a:solidFill>
                <a:srgbClr val="66698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6" name="图形 35">
              <a:extLst>
                <a:ext uri="{FF2B5EF4-FFF2-40B4-BE49-F238E27FC236}">
                  <a16:creationId xmlns:a16="http://schemas.microsoft.com/office/drawing/2014/main" id="{02BBF12D-CA59-A042-A4B9-C48CF43F194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=""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888506" y="2621879"/>
              <a:ext cx="399689" cy="399689"/>
            </a:xfrm>
            <a:prstGeom prst="rect">
              <a:avLst/>
            </a:prstGeom>
          </p:spPr>
        </p:pic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38F0C1BE-4E6B-FB4B-985D-8892A95C11BD}"/>
                </a:ext>
              </a:extLst>
            </p:cNvPr>
            <p:cNvSpPr/>
            <p:nvPr/>
          </p:nvSpPr>
          <p:spPr>
            <a:xfrm>
              <a:off x="7608168" y="1340768"/>
              <a:ext cx="2106050" cy="753706"/>
            </a:xfrm>
            <a:prstGeom prst="rect">
              <a:avLst/>
            </a:prstGeom>
            <a:solidFill>
              <a:srgbClr val="7CDAF8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8" name="内容占位符 1">
              <a:extLst>
                <a:ext uri="{FF2B5EF4-FFF2-40B4-BE49-F238E27FC236}">
                  <a16:creationId xmlns:a16="http://schemas.microsoft.com/office/drawing/2014/main" id="{DF80DAB7-4CDA-7E42-8EFF-52AC9533C8E3}"/>
                </a:ext>
              </a:extLst>
            </p:cNvPr>
            <p:cNvSpPr txBox="1">
              <a:spLocks/>
            </p:cNvSpPr>
            <p:nvPr/>
          </p:nvSpPr>
          <p:spPr>
            <a:xfrm>
              <a:off x="8041937" y="1424072"/>
              <a:ext cx="1731320" cy="601585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zh-CN" altLang="en-US" sz="1200" dirty="0">
                  <a:solidFill>
                    <a:schemeClr val="bg1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  <a:cs typeface="Arial" panose="020B0604020202020204" pitchFamily="34" charset="0"/>
                </a:rPr>
                <a:t>运营商</a:t>
              </a:r>
              <a:r>
                <a:rPr lang="en-US" altLang="zh-CN" sz="1200" dirty="0">
                  <a:solidFill>
                    <a:schemeClr val="bg1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  <a:cs typeface="Arial" panose="020B0604020202020204" pitchFamily="34" charset="0"/>
                </a:rPr>
                <a:t>M2M</a:t>
              </a:r>
              <a:r>
                <a:rPr lang="zh-CN" altLang="en-US" sz="1200" dirty="0">
                  <a:solidFill>
                    <a:schemeClr val="bg1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  <a:cs typeface="Arial" panose="020B0604020202020204" pitchFamily="34" charset="0"/>
                </a:rPr>
                <a:t>管理平台</a:t>
              </a:r>
            </a:p>
          </p:txBody>
        </p: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3C83E2BB-73FA-5A4F-839A-4CF964C48BF2}"/>
                </a:ext>
              </a:extLst>
            </p:cNvPr>
            <p:cNvSpPr/>
            <p:nvPr/>
          </p:nvSpPr>
          <p:spPr>
            <a:xfrm>
              <a:off x="7608168" y="3493120"/>
              <a:ext cx="2106050" cy="753706"/>
            </a:xfrm>
            <a:prstGeom prst="rect">
              <a:avLst/>
            </a:prstGeom>
            <a:solidFill>
              <a:srgbClr val="7CDAF8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Arial" panose="020B0604020202020204" pitchFamily="34" charset="0"/>
              </a:endParaRPr>
            </a:p>
          </p:txBody>
        </p:sp>
        <p:pic>
          <p:nvPicPr>
            <p:cNvPr id="44" name="图形 43">
              <a:extLst>
                <a:ext uri="{FF2B5EF4-FFF2-40B4-BE49-F238E27FC236}">
                  <a16:creationId xmlns:a16="http://schemas.microsoft.com/office/drawing/2014/main" id="{DA0800FB-400A-A043-B6EE-E21D6FD27FF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=""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7685589" y="1495809"/>
              <a:ext cx="458113" cy="458113"/>
            </a:xfrm>
            <a:prstGeom prst="rect">
              <a:avLst/>
            </a:prstGeom>
          </p:spPr>
        </p:pic>
        <p:pic>
          <p:nvPicPr>
            <p:cNvPr id="45" name="图形 44">
              <a:extLst>
                <a:ext uri="{FF2B5EF4-FFF2-40B4-BE49-F238E27FC236}">
                  <a16:creationId xmlns:a16="http://schemas.microsoft.com/office/drawing/2014/main" id="{CF98693E-DC93-FF4D-8E2C-7B082A26321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=""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7685588" y="3650302"/>
              <a:ext cx="458113" cy="458113"/>
            </a:xfrm>
            <a:prstGeom prst="rect">
              <a:avLst/>
            </a:prstGeom>
          </p:spPr>
        </p:pic>
        <p:sp>
          <p:nvSpPr>
            <p:cNvPr id="46" name="内容占位符 1">
              <a:extLst>
                <a:ext uri="{FF2B5EF4-FFF2-40B4-BE49-F238E27FC236}">
                  <a16:creationId xmlns:a16="http://schemas.microsoft.com/office/drawing/2014/main" id="{CEBCA0FA-3E71-6041-A05F-61104EA69C12}"/>
                </a:ext>
              </a:extLst>
            </p:cNvPr>
            <p:cNvSpPr txBox="1">
              <a:spLocks/>
            </p:cNvSpPr>
            <p:nvPr/>
          </p:nvSpPr>
          <p:spPr>
            <a:xfrm>
              <a:off x="8031645" y="3599419"/>
              <a:ext cx="1731320" cy="601585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zh-CN" sz="1200" dirty="0">
                  <a:solidFill>
                    <a:schemeClr val="bg1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  <a:cs typeface="Arial" panose="020B0604020202020204" pitchFamily="34" charset="0"/>
                </a:rPr>
                <a:t>DECADA</a:t>
              </a:r>
              <a:r>
                <a:rPr lang="zh-CN" altLang="en-US" sz="1200" dirty="0">
                  <a:solidFill>
                    <a:schemeClr val="bg1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  <a:cs typeface="Arial" panose="020B0604020202020204" pitchFamily="34" charset="0"/>
                </a:rPr>
                <a:t> </a:t>
              </a:r>
              <a:r>
                <a:rPr lang="en-US" altLang="zh-CN" sz="1200" dirty="0">
                  <a:solidFill>
                    <a:schemeClr val="bg1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  <a:cs typeface="Arial" panose="020B0604020202020204" pitchFamily="34" charset="0"/>
                </a:rPr>
                <a:t>IoT</a:t>
              </a:r>
              <a:r>
                <a:rPr lang="zh-CN" altLang="en-US" sz="1200" dirty="0">
                  <a:solidFill>
                    <a:schemeClr val="bg1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  <a:cs typeface="Arial" panose="020B0604020202020204" pitchFamily="34" charset="0"/>
                </a:rPr>
                <a:t> </a:t>
              </a:r>
              <a:r>
                <a:rPr lang="en-US" altLang="zh-CN" sz="1200" dirty="0">
                  <a:solidFill>
                    <a:schemeClr val="bg1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  <a:cs typeface="Arial" panose="020B0604020202020204" pitchFamily="34" charset="0"/>
                </a:rPr>
                <a:t>Hub</a:t>
              </a:r>
              <a:endParaRPr lang="zh-CN" altLang="en-US" sz="1200" dirty="0">
                <a:solidFill>
                  <a:schemeClr val="bg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Arial" panose="020B0604020202020204" pitchFamily="34" charset="0"/>
              </a:endParaRPr>
            </a:p>
          </p:txBody>
        </p:sp>
        <p:cxnSp>
          <p:nvCxnSpPr>
            <p:cNvPr id="47" name="肘形连接符 46">
              <a:extLst>
                <a:ext uri="{FF2B5EF4-FFF2-40B4-BE49-F238E27FC236}">
                  <a16:creationId xmlns:a16="http://schemas.microsoft.com/office/drawing/2014/main" id="{09928407-6F2B-974B-BB2A-0E24E83022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60007" y="1881845"/>
              <a:ext cx="1620000" cy="396000"/>
            </a:xfrm>
            <a:prstGeom prst="bentConnector3">
              <a:avLst>
                <a:gd name="adj1" fmla="val -306"/>
              </a:avLst>
            </a:prstGeom>
            <a:ln w="22225">
              <a:solidFill>
                <a:srgbClr val="666986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肘形连接符 49">
              <a:extLst>
                <a:ext uri="{FF2B5EF4-FFF2-40B4-BE49-F238E27FC236}">
                  <a16:creationId xmlns:a16="http://schemas.microsoft.com/office/drawing/2014/main" id="{CC338ACE-B231-D443-8DD6-FD36A8005374}"/>
                </a:ext>
              </a:extLst>
            </p:cNvPr>
            <p:cNvCxnSpPr>
              <a:cxnSpLocks/>
            </p:cNvCxnSpPr>
            <p:nvPr/>
          </p:nvCxnSpPr>
          <p:spPr>
            <a:xfrm>
              <a:off x="5853850" y="3295120"/>
              <a:ext cx="1620000" cy="396000"/>
            </a:xfrm>
            <a:prstGeom prst="bentConnector3">
              <a:avLst>
                <a:gd name="adj1" fmla="val -306"/>
              </a:avLst>
            </a:prstGeom>
            <a:ln w="22225">
              <a:solidFill>
                <a:srgbClr val="666986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线箭头连接符 50">
              <a:extLst>
                <a:ext uri="{FF2B5EF4-FFF2-40B4-BE49-F238E27FC236}">
                  <a16:creationId xmlns:a16="http://schemas.microsoft.com/office/drawing/2014/main" id="{3E1C5FAE-DB4A-4341-9506-8BA295FA90CF}"/>
                </a:ext>
              </a:extLst>
            </p:cNvPr>
            <p:cNvCxnSpPr>
              <a:cxnSpLocks/>
            </p:cNvCxnSpPr>
            <p:nvPr/>
          </p:nvCxnSpPr>
          <p:spPr>
            <a:xfrm>
              <a:off x="9840416" y="3789040"/>
              <a:ext cx="465993" cy="0"/>
            </a:xfrm>
            <a:prstGeom prst="straightConnector1">
              <a:avLst/>
            </a:prstGeom>
            <a:ln w="22225">
              <a:solidFill>
                <a:srgbClr val="66698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线箭头连接符 51">
              <a:extLst>
                <a:ext uri="{FF2B5EF4-FFF2-40B4-BE49-F238E27FC236}">
                  <a16:creationId xmlns:a16="http://schemas.microsoft.com/office/drawing/2014/main" id="{A8B04BF4-2C32-FE40-9CCD-575E6AB8E2D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9840416" y="4005575"/>
              <a:ext cx="465993" cy="0"/>
            </a:xfrm>
            <a:prstGeom prst="straightConnector1">
              <a:avLst/>
            </a:prstGeom>
            <a:ln w="22225">
              <a:solidFill>
                <a:srgbClr val="66698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矩形 54">
              <a:extLst>
                <a:ext uri="{FF2B5EF4-FFF2-40B4-BE49-F238E27FC236}">
                  <a16:creationId xmlns:a16="http://schemas.microsoft.com/office/drawing/2014/main" id="{8C57B469-A16D-274E-8C14-53BE46B237BC}"/>
                </a:ext>
              </a:extLst>
            </p:cNvPr>
            <p:cNvSpPr/>
            <p:nvPr/>
          </p:nvSpPr>
          <p:spPr>
            <a:xfrm>
              <a:off x="10442609" y="3493120"/>
              <a:ext cx="2106050" cy="753706"/>
            </a:xfrm>
            <a:prstGeom prst="rect">
              <a:avLst/>
            </a:prstGeom>
            <a:solidFill>
              <a:srgbClr val="7CDAF8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id="{93F5C307-4EE8-5046-ACE0-315DA3106A99}"/>
                </a:ext>
              </a:extLst>
            </p:cNvPr>
            <p:cNvSpPr txBox="1"/>
            <p:nvPr/>
          </p:nvSpPr>
          <p:spPr>
            <a:xfrm>
              <a:off x="11440427" y="3697798"/>
              <a:ext cx="93350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400" dirty="0">
                  <a:solidFill>
                    <a:schemeClr val="bg1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  <a:cs typeface="Segoe UI" panose="020B0502040204020203" pitchFamily="34" charset="0"/>
                </a:rPr>
                <a:t>应用</a:t>
              </a:r>
            </a:p>
          </p:txBody>
        </p:sp>
        <p:pic>
          <p:nvPicPr>
            <p:cNvPr id="57" name="图形 56">
              <a:extLst>
                <a:ext uri="{FF2B5EF4-FFF2-40B4-BE49-F238E27FC236}">
                  <a16:creationId xmlns:a16="http://schemas.microsoft.com/office/drawing/2014/main" id="{FE37125A-02E4-8B44-96CD-B9E06305EED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=""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10982250" y="3610596"/>
              <a:ext cx="458177" cy="458177"/>
            </a:xfrm>
            <a:prstGeom prst="rect">
              <a:avLst/>
            </a:prstGeom>
          </p:spPr>
        </p:pic>
        <p:sp>
          <p:nvSpPr>
            <p:cNvPr id="58" name="内容占位符 1">
              <a:extLst>
                <a:ext uri="{FF2B5EF4-FFF2-40B4-BE49-F238E27FC236}">
                  <a16:creationId xmlns:a16="http://schemas.microsoft.com/office/drawing/2014/main" id="{9D6E32C4-6FC8-3942-B635-89B0E447F3D2}"/>
                </a:ext>
              </a:extLst>
            </p:cNvPr>
            <p:cNvSpPr txBox="1">
              <a:spLocks/>
            </p:cNvSpPr>
            <p:nvPr/>
          </p:nvSpPr>
          <p:spPr>
            <a:xfrm>
              <a:off x="9512347" y="3423244"/>
              <a:ext cx="1095855" cy="37470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zh-CN" sz="1100" dirty="0">
                  <a:latin typeface="Hiragino Sans GB W3" panose="020B0300000000000000" pitchFamily="34" charset="-128"/>
                  <a:ea typeface="Hiragino Sans GB W3" panose="020B0300000000000000" pitchFamily="34" charset="-128"/>
                  <a:cs typeface="Arial" panose="020B0604020202020204" pitchFamily="34" charset="0"/>
                </a:rPr>
                <a:t>APIs</a:t>
              </a:r>
              <a:endParaRPr lang="zh-CN" altLang="en-US" sz="1100" dirty="0">
                <a:latin typeface="Hiragino Sans GB W3" panose="020B0300000000000000" pitchFamily="34" charset="-128"/>
                <a:ea typeface="Hiragino Sans GB W3" panose="020B0300000000000000" pitchFamily="34" charset="-128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236987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21359E8-3343-864B-9A0C-22C571521CA0}"/>
              </a:ext>
            </a:extLst>
          </p:cNvPr>
          <p:cNvSpPr txBox="1"/>
          <p:nvPr/>
        </p:nvSpPr>
        <p:spPr>
          <a:xfrm>
            <a:off x="353291" y="124691"/>
            <a:ext cx="2303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inverter_gateway.png</a:t>
            </a:r>
            <a:endParaRPr kumimoji="1" lang="zh-CN" altLang="en-US" dirty="0"/>
          </a:p>
        </p:txBody>
      </p: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6046FBEB-F00D-AE41-973C-CA9F49C8DB94}"/>
              </a:ext>
            </a:extLst>
          </p:cNvPr>
          <p:cNvGrpSpPr/>
          <p:nvPr/>
        </p:nvGrpSpPr>
        <p:grpSpPr>
          <a:xfrm>
            <a:off x="1631504" y="1124744"/>
            <a:ext cx="6132057" cy="4188481"/>
            <a:chOff x="1330908" y="1602397"/>
            <a:chExt cx="6132057" cy="4188481"/>
          </a:xfrm>
        </p:grpSpPr>
        <p:sp>
          <p:nvSpPr>
            <p:cNvPr id="30" name="圆角矩形 29">
              <a:extLst>
                <a:ext uri="{FF2B5EF4-FFF2-40B4-BE49-F238E27FC236}">
                  <a16:creationId xmlns:a16="http://schemas.microsoft.com/office/drawing/2014/main" id="{8DC50806-72F4-EE4B-9104-D551769FD0CD}"/>
                </a:ext>
              </a:extLst>
            </p:cNvPr>
            <p:cNvSpPr/>
            <p:nvPr/>
          </p:nvSpPr>
          <p:spPr>
            <a:xfrm>
              <a:off x="1347791" y="1602397"/>
              <a:ext cx="6115174" cy="762538"/>
            </a:xfrm>
            <a:prstGeom prst="roundRect">
              <a:avLst/>
            </a:prstGeom>
            <a:gradFill>
              <a:gsLst>
                <a:gs pos="0">
                  <a:srgbClr val="00B0FD"/>
                </a:gs>
                <a:gs pos="30000">
                  <a:srgbClr val="0095EE"/>
                </a:gs>
                <a:gs pos="99000">
                  <a:srgbClr val="005FE9"/>
                </a:gs>
              </a:gsLst>
              <a:lin ang="2700000" scaled="0"/>
            </a:gradFill>
            <a:ln w="12700" cap="flat" cmpd="sng" algn="ctr">
              <a:noFill/>
              <a:prstDash val="solid"/>
              <a:miter lim="800000"/>
            </a:ln>
            <a:effectLst>
              <a:outerShdw blurRad="165100" dist="50800" dir="4200000" sx="102000" sy="102000" algn="ctr" rotWithShape="0">
                <a:schemeClr val="accent1">
                  <a:alpha val="10000"/>
                </a:schemeClr>
              </a:outerShdw>
            </a:effectLst>
          </p:spPr>
          <p:txBody>
            <a:bodyPr rtlCol="0" anchor="ctr"/>
            <a:lstStyle/>
            <a:p>
              <a:pPr algn="ctr"/>
              <a:r>
                <a:rPr kumimoji="1" lang="en-US" altLang="zh-CN" b="1" dirty="0" err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EnOS</a:t>
              </a:r>
              <a:r>
                <a:rPr kumimoji="1" lang="zh-CN" altLang="en-US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kumimoji="1" lang="en-US" altLang="zh-CN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IoT</a:t>
              </a:r>
              <a:r>
                <a:rPr kumimoji="1" lang="zh-CN" altLang="en-US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kumimoji="1" lang="en-US" altLang="zh-CN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Hub</a:t>
              </a:r>
              <a:endParaRPr kumimoji="1" lang="zh-CN" alt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62F46CC7-171F-3B48-ACB1-269C0DBBA57F}"/>
                </a:ext>
              </a:extLst>
            </p:cNvPr>
            <p:cNvGrpSpPr/>
            <p:nvPr/>
          </p:nvGrpSpPr>
          <p:grpSpPr>
            <a:xfrm>
              <a:off x="4033807" y="3267842"/>
              <a:ext cx="719307" cy="719307"/>
              <a:chOff x="2962576" y="8615610"/>
              <a:chExt cx="719307" cy="719307"/>
            </a:xfrm>
          </p:grpSpPr>
          <p:sp>
            <p:nvSpPr>
              <p:cNvPr id="63" name="椭圆 62">
                <a:extLst>
                  <a:ext uri="{FF2B5EF4-FFF2-40B4-BE49-F238E27FC236}">
                    <a16:creationId xmlns:a16="http://schemas.microsoft.com/office/drawing/2014/main" id="{4B9CBF7C-A010-AC48-A896-D046290E95D6}"/>
                  </a:ext>
                </a:extLst>
              </p:cNvPr>
              <p:cNvSpPr/>
              <p:nvPr/>
            </p:nvSpPr>
            <p:spPr>
              <a:xfrm>
                <a:off x="2962576" y="8615610"/>
                <a:ext cx="719307" cy="719307"/>
              </a:xfrm>
              <a:prstGeom prst="ellipse">
                <a:avLst/>
              </a:prstGeom>
              <a:gradFill>
                <a:gsLst>
                  <a:gs pos="0">
                    <a:srgbClr val="00B0FD"/>
                  </a:gs>
                  <a:gs pos="30000">
                    <a:srgbClr val="0095EE"/>
                  </a:gs>
                  <a:gs pos="99000">
                    <a:srgbClr val="005FE9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>
                <a:outerShdw blurRad="165100" dist="50800" dir="4200000" sx="102000" sy="102000" algn="ctr" rotWithShape="0">
                  <a:schemeClr val="accent1">
                    <a:alpha val="10000"/>
                  </a:schemeClr>
                </a:outerShdw>
              </a:effectLst>
            </p:spPr>
            <p:txBody>
              <a:bodyPr rtlCol="0" anchor="ctr"/>
              <a:lstStyle/>
              <a:p>
                <a:pPr algn="ctr"/>
                <a:endParaRPr kumimoji="1" lang="zh-CN" altLang="en-US" kern="0">
                  <a:solidFill>
                    <a:srgbClr val="FFFFFF"/>
                  </a:solidFill>
                  <a:latin typeface="等线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64" name="Freeform 65">
                <a:extLst>
                  <a:ext uri="{FF2B5EF4-FFF2-40B4-BE49-F238E27FC236}">
                    <a16:creationId xmlns:a16="http://schemas.microsoft.com/office/drawing/2014/main" id="{AEA96E0E-8C4E-A340-909C-BD73DD3CAB5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122201" y="8715310"/>
                <a:ext cx="394756" cy="302188"/>
              </a:xfrm>
              <a:custGeom>
                <a:avLst/>
                <a:gdLst>
                  <a:gd name="T0" fmla="*/ 179 w 661"/>
                  <a:gd name="T1" fmla="*/ 397 h 506"/>
                  <a:gd name="T2" fmla="*/ 144 w 661"/>
                  <a:gd name="T3" fmla="*/ 397 h 506"/>
                  <a:gd name="T4" fmla="*/ 144 w 661"/>
                  <a:gd name="T5" fmla="*/ 433 h 506"/>
                  <a:gd name="T6" fmla="*/ 179 w 661"/>
                  <a:gd name="T7" fmla="*/ 433 h 506"/>
                  <a:gd name="T8" fmla="*/ 179 w 661"/>
                  <a:gd name="T9" fmla="*/ 397 h 506"/>
                  <a:gd name="T10" fmla="*/ 108 w 661"/>
                  <a:gd name="T11" fmla="*/ 324 h 506"/>
                  <a:gd name="T12" fmla="*/ 70 w 661"/>
                  <a:gd name="T13" fmla="*/ 324 h 506"/>
                  <a:gd name="T14" fmla="*/ 70 w 661"/>
                  <a:gd name="T15" fmla="*/ 362 h 506"/>
                  <a:gd name="T16" fmla="*/ 108 w 661"/>
                  <a:gd name="T17" fmla="*/ 362 h 506"/>
                  <a:gd name="T18" fmla="*/ 108 w 661"/>
                  <a:gd name="T19" fmla="*/ 324 h 506"/>
                  <a:gd name="T20" fmla="*/ 108 w 661"/>
                  <a:gd name="T21" fmla="*/ 397 h 506"/>
                  <a:gd name="T22" fmla="*/ 70 w 661"/>
                  <a:gd name="T23" fmla="*/ 397 h 506"/>
                  <a:gd name="T24" fmla="*/ 70 w 661"/>
                  <a:gd name="T25" fmla="*/ 433 h 506"/>
                  <a:gd name="T26" fmla="*/ 108 w 661"/>
                  <a:gd name="T27" fmla="*/ 433 h 506"/>
                  <a:gd name="T28" fmla="*/ 108 w 661"/>
                  <a:gd name="T29" fmla="*/ 397 h 506"/>
                  <a:gd name="T30" fmla="*/ 250 w 661"/>
                  <a:gd name="T31" fmla="*/ 397 h 506"/>
                  <a:gd name="T32" fmla="*/ 215 w 661"/>
                  <a:gd name="T33" fmla="*/ 397 h 506"/>
                  <a:gd name="T34" fmla="*/ 215 w 661"/>
                  <a:gd name="T35" fmla="*/ 433 h 506"/>
                  <a:gd name="T36" fmla="*/ 250 w 661"/>
                  <a:gd name="T37" fmla="*/ 433 h 506"/>
                  <a:gd name="T38" fmla="*/ 250 w 661"/>
                  <a:gd name="T39" fmla="*/ 397 h 506"/>
                  <a:gd name="T40" fmla="*/ 179 w 661"/>
                  <a:gd name="T41" fmla="*/ 324 h 506"/>
                  <a:gd name="T42" fmla="*/ 144 w 661"/>
                  <a:gd name="T43" fmla="*/ 324 h 506"/>
                  <a:gd name="T44" fmla="*/ 144 w 661"/>
                  <a:gd name="T45" fmla="*/ 362 h 506"/>
                  <a:gd name="T46" fmla="*/ 179 w 661"/>
                  <a:gd name="T47" fmla="*/ 362 h 506"/>
                  <a:gd name="T48" fmla="*/ 179 w 661"/>
                  <a:gd name="T49" fmla="*/ 324 h 506"/>
                  <a:gd name="T50" fmla="*/ 576 w 661"/>
                  <a:gd name="T51" fmla="*/ 352 h 506"/>
                  <a:gd name="T52" fmla="*/ 432 w 661"/>
                  <a:gd name="T53" fmla="*/ 352 h 506"/>
                  <a:gd name="T54" fmla="*/ 432 w 661"/>
                  <a:gd name="T55" fmla="*/ 407 h 506"/>
                  <a:gd name="T56" fmla="*/ 576 w 661"/>
                  <a:gd name="T57" fmla="*/ 407 h 506"/>
                  <a:gd name="T58" fmla="*/ 576 w 661"/>
                  <a:gd name="T59" fmla="*/ 352 h 506"/>
                  <a:gd name="T60" fmla="*/ 661 w 661"/>
                  <a:gd name="T61" fmla="*/ 253 h 506"/>
                  <a:gd name="T62" fmla="*/ 661 w 661"/>
                  <a:gd name="T63" fmla="*/ 253 h 506"/>
                  <a:gd name="T64" fmla="*/ 543 w 661"/>
                  <a:gd name="T65" fmla="*/ 0 h 506"/>
                  <a:gd name="T66" fmla="*/ 115 w 661"/>
                  <a:gd name="T67" fmla="*/ 0 h 506"/>
                  <a:gd name="T68" fmla="*/ 0 w 661"/>
                  <a:gd name="T69" fmla="*/ 253 h 506"/>
                  <a:gd name="T70" fmla="*/ 0 w 661"/>
                  <a:gd name="T71" fmla="*/ 253 h 506"/>
                  <a:gd name="T72" fmla="*/ 0 w 661"/>
                  <a:gd name="T73" fmla="*/ 506 h 506"/>
                  <a:gd name="T74" fmla="*/ 661 w 661"/>
                  <a:gd name="T75" fmla="*/ 506 h 506"/>
                  <a:gd name="T76" fmla="*/ 661 w 661"/>
                  <a:gd name="T77" fmla="*/ 506 h 506"/>
                  <a:gd name="T78" fmla="*/ 661 w 661"/>
                  <a:gd name="T79" fmla="*/ 506 h 506"/>
                  <a:gd name="T80" fmla="*/ 661 w 661"/>
                  <a:gd name="T81" fmla="*/ 253 h 506"/>
                  <a:gd name="T82" fmla="*/ 661 w 661"/>
                  <a:gd name="T83" fmla="*/ 253 h 506"/>
                  <a:gd name="T84" fmla="*/ 626 w 661"/>
                  <a:gd name="T85" fmla="*/ 468 h 506"/>
                  <a:gd name="T86" fmla="*/ 35 w 661"/>
                  <a:gd name="T87" fmla="*/ 468 h 506"/>
                  <a:gd name="T88" fmla="*/ 35 w 661"/>
                  <a:gd name="T89" fmla="*/ 288 h 506"/>
                  <a:gd name="T90" fmla="*/ 626 w 661"/>
                  <a:gd name="T91" fmla="*/ 288 h 506"/>
                  <a:gd name="T92" fmla="*/ 626 w 661"/>
                  <a:gd name="T93" fmla="*/ 468 h 506"/>
                  <a:gd name="T94" fmla="*/ 323 w 661"/>
                  <a:gd name="T95" fmla="*/ 324 h 506"/>
                  <a:gd name="T96" fmla="*/ 288 w 661"/>
                  <a:gd name="T97" fmla="*/ 324 h 506"/>
                  <a:gd name="T98" fmla="*/ 288 w 661"/>
                  <a:gd name="T99" fmla="*/ 362 h 506"/>
                  <a:gd name="T100" fmla="*/ 323 w 661"/>
                  <a:gd name="T101" fmla="*/ 362 h 506"/>
                  <a:gd name="T102" fmla="*/ 323 w 661"/>
                  <a:gd name="T103" fmla="*/ 324 h 506"/>
                  <a:gd name="T104" fmla="*/ 323 w 661"/>
                  <a:gd name="T105" fmla="*/ 397 h 506"/>
                  <a:gd name="T106" fmla="*/ 288 w 661"/>
                  <a:gd name="T107" fmla="*/ 397 h 506"/>
                  <a:gd name="T108" fmla="*/ 288 w 661"/>
                  <a:gd name="T109" fmla="*/ 433 h 506"/>
                  <a:gd name="T110" fmla="*/ 323 w 661"/>
                  <a:gd name="T111" fmla="*/ 433 h 506"/>
                  <a:gd name="T112" fmla="*/ 323 w 661"/>
                  <a:gd name="T113" fmla="*/ 397 h 506"/>
                  <a:gd name="T114" fmla="*/ 250 w 661"/>
                  <a:gd name="T115" fmla="*/ 324 h 506"/>
                  <a:gd name="T116" fmla="*/ 215 w 661"/>
                  <a:gd name="T117" fmla="*/ 324 h 506"/>
                  <a:gd name="T118" fmla="*/ 215 w 661"/>
                  <a:gd name="T119" fmla="*/ 362 h 506"/>
                  <a:gd name="T120" fmla="*/ 250 w 661"/>
                  <a:gd name="T121" fmla="*/ 362 h 506"/>
                  <a:gd name="T122" fmla="*/ 250 w 661"/>
                  <a:gd name="T123" fmla="*/ 324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661" h="506">
                    <a:moveTo>
                      <a:pt x="179" y="397"/>
                    </a:moveTo>
                    <a:lnTo>
                      <a:pt x="144" y="397"/>
                    </a:lnTo>
                    <a:lnTo>
                      <a:pt x="144" y="433"/>
                    </a:lnTo>
                    <a:lnTo>
                      <a:pt x="179" y="433"/>
                    </a:lnTo>
                    <a:lnTo>
                      <a:pt x="179" y="397"/>
                    </a:lnTo>
                    <a:close/>
                    <a:moveTo>
                      <a:pt x="108" y="324"/>
                    </a:moveTo>
                    <a:lnTo>
                      <a:pt x="70" y="324"/>
                    </a:lnTo>
                    <a:lnTo>
                      <a:pt x="70" y="362"/>
                    </a:lnTo>
                    <a:lnTo>
                      <a:pt x="108" y="362"/>
                    </a:lnTo>
                    <a:lnTo>
                      <a:pt x="108" y="324"/>
                    </a:lnTo>
                    <a:close/>
                    <a:moveTo>
                      <a:pt x="108" y="397"/>
                    </a:moveTo>
                    <a:lnTo>
                      <a:pt x="70" y="397"/>
                    </a:lnTo>
                    <a:lnTo>
                      <a:pt x="70" y="433"/>
                    </a:lnTo>
                    <a:lnTo>
                      <a:pt x="108" y="433"/>
                    </a:lnTo>
                    <a:lnTo>
                      <a:pt x="108" y="397"/>
                    </a:lnTo>
                    <a:close/>
                    <a:moveTo>
                      <a:pt x="250" y="397"/>
                    </a:moveTo>
                    <a:lnTo>
                      <a:pt x="215" y="397"/>
                    </a:lnTo>
                    <a:lnTo>
                      <a:pt x="215" y="433"/>
                    </a:lnTo>
                    <a:lnTo>
                      <a:pt x="250" y="433"/>
                    </a:lnTo>
                    <a:lnTo>
                      <a:pt x="250" y="397"/>
                    </a:lnTo>
                    <a:close/>
                    <a:moveTo>
                      <a:pt x="179" y="324"/>
                    </a:moveTo>
                    <a:lnTo>
                      <a:pt x="144" y="324"/>
                    </a:lnTo>
                    <a:lnTo>
                      <a:pt x="144" y="362"/>
                    </a:lnTo>
                    <a:lnTo>
                      <a:pt x="179" y="362"/>
                    </a:lnTo>
                    <a:lnTo>
                      <a:pt x="179" y="324"/>
                    </a:lnTo>
                    <a:close/>
                    <a:moveTo>
                      <a:pt x="576" y="352"/>
                    </a:moveTo>
                    <a:lnTo>
                      <a:pt x="432" y="352"/>
                    </a:lnTo>
                    <a:lnTo>
                      <a:pt x="432" y="407"/>
                    </a:lnTo>
                    <a:lnTo>
                      <a:pt x="576" y="407"/>
                    </a:lnTo>
                    <a:lnTo>
                      <a:pt x="576" y="352"/>
                    </a:lnTo>
                    <a:close/>
                    <a:moveTo>
                      <a:pt x="661" y="253"/>
                    </a:moveTo>
                    <a:lnTo>
                      <a:pt x="661" y="253"/>
                    </a:lnTo>
                    <a:lnTo>
                      <a:pt x="543" y="0"/>
                    </a:lnTo>
                    <a:lnTo>
                      <a:pt x="115" y="0"/>
                    </a:lnTo>
                    <a:lnTo>
                      <a:pt x="0" y="253"/>
                    </a:lnTo>
                    <a:lnTo>
                      <a:pt x="0" y="253"/>
                    </a:lnTo>
                    <a:lnTo>
                      <a:pt x="0" y="506"/>
                    </a:lnTo>
                    <a:lnTo>
                      <a:pt x="661" y="506"/>
                    </a:lnTo>
                    <a:lnTo>
                      <a:pt x="661" y="506"/>
                    </a:lnTo>
                    <a:lnTo>
                      <a:pt x="661" y="506"/>
                    </a:lnTo>
                    <a:lnTo>
                      <a:pt x="661" y="253"/>
                    </a:lnTo>
                    <a:lnTo>
                      <a:pt x="661" y="253"/>
                    </a:lnTo>
                    <a:close/>
                    <a:moveTo>
                      <a:pt x="626" y="468"/>
                    </a:moveTo>
                    <a:lnTo>
                      <a:pt x="35" y="468"/>
                    </a:lnTo>
                    <a:lnTo>
                      <a:pt x="35" y="288"/>
                    </a:lnTo>
                    <a:lnTo>
                      <a:pt x="626" y="288"/>
                    </a:lnTo>
                    <a:lnTo>
                      <a:pt x="626" y="468"/>
                    </a:lnTo>
                    <a:close/>
                    <a:moveTo>
                      <a:pt x="323" y="324"/>
                    </a:moveTo>
                    <a:lnTo>
                      <a:pt x="288" y="324"/>
                    </a:lnTo>
                    <a:lnTo>
                      <a:pt x="288" y="362"/>
                    </a:lnTo>
                    <a:lnTo>
                      <a:pt x="323" y="362"/>
                    </a:lnTo>
                    <a:lnTo>
                      <a:pt x="323" y="324"/>
                    </a:lnTo>
                    <a:close/>
                    <a:moveTo>
                      <a:pt x="323" y="397"/>
                    </a:moveTo>
                    <a:lnTo>
                      <a:pt x="288" y="397"/>
                    </a:lnTo>
                    <a:lnTo>
                      <a:pt x="288" y="433"/>
                    </a:lnTo>
                    <a:lnTo>
                      <a:pt x="323" y="433"/>
                    </a:lnTo>
                    <a:lnTo>
                      <a:pt x="323" y="397"/>
                    </a:lnTo>
                    <a:close/>
                    <a:moveTo>
                      <a:pt x="250" y="324"/>
                    </a:moveTo>
                    <a:lnTo>
                      <a:pt x="215" y="324"/>
                    </a:lnTo>
                    <a:lnTo>
                      <a:pt x="215" y="362"/>
                    </a:lnTo>
                    <a:lnTo>
                      <a:pt x="250" y="362"/>
                    </a:lnTo>
                    <a:lnTo>
                      <a:pt x="250" y="32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>
                  <a:defRPr/>
                </a:pPr>
                <a:endParaRPr lang="zh-CN" altLang="en-US" sz="1000" b="1" kern="0" dirty="0">
                  <a:solidFill>
                    <a:srgbClr val="000000"/>
                  </a:solidFill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65" name="矩形 64">
                <a:extLst>
                  <a:ext uri="{FF2B5EF4-FFF2-40B4-BE49-F238E27FC236}">
                    <a16:creationId xmlns:a16="http://schemas.microsoft.com/office/drawing/2014/main" id="{89CC2461-356A-4B44-9FCC-0D1AA6F02AB5}"/>
                  </a:ext>
                </a:extLst>
              </p:cNvPr>
              <p:cNvSpPr/>
              <p:nvPr/>
            </p:nvSpPr>
            <p:spPr>
              <a:xfrm>
                <a:off x="3005284" y="9025192"/>
                <a:ext cx="628589" cy="261610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ctr"/>
                <a:r>
                  <a:rPr lang="en-US" altLang="zh-CN" sz="1050" dirty="0">
                    <a:solidFill>
                      <a:srgbClr val="FFFFFF"/>
                    </a:solidFill>
                    <a:latin typeface="Helvetica" pitchFamily="2" charset="0"/>
                    <a:ea typeface="等线" panose="02010600030101010101" pitchFamily="2" charset="-122"/>
                    <a:cs typeface="Arial" panose="020B0604020202020204" pitchFamily="34" charset="0"/>
                  </a:rPr>
                  <a:t>Edge</a:t>
                </a:r>
                <a:endParaRPr lang="en-HK" altLang="zh-CN" sz="1050" dirty="0">
                  <a:solidFill>
                    <a:srgbClr val="FFFFFF"/>
                  </a:solidFill>
                  <a:latin typeface="Helvetica" pitchFamily="2" charset="0"/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</p:grpSp>
        <p:cxnSp>
          <p:nvCxnSpPr>
            <p:cNvPr id="36" name="直线箭头连接符 35">
              <a:extLst>
                <a:ext uri="{FF2B5EF4-FFF2-40B4-BE49-F238E27FC236}">
                  <a16:creationId xmlns:a16="http://schemas.microsoft.com/office/drawing/2014/main" id="{95B5441D-B24F-194F-A4B6-F478F7A5B15C}"/>
                </a:ext>
              </a:extLst>
            </p:cNvPr>
            <p:cNvCxnSpPr>
              <a:cxnSpLocks/>
            </p:cNvCxnSpPr>
            <p:nvPr/>
          </p:nvCxnSpPr>
          <p:spPr>
            <a:xfrm>
              <a:off x="5379795" y="4049569"/>
              <a:ext cx="0" cy="899595"/>
            </a:xfrm>
            <a:prstGeom prst="straightConnector1">
              <a:avLst/>
            </a:prstGeom>
            <a:ln w="19050">
              <a:solidFill>
                <a:srgbClr val="A2A5B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线箭头连接符 36">
              <a:extLst>
                <a:ext uri="{FF2B5EF4-FFF2-40B4-BE49-F238E27FC236}">
                  <a16:creationId xmlns:a16="http://schemas.microsoft.com/office/drawing/2014/main" id="{C55AC002-2A01-0242-8D28-077D98BD4EBA}"/>
                </a:ext>
              </a:extLst>
            </p:cNvPr>
            <p:cNvCxnSpPr>
              <a:cxnSpLocks/>
            </p:cNvCxnSpPr>
            <p:nvPr/>
          </p:nvCxnSpPr>
          <p:spPr>
            <a:xfrm>
              <a:off x="3325866" y="4047137"/>
              <a:ext cx="0" cy="899595"/>
            </a:xfrm>
            <a:prstGeom prst="straightConnector1">
              <a:avLst/>
            </a:prstGeom>
            <a:ln w="19050">
              <a:solidFill>
                <a:srgbClr val="A2A5B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圆角矩形 37">
              <a:extLst>
                <a:ext uri="{FF2B5EF4-FFF2-40B4-BE49-F238E27FC236}">
                  <a16:creationId xmlns:a16="http://schemas.microsoft.com/office/drawing/2014/main" id="{A6A46575-1C9B-2040-8033-7BF364E8E8E0}"/>
                </a:ext>
              </a:extLst>
            </p:cNvPr>
            <p:cNvSpPr/>
            <p:nvPr/>
          </p:nvSpPr>
          <p:spPr>
            <a:xfrm>
              <a:off x="1330908" y="4946732"/>
              <a:ext cx="6125106" cy="844146"/>
            </a:xfrm>
            <a:prstGeom prst="roundRect">
              <a:avLst/>
            </a:prstGeom>
            <a:noFill/>
            <a:ln w="12700" cap="flat" cmpd="sng" algn="ctr">
              <a:solidFill>
                <a:schemeClr val="bg2">
                  <a:lumMod val="85000"/>
                </a:schemeClr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 kern="0">
                <a:solidFill>
                  <a:srgbClr val="FFFFFF"/>
                </a:solidFill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39" name="圆角矩形 38">
              <a:extLst>
                <a:ext uri="{FF2B5EF4-FFF2-40B4-BE49-F238E27FC236}">
                  <a16:creationId xmlns:a16="http://schemas.microsoft.com/office/drawing/2014/main" id="{A2A5D933-610A-FB47-AC5A-5B2907B91FB7}"/>
                </a:ext>
              </a:extLst>
            </p:cNvPr>
            <p:cNvSpPr/>
            <p:nvPr/>
          </p:nvSpPr>
          <p:spPr>
            <a:xfrm>
              <a:off x="1337859" y="3205423"/>
              <a:ext cx="6125106" cy="844146"/>
            </a:xfrm>
            <a:prstGeom prst="roundRect">
              <a:avLst/>
            </a:prstGeom>
            <a:noFill/>
            <a:ln w="12700" cap="flat" cmpd="sng" algn="ctr">
              <a:solidFill>
                <a:schemeClr val="bg2">
                  <a:lumMod val="85000"/>
                </a:schemeClr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 kern="0">
                <a:solidFill>
                  <a:srgbClr val="FFFFFF"/>
                </a:solidFill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  <p:cxnSp>
          <p:nvCxnSpPr>
            <p:cNvPr id="40" name="直线箭头连接符 39">
              <a:extLst>
                <a:ext uri="{FF2B5EF4-FFF2-40B4-BE49-F238E27FC236}">
                  <a16:creationId xmlns:a16="http://schemas.microsoft.com/office/drawing/2014/main" id="{8898C0C0-8037-7847-9A36-2B8293215149}"/>
                </a:ext>
              </a:extLst>
            </p:cNvPr>
            <p:cNvCxnSpPr>
              <a:cxnSpLocks/>
            </p:cNvCxnSpPr>
            <p:nvPr/>
          </p:nvCxnSpPr>
          <p:spPr>
            <a:xfrm>
              <a:off x="2591195" y="2364935"/>
              <a:ext cx="0" cy="840488"/>
            </a:xfrm>
            <a:prstGeom prst="straightConnector1">
              <a:avLst/>
            </a:prstGeom>
            <a:ln w="19050">
              <a:solidFill>
                <a:srgbClr val="A2A5B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线箭头连接符 40">
              <a:extLst>
                <a:ext uri="{FF2B5EF4-FFF2-40B4-BE49-F238E27FC236}">
                  <a16:creationId xmlns:a16="http://schemas.microsoft.com/office/drawing/2014/main" id="{75614B89-5E3B-3F47-861D-86ECF14E2B2F}"/>
                </a:ext>
              </a:extLst>
            </p:cNvPr>
            <p:cNvCxnSpPr>
              <a:cxnSpLocks/>
            </p:cNvCxnSpPr>
            <p:nvPr/>
          </p:nvCxnSpPr>
          <p:spPr>
            <a:xfrm>
              <a:off x="4376331" y="2364935"/>
              <a:ext cx="0" cy="840488"/>
            </a:xfrm>
            <a:prstGeom prst="straightConnector1">
              <a:avLst/>
            </a:prstGeom>
            <a:ln w="19050">
              <a:solidFill>
                <a:srgbClr val="A2A5B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线箭头连接符 41">
              <a:extLst>
                <a:ext uri="{FF2B5EF4-FFF2-40B4-BE49-F238E27FC236}">
                  <a16:creationId xmlns:a16="http://schemas.microsoft.com/office/drawing/2014/main" id="{43ECCF8C-AF11-074C-9CD9-15E2C5A9FC8D}"/>
                </a:ext>
              </a:extLst>
            </p:cNvPr>
            <p:cNvCxnSpPr>
              <a:cxnSpLocks/>
            </p:cNvCxnSpPr>
            <p:nvPr/>
          </p:nvCxnSpPr>
          <p:spPr>
            <a:xfrm>
              <a:off x="6210540" y="2364937"/>
              <a:ext cx="0" cy="840486"/>
            </a:xfrm>
            <a:prstGeom prst="straightConnector1">
              <a:avLst/>
            </a:prstGeom>
            <a:ln w="19050">
              <a:solidFill>
                <a:srgbClr val="A2A5B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3" name="组合 42">
              <a:extLst>
                <a:ext uri="{FF2B5EF4-FFF2-40B4-BE49-F238E27FC236}">
                  <a16:creationId xmlns:a16="http://schemas.microsoft.com/office/drawing/2014/main" id="{B571A59C-A587-CC47-8F95-21B12B2493D5}"/>
                </a:ext>
              </a:extLst>
            </p:cNvPr>
            <p:cNvGrpSpPr/>
            <p:nvPr/>
          </p:nvGrpSpPr>
          <p:grpSpPr>
            <a:xfrm>
              <a:off x="1469248" y="5007891"/>
              <a:ext cx="719307" cy="719307"/>
              <a:chOff x="1748275" y="5007891"/>
              <a:chExt cx="719307" cy="719307"/>
            </a:xfrm>
          </p:grpSpPr>
          <p:grpSp>
            <p:nvGrpSpPr>
              <p:cNvPr id="59" name="组合 58">
                <a:extLst>
                  <a:ext uri="{FF2B5EF4-FFF2-40B4-BE49-F238E27FC236}">
                    <a16:creationId xmlns:a16="http://schemas.microsoft.com/office/drawing/2014/main" id="{E0FC823A-76F9-5B4E-8BB0-0512E8FB3D9D}"/>
                  </a:ext>
                </a:extLst>
              </p:cNvPr>
              <p:cNvGrpSpPr/>
              <p:nvPr/>
            </p:nvGrpSpPr>
            <p:grpSpPr>
              <a:xfrm>
                <a:off x="1748275" y="5007891"/>
                <a:ext cx="719307" cy="719307"/>
                <a:chOff x="2962576" y="8615610"/>
                <a:chExt cx="719307" cy="719307"/>
              </a:xfrm>
            </p:grpSpPr>
            <p:sp>
              <p:nvSpPr>
                <p:cNvPr id="61" name="椭圆 60">
                  <a:extLst>
                    <a:ext uri="{FF2B5EF4-FFF2-40B4-BE49-F238E27FC236}">
                      <a16:creationId xmlns:a16="http://schemas.microsoft.com/office/drawing/2014/main" id="{F36F94DD-26E7-0D40-BB9C-7197876A13CA}"/>
                    </a:ext>
                  </a:extLst>
                </p:cNvPr>
                <p:cNvSpPr/>
                <p:nvPr/>
              </p:nvSpPr>
              <p:spPr>
                <a:xfrm>
                  <a:off x="2962576" y="8615610"/>
                  <a:ext cx="719307" cy="719307"/>
                </a:xfrm>
                <a:prstGeom prst="ellipse">
                  <a:avLst/>
                </a:prstGeom>
                <a:gradFill>
                  <a:gsLst>
                    <a:gs pos="0">
                      <a:srgbClr val="00B0FD"/>
                    </a:gs>
                    <a:gs pos="30000">
                      <a:srgbClr val="0095EE"/>
                    </a:gs>
                    <a:gs pos="99000">
                      <a:srgbClr val="005FE9"/>
                    </a:gs>
                  </a:gsLst>
                  <a:lin ang="2700000" scaled="0"/>
                </a:gra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165100" dist="50800" dir="4200000" sx="102000" sy="102000" algn="ctr" rotWithShape="0">
                    <a:schemeClr val="accent1">
                      <a:alpha val="10000"/>
                    </a:schemeClr>
                  </a:outerShdw>
                </a:effectLst>
              </p:spPr>
              <p:txBody>
                <a:bodyPr rtlCol="0" anchor="ctr"/>
                <a:lstStyle/>
                <a:p>
                  <a:pPr algn="ctr"/>
                  <a:endParaRPr kumimoji="1" lang="zh-CN" altLang="en-US" kern="0">
                    <a:solidFill>
                      <a:srgbClr val="FFFFFF"/>
                    </a:solidFill>
                    <a:latin typeface="等线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62" name="矩形 61">
                  <a:extLst>
                    <a:ext uri="{FF2B5EF4-FFF2-40B4-BE49-F238E27FC236}">
                      <a16:creationId xmlns:a16="http://schemas.microsoft.com/office/drawing/2014/main" id="{FBD91261-275F-634F-A89F-D4677EAD707B}"/>
                    </a:ext>
                  </a:extLst>
                </p:cNvPr>
                <p:cNvSpPr/>
                <p:nvPr/>
              </p:nvSpPr>
              <p:spPr>
                <a:xfrm>
                  <a:off x="2986984" y="9020297"/>
                  <a:ext cx="676599" cy="253916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algn="ctr"/>
                  <a:r>
                    <a:rPr lang="zh-CN" altLang="en-US" sz="1050" dirty="0">
                      <a:solidFill>
                        <a:srgbClr val="FFFFFF"/>
                      </a:solidFill>
                      <a:latin typeface="Helvetica" pitchFamily="2" charset="0"/>
                      <a:ea typeface="等线" panose="02010600030101010101" pitchFamily="2" charset="-122"/>
                      <a:cs typeface="Arial" panose="020B0604020202020204" pitchFamily="34" charset="0"/>
                    </a:rPr>
                    <a:t>逆变器</a:t>
                  </a:r>
                  <a:endParaRPr lang="en-HK" altLang="zh-CN" sz="1050" dirty="0">
                    <a:solidFill>
                      <a:srgbClr val="FFFFFF"/>
                    </a:solidFill>
                    <a:latin typeface="Helvetica" pitchFamily="2" charset="0"/>
                    <a:ea typeface="等线" panose="02010600030101010101" pitchFamily="2" charset="-122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60" name="Freeform 48">
                <a:extLst>
                  <a:ext uri="{FF2B5EF4-FFF2-40B4-BE49-F238E27FC236}">
                    <a16:creationId xmlns:a16="http://schemas.microsoft.com/office/drawing/2014/main" id="{3653B870-23A9-0A4B-8E62-1E417955E5B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938619" y="5099209"/>
                <a:ext cx="338618" cy="337424"/>
              </a:xfrm>
              <a:custGeom>
                <a:avLst/>
                <a:gdLst>
                  <a:gd name="T0" fmla="*/ 132 w 240"/>
                  <a:gd name="T1" fmla="*/ 44 h 239"/>
                  <a:gd name="T2" fmla="*/ 124 w 240"/>
                  <a:gd name="T3" fmla="*/ 118 h 239"/>
                  <a:gd name="T4" fmla="*/ 139 w 240"/>
                  <a:gd name="T5" fmla="*/ 118 h 239"/>
                  <a:gd name="T6" fmla="*/ 157 w 240"/>
                  <a:gd name="T7" fmla="*/ 100 h 239"/>
                  <a:gd name="T8" fmla="*/ 138 w 240"/>
                  <a:gd name="T9" fmla="*/ 155 h 239"/>
                  <a:gd name="T10" fmla="*/ 177 w 240"/>
                  <a:gd name="T11" fmla="*/ 155 h 239"/>
                  <a:gd name="T12" fmla="*/ 157 w 240"/>
                  <a:gd name="T13" fmla="*/ 100 h 239"/>
                  <a:gd name="T14" fmla="*/ 83 w 240"/>
                  <a:gd name="T15" fmla="*/ 120 h 239"/>
                  <a:gd name="T16" fmla="*/ 89 w 240"/>
                  <a:gd name="T17" fmla="*/ 117 h 239"/>
                  <a:gd name="T18" fmla="*/ 82 w 240"/>
                  <a:gd name="T19" fmla="*/ 45 h 239"/>
                  <a:gd name="T20" fmla="*/ 65 w 240"/>
                  <a:gd name="T21" fmla="*/ 44 h 239"/>
                  <a:gd name="T22" fmla="*/ 43 w 240"/>
                  <a:gd name="T23" fmla="*/ 120 h 239"/>
                  <a:gd name="T24" fmla="*/ 65 w 240"/>
                  <a:gd name="T25" fmla="*/ 101 h 239"/>
                  <a:gd name="T26" fmla="*/ 84 w 240"/>
                  <a:gd name="T27" fmla="*/ 196 h 239"/>
                  <a:gd name="T28" fmla="*/ 126 w 240"/>
                  <a:gd name="T29" fmla="*/ 155 h 239"/>
                  <a:gd name="T30" fmla="*/ 107 w 240"/>
                  <a:gd name="T31" fmla="*/ 100 h 239"/>
                  <a:gd name="T32" fmla="*/ 86 w 240"/>
                  <a:gd name="T33" fmla="*/ 131 h 239"/>
                  <a:gd name="T34" fmla="*/ 65 w 240"/>
                  <a:gd name="T35" fmla="*/ 149 h 239"/>
                  <a:gd name="T36" fmla="*/ 43 w 240"/>
                  <a:gd name="T37" fmla="*/ 131 h 239"/>
                  <a:gd name="T38" fmla="*/ 65 w 240"/>
                  <a:gd name="T39" fmla="*/ 196 h 239"/>
                  <a:gd name="T40" fmla="*/ 157 w 240"/>
                  <a:gd name="T41" fmla="*/ 207 h 239"/>
                  <a:gd name="T42" fmla="*/ 107 w 240"/>
                  <a:gd name="T43" fmla="*/ 207 h 239"/>
                  <a:gd name="T44" fmla="*/ 65 w 240"/>
                  <a:gd name="T45" fmla="*/ 225 h 239"/>
                  <a:gd name="T46" fmla="*/ 43 w 240"/>
                  <a:gd name="T47" fmla="*/ 207 h 239"/>
                  <a:gd name="T48" fmla="*/ 60 w 240"/>
                  <a:gd name="T49" fmla="*/ 239 h 239"/>
                  <a:gd name="T50" fmla="*/ 195 w 240"/>
                  <a:gd name="T51" fmla="*/ 223 h 239"/>
                  <a:gd name="T52" fmla="*/ 182 w 240"/>
                  <a:gd name="T53" fmla="*/ 170 h 239"/>
                  <a:gd name="T54" fmla="*/ 65 w 240"/>
                  <a:gd name="T55" fmla="*/ 14 h 239"/>
                  <a:gd name="T56" fmla="*/ 107 w 240"/>
                  <a:gd name="T57" fmla="*/ 69 h 239"/>
                  <a:gd name="T58" fmla="*/ 157 w 240"/>
                  <a:gd name="T59" fmla="*/ 69 h 239"/>
                  <a:gd name="T60" fmla="*/ 195 w 240"/>
                  <a:gd name="T61" fmla="*/ 43 h 239"/>
                  <a:gd name="T62" fmla="*/ 179 w 240"/>
                  <a:gd name="T63" fmla="*/ 0 h 239"/>
                  <a:gd name="T64" fmla="*/ 43 w 240"/>
                  <a:gd name="T65" fmla="*/ 17 h 239"/>
                  <a:gd name="T66" fmla="*/ 65 w 240"/>
                  <a:gd name="T67" fmla="*/ 33 h 239"/>
                  <a:gd name="T68" fmla="*/ 195 w 240"/>
                  <a:gd name="T69" fmla="*/ 173 h 239"/>
                  <a:gd name="T70" fmla="*/ 188 w 240"/>
                  <a:gd name="T71" fmla="*/ 155 h 239"/>
                  <a:gd name="T72" fmla="*/ 182 w 240"/>
                  <a:gd name="T73" fmla="*/ 44 h 239"/>
                  <a:gd name="T74" fmla="*/ 175 w 240"/>
                  <a:gd name="T75" fmla="*/ 118 h 239"/>
                  <a:gd name="T76" fmla="*/ 190 w 240"/>
                  <a:gd name="T77" fmla="*/ 118 h 239"/>
                  <a:gd name="T78" fmla="*/ 195 w 240"/>
                  <a:gd name="T79" fmla="*/ 67 h 239"/>
                  <a:gd name="T80" fmla="*/ 0 w 240"/>
                  <a:gd name="T81" fmla="*/ 33 h 239"/>
                  <a:gd name="T82" fmla="*/ 43 w 240"/>
                  <a:gd name="T83" fmla="*/ 44 h 239"/>
                  <a:gd name="T84" fmla="*/ 0 w 240"/>
                  <a:gd name="T85" fmla="*/ 33 h 239"/>
                  <a:gd name="T86" fmla="*/ 0 w 240"/>
                  <a:gd name="T87" fmla="*/ 131 h 239"/>
                  <a:gd name="T88" fmla="*/ 43 w 240"/>
                  <a:gd name="T89" fmla="*/ 120 h 239"/>
                  <a:gd name="T90" fmla="*/ 0 w 240"/>
                  <a:gd name="T91" fmla="*/ 196 h 239"/>
                  <a:gd name="T92" fmla="*/ 43 w 240"/>
                  <a:gd name="T93" fmla="*/ 207 h 239"/>
                  <a:gd name="T94" fmla="*/ 0 w 240"/>
                  <a:gd name="T95" fmla="*/ 196 h 239"/>
                  <a:gd name="T96" fmla="*/ 237 w 240"/>
                  <a:gd name="T97" fmla="*/ 151 h 239"/>
                  <a:gd name="T98" fmla="*/ 214 w 240"/>
                  <a:gd name="T99" fmla="*/ 85 h 239"/>
                  <a:gd name="T100" fmla="*/ 239 w 240"/>
                  <a:gd name="T101" fmla="*/ 44 h 239"/>
                  <a:gd name="T102" fmla="*/ 233 w 240"/>
                  <a:gd name="T103" fmla="*/ 33 h 239"/>
                  <a:gd name="T104" fmla="*/ 195 w 240"/>
                  <a:gd name="T105" fmla="*/ 43 h 239"/>
                  <a:gd name="T106" fmla="*/ 202 w 240"/>
                  <a:gd name="T107" fmla="*/ 85 h 239"/>
                  <a:gd name="T108" fmla="*/ 195 w 240"/>
                  <a:gd name="T109" fmla="*/ 136 h 239"/>
                  <a:gd name="T110" fmla="*/ 208 w 240"/>
                  <a:gd name="T111" fmla="*/ 100 h 239"/>
                  <a:gd name="T112" fmla="*/ 227 w 240"/>
                  <a:gd name="T113" fmla="*/ 155 h 239"/>
                  <a:gd name="T114" fmla="*/ 195 w 240"/>
                  <a:gd name="T115" fmla="*/ 173 h 239"/>
                  <a:gd name="T116" fmla="*/ 208 w 240"/>
                  <a:gd name="T117" fmla="*/ 207 h 239"/>
                  <a:gd name="T118" fmla="*/ 240 w 240"/>
                  <a:gd name="T119" fmla="*/ 159 h 239"/>
                  <a:gd name="T120" fmla="*/ 240 w 240"/>
                  <a:gd name="T121" fmla="*/ 152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40" h="239">
                    <a:moveTo>
                      <a:pt x="151" y="85"/>
                    </a:moveTo>
                    <a:cubicBezTo>
                      <a:pt x="144" y="65"/>
                      <a:pt x="136" y="47"/>
                      <a:pt x="132" y="44"/>
                    </a:cubicBezTo>
                    <a:cubicBezTo>
                      <a:pt x="127" y="47"/>
                      <a:pt x="120" y="65"/>
                      <a:pt x="112" y="85"/>
                    </a:cubicBezTo>
                    <a:cubicBezTo>
                      <a:pt x="116" y="94"/>
                      <a:pt x="120" y="105"/>
                      <a:pt x="124" y="118"/>
                    </a:cubicBezTo>
                    <a:cubicBezTo>
                      <a:pt x="127" y="125"/>
                      <a:pt x="129" y="132"/>
                      <a:pt x="132" y="140"/>
                    </a:cubicBezTo>
                    <a:cubicBezTo>
                      <a:pt x="135" y="132"/>
                      <a:pt x="137" y="125"/>
                      <a:pt x="139" y="118"/>
                    </a:cubicBezTo>
                    <a:cubicBezTo>
                      <a:pt x="144" y="105"/>
                      <a:pt x="148" y="94"/>
                      <a:pt x="151" y="85"/>
                    </a:cubicBezTo>
                    <a:close/>
                    <a:moveTo>
                      <a:pt x="157" y="100"/>
                    </a:moveTo>
                    <a:cubicBezTo>
                      <a:pt x="154" y="108"/>
                      <a:pt x="152" y="115"/>
                      <a:pt x="150" y="122"/>
                    </a:cubicBezTo>
                    <a:cubicBezTo>
                      <a:pt x="145" y="135"/>
                      <a:pt x="141" y="146"/>
                      <a:pt x="138" y="155"/>
                    </a:cubicBezTo>
                    <a:cubicBezTo>
                      <a:pt x="145" y="175"/>
                      <a:pt x="153" y="193"/>
                      <a:pt x="157" y="196"/>
                    </a:cubicBezTo>
                    <a:cubicBezTo>
                      <a:pt x="162" y="193"/>
                      <a:pt x="169" y="175"/>
                      <a:pt x="177" y="155"/>
                    </a:cubicBezTo>
                    <a:cubicBezTo>
                      <a:pt x="173" y="146"/>
                      <a:pt x="169" y="135"/>
                      <a:pt x="165" y="122"/>
                    </a:cubicBezTo>
                    <a:cubicBezTo>
                      <a:pt x="162" y="115"/>
                      <a:pt x="160" y="108"/>
                      <a:pt x="157" y="100"/>
                    </a:cubicBezTo>
                    <a:close/>
                    <a:moveTo>
                      <a:pt x="65" y="101"/>
                    </a:moveTo>
                    <a:cubicBezTo>
                      <a:pt x="83" y="120"/>
                      <a:pt x="83" y="120"/>
                      <a:pt x="83" y="120"/>
                    </a:cubicBezTo>
                    <a:cubicBezTo>
                      <a:pt x="86" y="120"/>
                      <a:pt x="86" y="120"/>
                      <a:pt x="86" y="120"/>
                    </a:cubicBezTo>
                    <a:cubicBezTo>
                      <a:pt x="87" y="120"/>
                      <a:pt x="89" y="119"/>
                      <a:pt x="89" y="117"/>
                    </a:cubicBezTo>
                    <a:cubicBezTo>
                      <a:pt x="93" y="105"/>
                      <a:pt x="97" y="94"/>
                      <a:pt x="101" y="85"/>
                    </a:cubicBezTo>
                    <a:cubicBezTo>
                      <a:pt x="94" y="66"/>
                      <a:pt x="87" y="50"/>
                      <a:pt x="82" y="45"/>
                    </a:cubicBezTo>
                    <a:cubicBezTo>
                      <a:pt x="65" y="62"/>
                      <a:pt x="65" y="62"/>
                      <a:pt x="65" y="62"/>
                    </a:cubicBezTo>
                    <a:cubicBezTo>
                      <a:pt x="65" y="44"/>
                      <a:pt x="65" y="44"/>
                      <a:pt x="65" y="44"/>
                    </a:cubicBezTo>
                    <a:cubicBezTo>
                      <a:pt x="43" y="44"/>
                      <a:pt x="43" y="44"/>
                      <a:pt x="43" y="44"/>
                    </a:cubicBezTo>
                    <a:cubicBezTo>
                      <a:pt x="43" y="120"/>
                      <a:pt x="43" y="120"/>
                      <a:pt x="43" y="120"/>
                    </a:cubicBezTo>
                    <a:cubicBezTo>
                      <a:pt x="65" y="120"/>
                      <a:pt x="65" y="120"/>
                      <a:pt x="65" y="120"/>
                    </a:cubicBezTo>
                    <a:lnTo>
                      <a:pt x="65" y="101"/>
                    </a:lnTo>
                    <a:close/>
                    <a:moveTo>
                      <a:pt x="65" y="177"/>
                    </a:moveTo>
                    <a:cubicBezTo>
                      <a:pt x="84" y="196"/>
                      <a:pt x="84" y="196"/>
                      <a:pt x="84" y="196"/>
                    </a:cubicBezTo>
                    <a:cubicBezTo>
                      <a:pt x="107" y="196"/>
                      <a:pt x="107" y="196"/>
                      <a:pt x="107" y="196"/>
                    </a:cubicBezTo>
                    <a:cubicBezTo>
                      <a:pt x="111" y="194"/>
                      <a:pt x="118" y="176"/>
                      <a:pt x="126" y="155"/>
                    </a:cubicBezTo>
                    <a:cubicBezTo>
                      <a:pt x="123" y="146"/>
                      <a:pt x="119" y="135"/>
                      <a:pt x="114" y="122"/>
                    </a:cubicBezTo>
                    <a:cubicBezTo>
                      <a:pt x="112" y="115"/>
                      <a:pt x="109" y="108"/>
                      <a:pt x="107" y="100"/>
                    </a:cubicBezTo>
                    <a:cubicBezTo>
                      <a:pt x="104" y="108"/>
                      <a:pt x="102" y="115"/>
                      <a:pt x="99" y="121"/>
                    </a:cubicBezTo>
                    <a:cubicBezTo>
                      <a:pt x="97" y="127"/>
                      <a:pt x="92" y="131"/>
                      <a:pt x="86" y="131"/>
                    </a:cubicBezTo>
                    <a:cubicBezTo>
                      <a:pt x="84" y="131"/>
                      <a:pt x="84" y="131"/>
                      <a:pt x="84" y="131"/>
                    </a:cubicBezTo>
                    <a:cubicBezTo>
                      <a:pt x="65" y="149"/>
                      <a:pt x="65" y="149"/>
                      <a:pt x="65" y="149"/>
                    </a:cubicBezTo>
                    <a:cubicBezTo>
                      <a:pt x="65" y="131"/>
                      <a:pt x="65" y="131"/>
                      <a:pt x="65" y="131"/>
                    </a:cubicBezTo>
                    <a:cubicBezTo>
                      <a:pt x="43" y="131"/>
                      <a:pt x="43" y="131"/>
                      <a:pt x="43" y="131"/>
                    </a:cubicBezTo>
                    <a:cubicBezTo>
                      <a:pt x="43" y="196"/>
                      <a:pt x="43" y="196"/>
                      <a:pt x="43" y="196"/>
                    </a:cubicBezTo>
                    <a:cubicBezTo>
                      <a:pt x="65" y="196"/>
                      <a:pt x="65" y="196"/>
                      <a:pt x="65" y="196"/>
                    </a:cubicBezTo>
                    <a:lnTo>
                      <a:pt x="65" y="177"/>
                    </a:lnTo>
                    <a:close/>
                    <a:moveTo>
                      <a:pt x="157" y="207"/>
                    </a:moveTo>
                    <a:cubicBezTo>
                      <a:pt x="149" y="207"/>
                      <a:pt x="142" y="196"/>
                      <a:pt x="132" y="170"/>
                    </a:cubicBezTo>
                    <a:cubicBezTo>
                      <a:pt x="122" y="196"/>
                      <a:pt x="115" y="207"/>
                      <a:pt x="107" y="207"/>
                    </a:cubicBezTo>
                    <a:cubicBezTo>
                      <a:pt x="84" y="207"/>
                      <a:pt x="84" y="207"/>
                      <a:pt x="84" y="207"/>
                    </a:cubicBezTo>
                    <a:cubicBezTo>
                      <a:pt x="65" y="225"/>
                      <a:pt x="65" y="225"/>
                      <a:pt x="65" y="225"/>
                    </a:cubicBezTo>
                    <a:cubicBezTo>
                      <a:pt x="65" y="207"/>
                      <a:pt x="65" y="207"/>
                      <a:pt x="65" y="207"/>
                    </a:cubicBezTo>
                    <a:cubicBezTo>
                      <a:pt x="43" y="207"/>
                      <a:pt x="43" y="207"/>
                      <a:pt x="43" y="207"/>
                    </a:cubicBezTo>
                    <a:cubicBezTo>
                      <a:pt x="43" y="223"/>
                      <a:pt x="43" y="223"/>
                      <a:pt x="43" y="223"/>
                    </a:cubicBezTo>
                    <a:cubicBezTo>
                      <a:pt x="43" y="232"/>
                      <a:pt x="51" y="239"/>
                      <a:pt x="60" y="239"/>
                    </a:cubicBezTo>
                    <a:cubicBezTo>
                      <a:pt x="179" y="239"/>
                      <a:pt x="179" y="239"/>
                      <a:pt x="179" y="239"/>
                    </a:cubicBezTo>
                    <a:cubicBezTo>
                      <a:pt x="188" y="239"/>
                      <a:pt x="195" y="232"/>
                      <a:pt x="195" y="223"/>
                    </a:cubicBezTo>
                    <a:cubicBezTo>
                      <a:pt x="195" y="197"/>
                      <a:pt x="195" y="197"/>
                      <a:pt x="195" y="197"/>
                    </a:cubicBezTo>
                    <a:cubicBezTo>
                      <a:pt x="191" y="191"/>
                      <a:pt x="187" y="182"/>
                      <a:pt x="182" y="170"/>
                    </a:cubicBezTo>
                    <a:cubicBezTo>
                      <a:pt x="172" y="196"/>
                      <a:pt x="165" y="207"/>
                      <a:pt x="157" y="207"/>
                    </a:cubicBezTo>
                    <a:close/>
                    <a:moveTo>
                      <a:pt x="65" y="14"/>
                    </a:moveTo>
                    <a:cubicBezTo>
                      <a:pt x="84" y="34"/>
                      <a:pt x="84" y="34"/>
                      <a:pt x="84" y="34"/>
                    </a:cubicBezTo>
                    <a:cubicBezTo>
                      <a:pt x="91" y="36"/>
                      <a:pt x="98" y="47"/>
                      <a:pt x="107" y="69"/>
                    </a:cubicBezTo>
                    <a:cubicBezTo>
                      <a:pt x="117" y="44"/>
                      <a:pt x="124" y="33"/>
                      <a:pt x="132" y="33"/>
                    </a:cubicBezTo>
                    <a:cubicBezTo>
                      <a:pt x="140" y="33"/>
                      <a:pt x="147" y="44"/>
                      <a:pt x="157" y="69"/>
                    </a:cubicBezTo>
                    <a:cubicBezTo>
                      <a:pt x="167" y="44"/>
                      <a:pt x="174" y="33"/>
                      <a:pt x="182" y="33"/>
                    </a:cubicBezTo>
                    <a:cubicBezTo>
                      <a:pt x="187" y="33"/>
                      <a:pt x="191" y="36"/>
                      <a:pt x="195" y="43"/>
                    </a:cubicBezTo>
                    <a:cubicBezTo>
                      <a:pt x="195" y="17"/>
                      <a:pt x="195" y="17"/>
                      <a:pt x="195" y="17"/>
                    </a:cubicBezTo>
                    <a:cubicBezTo>
                      <a:pt x="195" y="8"/>
                      <a:pt x="188" y="0"/>
                      <a:pt x="179" y="0"/>
                    </a:cubicBezTo>
                    <a:cubicBezTo>
                      <a:pt x="60" y="0"/>
                      <a:pt x="60" y="0"/>
                      <a:pt x="60" y="0"/>
                    </a:cubicBezTo>
                    <a:cubicBezTo>
                      <a:pt x="51" y="0"/>
                      <a:pt x="43" y="8"/>
                      <a:pt x="43" y="17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65" y="33"/>
                      <a:pt x="65" y="33"/>
                      <a:pt x="65" y="33"/>
                    </a:cubicBezTo>
                    <a:lnTo>
                      <a:pt x="65" y="14"/>
                    </a:lnTo>
                    <a:close/>
                    <a:moveTo>
                      <a:pt x="195" y="173"/>
                    </a:moveTo>
                    <a:cubicBezTo>
                      <a:pt x="195" y="136"/>
                      <a:pt x="195" y="136"/>
                      <a:pt x="195" y="136"/>
                    </a:cubicBezTo>
                    <a:cubicBezTo>
                      <a:pt x="193" y="143"/>
                      <a:pt x="190" y="149"/>
                      <a:pt x="188" y="155"/>
                    </a:cubicBezTo>
                    <a:cubicBezTo>
                      <a:pt x="191" y="161"/>
                      <a:pt x="193" y="167"/>
                      <a:pt x="195" y="173"/>
                    </a:cubicBezTo>
                    <a:close/>
                    <a:moveTo>
                      <a:pt x="182" y="44"/>
                    </a:moveTo>
                    <a:cubicBezTo>
                      <a:pt x="178" y="47"/>
                      <a:pt x="170" y="65"/>
                      <a:pt x="163" y="85"/>
                    </a:cubicBezTo>
                    <a:cubicBezTo>
                      <a:pt x="167" y="94"/>
                      <a:pt x="170" y="105"/>
                      <a:pt x="175" y="118"/>
                    </a:cubicBezTo>
                    <a:cubicBezTo>
                      <a:pt x="177" y="125"/>
                      <a:pt x="180" y="132"/>
                      <a:pt x="182" y="140"/>
                    </a:cubicBezTo>
                    <a:cubicBezTo>
                      <a:pt x="185" y="132"/>
                      <a:pt x="188" y="125"/>
                      <a:pt x="190" y="118"/>
                    </a:cubicBezTo>
                    <a:cubicBezTo>
                      <a:pt x="192" y="113"/>
                      <a:pt x="193" y="108"/>
                      <a:pt x="195" y="104"/>
                    </a:cubicBezTo>
                    <a:cubicBezTo>
                      <a:pt x="195" y="67"/>
                      <a:pt x="195" y="67"/>
                      <a:pt x="195" y="67"/>
                    </a:cubicBezTo>
                    <a:cubicBezTo>
                      <a:pt x="190" y="55"/>
                      <a:pt x="186" y="46"/>
                      <a:pt x="182" y="44"/>
                    </a:cubicBezTo>
                    <a:close/>
                    <a:moveTo>
                      <a:pt x="0" y="33"/>
                    </a:moveTo>
                    <a:cubicBezTo>
                      <a:pt x="0" y="44"/>
                      <a:pt x="0" y="44"/>
                      <a:pt x="0" y="44"/>
                    </a:cubicBezTo>
                    <a:cubicBezTo>
                      <a:pt x="43" y="44"/>
                      <a:pt x="43" y="44"/>
                      <a:pt x="43" y="44"/>
                    </a:cubicBezTo>
                    <a:cubicBezTo>
                      <a:pt x="43" y="33"/>
                      <a:pt x="43" y="33"/>
                      <a:pt x="43" y="33"/>
                    </a:cubicBezTo>
                    <a:lnTo>
                      <a:pt x="0" y="33"/>
                    </a:lnTo>
                    <a:close/>
                    <a:moveTo>
                      <a:pt x="0" y="120"/>
                    </a:moveTo>
                    <a:cubicBezTo>
                      <a:pt x="0" y="131"/>
                      <a:pt x="0" y="131"/>
                      <a:pt x="0" y="131"/>
                    </a:cubicBezTo>
                    <a:cubicBezTo>
                      <a:pt x="43" y="131"/>
                      <a:pt x="43" y="131"/>
                      <a:pt x="43" y="131"/>
                    </a:cubicBezTo>
                    <a:cubicBezTo>
                      <a:pt x="43" y="120"/>
                      <a:pt x="43" y="120"/>
                      <a:pt x="43" y="120"/>
                    </a:cubicBezTo>
                    <a:lnTo>
                      <a:pt x="0" y="120"/>
                    </a:lnTo>
                    <a:close/>
                    <a:moveTo>
                      <a:pt x="0" y="196"/>
                    </a:moveTo>
                    <a:cubicBezTo>
                      <a:pt x="0" y="207"/>
                      <a:pt x="0" y="207"/>
                      <a:pt x="0" y="207"/>
                    </a:cubicBezTo>
                    <a:cubicBezTo>
                      <a:pt x="43" y="207"/>
                      <a:pt x="43" y="207"/>
                      <a:pt x="43" y="207"/>
                    </a:cubicBezTo>
                    <a:cubicBezTo>
                      <a:pt x="43" y="196"/>
                      <a:pt x="43" y="196"/>
                      <a:pt x="43" y="196"/>
                    </a:cubicBezTo>
                    <a:lnTo>
                      <a:pt x="0" y="196"/>
                    </a:lnTo>
                    <a:close/>
                    <a:moveTo>
                      <a:pt x="240" y="152"/>
                    </a:moveTo>
                    <a:cubicBezTo>
                      <a:pt x="237" y="151"/>
                      <a:pt x="237" y="151"/>
                      <a:pt x="237" y="151"/>
                    </a:cubicBezTo>
                    <a:cubicBezTo>
                      <a:pt x="233" y="141"/>
                      <a:pt x="229" y="129"/>
                      <a:pt x="225" y="118"/>
                    </a:cubicBezTo>
                    <a:cubicBezTo>
                      <a:pt x="221" y="105"/>
                      <a:pt x="217" y="94"/>
                      <a:pt x="214" y="85"/>
                    </a:cubicBezTo>
                    <a:cubicBezTo>
                      <a:pt x="221" y="64"/>
                      <a:pt x="229" y="46"/>
                      <a:pt x="233" y="44"/>
                    </a:cubicBezTo>
                    <a:cubicBezTo>
                      <a:pt x="239" y="44"/>
                      <a:pt x="239" y="44"/>
                      <a:pt x="239" y="44"/>
                    </a:cubicBezTo>
                    <a:cubicBezTo>
                      <a:pt x="238" y="33"/>
                      <a:pt x="238" y="33"/>
                      <a:pt x="238" y="33"/>
                    </a:cubicBezTo>
                    <a:cubicBezTo>
                      <a:pt x="233" y="33"/>
                      <a:pt x="233" y="33"/>
                      <a:pt x="233" y="33"/>
                    </a:cubicBezTo>
                    <a:cubicBezTo>
                      <a:pt x="225" y="33"/>
                      <a:pt x="218" y="44"/>
                      <a:pt x="208" y="69"/>
                    </a:cubicBezTo>
                    <a:cubicBezTo>
                      <a:pt x="203" y="58"/>
                      <a:pt x="199" y="49"/>
                      <a:pt x="195" y="43"/>
                    </a:cubicBezTo>
                    <a:cubicBezTo>
                      <a:pt x="195" y="67"/>
                      <a:pt x="195" y="67"/>
                      <a:pt x="195" y="67"/>
                    </a:cubicBezTo>
                    <a:cubicBezTo>
                      <a:pt x="197" y="73"/>
                      <a:pt x="200" y="78"/>
                      <a:pt x="202" y="85"/>
                    </a:cubicBezTo>
                    <a:cubicBezTo>
                      <a:pt x="200" y="90"/>
                      <a:pt x="198" y="97"/>
                      <a:pt x="195" y="104"/>
                    </a:cubicBezTo>
                    <a:cubicBezTo>
                      <a:pt x="195" y="136"/>
                      <a:pt x="195" y="136"/>
                      <a:pt x="195" y="136"/>
                    </a:cubicBezTo>
                    <a:cubicBezTo>
                      <a:pt x="197" y="132"/>
                      <a:pt x="198" y="127"/>
                      <a:pt x="200" y="122"/>
                    </a:cubicBezTo>
                    <a:cubicBezTo>
                      <a:pt x="203" y="115"/>
                      <a:pt x="205" y="108"/>
                      <a:pt x="208" y="100"/>
                    </a:cubicBezTo>
                    <a:cubicBezTo>
                      <a:pt x="210" y="108"/>
                      <a:pt x="213" y="115"/>
                      <a:pt x="215" y="122"/>
                    </a:cubicBezTo>
                    <a:cubicBezTo>
                      <a:pt x="219" y="133"/>
                      <a:pt x="223" y="145"/>
                      <a:pt x="227" y="155"/>
                    </a:cubicBezTo>
                    <a:cubicBezTo>
                      <a:pt x="215" y="187"/>
                      <a:pt x="210" y="194"/>
                      <a:pt x="208" y="196"/>
                    </a:cubicBezTo>
                    <a:cubicBezTo>
                      <a:pt x="205" y="194"/>
                      <a:pt x="200" y="185"/>
                      <a:pt x="195" y="173"/>
                    </a:cubicBezTo>
                    <a:cubicBezTo>
                      <a:pt x="195" y="197"/>
                      <a:pt x="195" y="197"/>
                      <a:pt x="195" y="197"/>
                    </a:cubicBezTo>
                    <a:cubicBezTo>
                      <a:pt x="199" y="204"/>
                      <a:pt x="203" y="207"/>
                      <a:pt x="208" y="207"/>
                    </a:cubicBezTo>
                    <a:cubicBezTo>
                      <a:pt x="216" y="207"/>
                      <a:pt x="224" y="195"/>
                      <a:pt x="237" y="160"/>
                    </a:cubicBezTo>
                    <a:cubicBezTo>
                      <a:pt x="240" y="159"/>
                      <a:pt x="240" y="159"/>
                      <a:pt x="240" y="159"/>
                    </a:cubicBezTo>
                    <a:cubicBezTo>
                      <a:pt x="239" y="155"/>
                      <a:pt x="239" y="155"/>
                      <a:pt x="239" y="155"/>
                    </a:cubicBezTo>
                    <a:lnTo>
                      <a:pt x="240" y="152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>
                  <a:defRPr/>
                </a:pPr>
                <a:endParaRPr lang="zh-CN" altLang="en-US" sz="1000" b="1" kern="0">
                  <a:solidFill>
                    <a:srgbClr val="000000"/>
                  </a:solidFill>
                  <a:latin typeface="Arial" panose="020B0604020202020204" pitchFamily="34" charset="0"/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4" name="组合 43">
              <a:extLst>
                <a:ext uri="{FF2B5EF4-FFF2-40B4-BE49-F238E27FC236}">
                  <a16:creationId xmlns:a16="http://schemas.microsoft.com/office/drawing/2014/main" id="{BE44F988-9F7D-7741-A840-26C5EB2BCC24}"/>
                </a:ext>
              </a:extLst>
            </p:cNvPr>
            <p:cNvGrpSpPr/>
            <p:nvPr/>
          </p:nvGrpSpPr>
          <p:grpSpPr>
            <a:xfrm>
              <a:off x="3188128" y="5007891"/>
              <a:ext cx="719307" cy="719307"/>
              <a:chOff x="1748275" y="5007891"/>
              <a:chExt cx="719307" cy="719307"/>
            </a:xfrm>
          </p:grpSpPr>
          <p:grpSp>
            <p:nvGrpSpPr>
              <p:cNvPr id="55" name="组合 54">
                <a:extLst>
                  <a:ext uri="{FF2B5EF4-FFF2-40B4-BE49-F238E27FC236}">
                    <a16:creationId xmlns:a16="http://schemas.microsoft.com/office/drawing/2014/main" id="{87464658-44CA-2E4F-AF3E-6D1112534EAD}"/>
                  </a:ext>
                </a:extLst>
              </p:cNvPr>
              <p:cNvGrpSpPr/>
              <p:nvPr/>
            </p:nvGrpSpPr>
            <p:grpSpPr>
              <a:xfrm>
                <a:off x="1748275" y="5007891"/>
                <a:ext cx="719307" cy="719307"/>
                <a:chOff x="2962576" y="8615610"/>
                <a:chExt cx="719307" cy="719307"/>
              </a:xfrm>
            </p:grpSpPr>
            <p:sp>
              <p:nvSpPr>
                <p:cNvPr id="57" name="椭圆 56">
                  <a:extLst>
                    <a:ext uri="{FF2B5EF4-FFF2-40B4-BE49-F238E27FC236}">
                      <a16:creationId xmlns:a16="http://schemas.microsoft.com/office/drawing/2014/main" id="{A8B53922-62DE-6847-9C91-FFDDADEED3E0}"/>
                    </a:ext>
                  </a:extLst>
                </p:cNvPr>
                <p:cNvSpPr/>
                <p:nvPr/>
              </p:nvSpPr>
              <p:spPr>
                <a:xfrm>
                  <a:off x="2962576" y="8615610"/>
                  <a:ext cx="719307" cy="719307"/>
                </a:xfrm>
                <a:prstGeom prst="ellipse">
                  <a:avLst/>
                </a:prstGeom>
                <a:gradFill>
                  <a:gsLst>
                    <a:gs pos="0">
                      <a:srgbClr val="00B0FD"/>
                    </a:gs>
                    <a:gs pos="30000">
                      <a:srgbClr val="0095EE"/>
                    </a:gs>
                    <a:gs pos="99000">
                      <a:srgbClr val="005FE9"/>
                    </a:gs>
                  </a:gsLst>
                  <a:lin ang="2700000" scaled="0"/>
                </a:gra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165100" dist="50800" dir="4200000" sx="102000" sy="102000" algn="ctr" rotWithShape="0">
                    <a:schemeClr val="accent1">
                      <a:alpha val="10000"/>
                    </a:schemeClr>
                  </a:outerShdw>
                </a:effectLst>
              </p:spPr>
              <p:txBody>
                <a:bodyPr rtlCol="0" anchor="ctr"/>
                <a:lstStyle/>
                <a:p>
                  <a:pPr algn="ctr"/>
                  <a:endParaRPr kumimoji="1" lang="zh-CN" altLang="en-US" kern="0">
                    <a:solidFill>
                      <a:srgbClr val="FFFFFF"/>
                    </a:solidFill>
                    <a:latin typeface="等线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58" name="矩形 57">
                  <a:extLst>
                    <a:ext uri="{FF2B5EF4-FFF2-40B4-BE49-F238E27FC236}">
                      <a16:creationId xmlns:a16="http://schemas.microsoft.com/office/drawing/2014/main" id="{D6A89667-4274-B440-AAA4-41CDE07F0DDC}"/>
                    </a:ext>
                  </a:extLst>
                </p:cNvPr>
                <p:cNvSpPr/>
                <p:nvPr/>
              </p:nvSpPr>
              <p:spPr>
                <a:xfrm>
                  <a:off x="2986984" y="9016450"/>
                  <a:ext cx="676599" cy="261610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algn="ctr"/>
                  <a:r>
                    <a:rPr lang="zh-CN" altLang="en-US" sz="1050" dirty="0">
                      <a:solidFill>
                        <a:srgbClr val="FFFFFF"/>
                      </a:solidFill>
                      <a:latin typeface="Helvetica" pitchFamily="2" charset="0"/>
                      <a:cs typeface="Arial" panose="020B0604020202020204" pitchFamily="34" charset="0"/>
                    </a:rPr>
                    <a:t>逆变器</a:t>
                  </a:r>
                  <a:endParaRPr lang="en-HK" altLang="zh-CN" sz="1050" dirty="0">
                    <a:solidFill>
                      <a:srgbClr val="FFFFFF"/>
                    </a:solidFill>
                    <a:latin typeface="Helvetica" pitchFamily="2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56" name="Freeform 48">
                <a:extLst>
                  <a:ext uri="{FF2B5EF4-FFF2-40B4-BE49-F238E27FC236}">
                    <a16:creationId xmlns:a16="http://schemas.microsoft.com/office/drawing/2014/main" id="{FEA3867D-06C9-634B-B361-8B93E000DBF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938619" y="5099209"/>
                <a:ext cx="338618" cy="337424"/>
              </a:xfrm>
              <a:custGeom>
                <a:avLst/>
                <a:gdLst>
                  <a:gd name="T0" fmla="*/ 132 w 240"/>
                  <a:gd name="T1" fmla="*/ 44 h 239"/>
                  <a:gd name="T2" fmla="*/ 124 w 240"/>
                  <a:gd name="T3" fmla="*/ 118 h 239"/>
                  <a:gd name="T4" fmla="*/ 139 w 240"/>
                  <a:gd name="T5" fmla="*/ 118 h 239"/>
                  <a:gd name="T6" fmla="*/ 157 w 240"/>
                  <a:gd name="T7" fmla="*/ 100 h 239"/>
                  <a:gd name="T8" fmla="*/ 138 w 240"/>
                  <a:gd name="T9" fmla="*/ 155 h 239"/>
                  <a:gd name="T10" fmla="*/ 177 w 240"/>
                  <a:gd name="T11" fmla="*/ 155 h 239"/>
                  <a:gd name="T12" fmla="*/ 157 w 240"/>
                  <a:gd name="T13" fmla="*/ 100 h 239"/>
                  <a:gd name="T14" fmla="*/ 83 w 240"/>
                  <a:gd name="T15" fmla="*/ 120 h 239"/>
                  <a:gd name="T16" fmla="*/ 89 w 240"/>
                  <a:gd name="T17" fmla="*/ 117 h 239"/>
                  <a:gd name="T18" fmla="*/ 82 w 240"/>
                  <a:gd name="T19" fmla="*/ 45 h 239"/>
                  <a:gd name="T20" fmla="*/ 65 w 240"/>
                  <a:gd name="T21" fmla="*/ 44 h 239"/>
                  <a:gd name="T22" fmla="*/ 43 w 240"/>
                  <a:gd name="T23" fmla="*/ 120 h 239"/>
                  <a:gd name="T24" fmla="*/ 65 w 240"/>
                  <a:gd name="T25" fmla="*/ 101 h 239"/>
                  <a:gd name="T26" fmla="*/ 84 w 240"/>
                  <a:gd name="T27" fmla="*/ 196 h 239"/>
                  <a:gd name="T28" fmla="*/ 126 w 240"/>
                  <a:gd name="T29" fmla="*/ 155 h 239"/>
                  <a:gd name="T30" fmla="*/ 107 w 240"/>
                  <a:gd name="T31" fmla="*/ 100 h 239"/>
                  <a:gd name="T32" fmla="*/ 86 w 240"/>
                  <a:gd name="T33" fmla="*/ 131 h 239"/>
                  <a:gd name="T34" fmla="*/ 65 w 240"/>
                  <a:gd name="T35" fmla="*/ 149 h 239"/>
                  <a:gd name="T36" fmla="*/ 43 w 240"/>
                  <a:gd name="T37" fmla="*/ 131 h 239"/>
                  <a:gd name="T38" fmla="*/ 65 w 240"/>
                  <a:gd name="T39" fmla="*/ 196 h 239"/>
                  <a:gd name="T40" fmla="*/ 157 w 240"/>
                  <a:gd name="T41" fmla="*/ 207 h 239"/>
                  <a:gd name="T42" fmla="*/ 107 w 240"/>
                  <a:gd name="T43" fmla="*/ 207 h 239"/>
                  <a:gd name="T44" fmla="*/ 65 w 240"/>
                  <a:gd name="T45" fmla="*/ 225 h 239"/>
                  <a:gd name="T46" fmla="*/ 43 w 240"/>
                  <a:gd name="T47" fmla="*/ 207 h 239"/>
                  <a:gd name="T48" fmla="*/ 60 w 240"/>
                  <a:gd name="T49" fmla="*/ 239 h 239"/>
                  <a:gd name="T50" fmla="*/ 195 w 240"/>
                  <a:gd name="T51" fmla="*/ 223 h 239"/>
                  <a:gd name="T52" fmla="*/ 182 w 240"/>
                  <a:gd name="T53" fmla="*/ 170 h 239"/>
                  <a:gd name="T54" fmla="*/ 65 w 240"/>
                  <a:gd name="T55" fmla="*/ 14 h 239"/>
                  <a:gd name="T56" fmla="*/ 107 w 240"/>
                  <a:gd name="T57" fmla="*/ 69 h 239"/>
                  <a:gd name="T58" fmla="*/ 157 w 240"/>
                  <a:gd name="T59" fmla="*/ 69 h 239"/>
                  <a:gd name="T60" fmla="*/ 195 w 240"/>
                  <a:gd name="T61" fmla="*/ 43 h 239"/>
                  <a:gd name="T62" fmla="*/ 179 w 240"/>
                  <a:gd name="T63" fmla="*/ 0 h 239"/>
                  <a:gd name="T64" fmla="*/ 43 w 240"/>
                  <a:gd name="T65" fmla="*/ 17 h 239"/>
                  <a:gd name="T66" fmla="*/ 65 w 240"/>
                  <a:gd name="T67" fmla="*/ 33 h 239"/>
                  <a:gd name="T68" fmla="*/ 195 w 240"/>
                  <a:gd name="T69" fmla="*/ 173 h 239"/>
                  <a:gd name="T70" fmla="*/ 188 w 240"/>
                  <a:gd name="T71" fmla="*/ 155 h 239"/>
                  <a:gd name="T72" fmla="*/ 182 w 240"/>
                  <a:gd name="T73" fmla="*/ 44 h 239"/>
                  <a:gd name="T74" fmla="*/ 175 w 240"/>
                  <a:gd name="T75" fmla="*/ 118 h 239"/>
                  <a:gd name="T76" fmla="*/ 190 w 240"/>
                  <a:gd name="T77" fmla="*/ 118 h 239"/>
                  <a:gd name="T78" fmla="*/ 195 w 240"/>
                  <a:gd name="T79" fmla="*/ 67 h 239"/>
                  <a:gd name="T80" fmla="*/ 0 w 240"/>
                  <a:gd name="T81" fmla="*/ 33 h 239"/>
                  <a:gd name="T82" fmla="*/ 43 w 240"/>
                  <a:gd name="T83" fmla="*/ 44 h 239"/>
                  <a:gd name="T84" fmla="*/ 0 w 240"/>
                  <a:gd name="T85" fmla="*/ 33 h 239"/>
                  <a:gd name="T86" fmla="*/ 0 w 240"/>
                  <a:gd name="T87" fmla="*/ 131 h 239"/>
                  <a:gd name="T88" fmla="*/ 43 w 240"/>
                  <a:gd name="T89" fmla="*/ 120 h 239"/>
                  <a:gd name="T90" fmla="*/ 0 w 240"/>
                  <a:gd name="T91" fmla="*/ 196 h 239"/>
                  <a:gd name="T92" fmla="*/ 43 w 240"/>
                  <a:gd name="T93" fmla="*/ 207 h 239"/>
                  <a:gd name="T94" fmla="*/ 0 w 240"/>
                  <a:gd name="T95" fmla="*/ 196 h 239"/>
                  <a:gd name="T96" fmla="*/ 237 w 240"/>
                  <a:gd name="T97" fmla="*/ 151 h 239"/>
                  <a:gd name="T98" fmla="*/ 214 w 240"/>
                  <a:gd name="T99" fmla="*/ 85 h 239"/>
                  <a:gd name="T100" fmla="*/ 239 w 240"/>
                  <a:gd name="T101" fmla="*/ 44 h 239"/>
                  <a:gd name="T102" fmla="*/ 233 w 240"/>
                  <a:gd name="T103" fmla="*/ 33 h 239"/>
                  <a:gd name="T104" fmla="*/ 195 w 240"/>
                  <a:gd name="T105" fmla="*/ 43 h 239"/>
                  <a:gd name="T106" fmla="*/ 202 w 240"/>
                  <a:gd name="T107" fmla="*/ 85 h 239"/>
                  <a:gd name="T108" fmla="*/ 195 w 240"/>
                  <a:gd name="T109" fmla="*/ 136 h 239"/>
                  <a:gd name="T110" fmla="*/ 208 w 240"/>
                  <a:gd name="T111" fmla="*/ 100 h 239"/>
                  <a:gd name="T112" fmla="*/ 227 w 240"/>
                  <a:gd name="T113" fmla="*/ 155 h 239"/>
                  <a:gd name="T114" fmla="*/ 195 w 240"/>
                  <a:gd name="T115" fmla="*/ 173 h 239"/>
                  <a:gd name="T116" fmla="*/ 208 w 240"/>
                  <a:gd name="T117" fmla="*/ 207 h 239"/>
                  <a:gd name="T118" fmla="*/ 240 w 240"/>
                  <a:gd name="T119" fmla="*/ 159 h 239"/>
                  <a:gd name="T120" fmla="*/ 240 w 240"/>
                  <a:gd name="T121" fmla="*/ 152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40" h="239">
                    <a:moveTo>
                      <a:pt x="151" y="85"/>
                    </a:moveTo>
                    <a:cubicBezTo>
                      <a:pt x="144" y="65"/>
                      <a:pt x="136" y="47"/>
                      <a:pt x="132" y="44"/>
                    </a:cubicBezTo>
                    <a:cubicBezTo>
                      <a:pt x="127" y="47"/>
                      <a:pt x="120" y="65"/>
                      <a:pt x="112" y="85"/>
                    </a:cubicBezTo>
                    <a:cubicBezTo>
                      <a:pt x="116" y="94"/>
                      <a:pt x="120" y="105"/>
                      <a:pt x="124" y="118"/>
                    </a:cubicBezTo>
                    <a:cubicBezTo>
                      <a:pt x="127" y="125"/>
                      <a:pt x="129" y="132"/>
                      <a:pt x="132" y="140"/>
                    </a:cubicBezTo>
                    <a:cubicBezTo>
                      <a:pt x="135" y="132"/>
                      <a:pt x="137" y="125"/>
                      <a:pt x="139" y="118"/>
                    </a:cubicBezTo>
                    <a:cubicBezTo>
                      <a:pt x="144" y="105"/>
                      <a:pt x="148" y="94"/>
                      <a:pt x="151" y="85"/>
                    </a:cubicBezTo>
                    <a:close/>
                    <a:moveTo>
                      <a:pt x="157" y="100"/>
                    </a:moveTo>
                    <a:cubicBezTo>
                      <a:pt x="154" y="108"/>
                      <a:pt x="152" y="115"/>
                      <a:pt x="150" y="122"/>
                    </a:cubicBezTo>
                    <a:cubicBezTo>
                      <a:pt x="145" y="135"/>
                      <a:pt x="141" y="146"/>
                      <a:pt x="138" y="155"/>
                    </a:cubicBezTo>
                    <a:cubicBezTo>
                      <a:pt x="145" y="175"/>
                      <a:pt x="153" y="193"/>
                      <a:pt x="157" y="196"/>
                    </a:cubicBezTo>
                    <a:cubicBezTo>
                      <a:pt x="162" y="193"/>
                      <a:pt x="169" y="175"/>
                      <a:pt x="177" y="155"/>
                    </a:cubicBezTo>
                    <a:cubicBezTo>
                      <a:pt x="173" y="146"/>
                      <a:pt x="169" y="135"/>
                      <a:pt x="165" y="122"/>
                    </a:cubicBezTo>
                    <a:cubicBezTo>
                      <a:pt x="162" y="115"/>
                      <a:pt x="160" y="108"/>
                      <a:pt x="157" y="100"/>
                    </a:cubicBezTo>
                    <a:close/>
                    <a:moveTo>
                      <a:pt x="65" y="101"/>
                    </a:moveTo>
                    <a:cubicBezTo>
                      <a:pt x="83" y="120"/>
                      <a:pt x="83" y="120"/>
                      <a:pt x="83" y="120"/>
                    </a:cubicBezTo>
                    <a:cubicBezTo>
                      <a:pt x="86" y="120"/>
                      <a:pt x="86" y="120"/>
                      <a:pt x="86" y="120"/>
                    </a:cubicBezTo>
                    <a:cubicBezTo>
                      <a:pt x="87" y="120"/>
                      <a:pt x="89" y="119"/>
                      <a:pt x="89" y="117"/>
                    </a:cubicBezTo>
                    <a:cubicBezTo>
                      <a:pt x="93" y="105"/>
                      <a:pt x="97" y="94"/>
                      <a:pt x="101" y="85"/>
                    </a:cubicBezTo>
                    <a:cubicBezTo>
                      <a:pt x="94" y="66"/>
                      <a:pt x="87" y="50"/>
                      <a:pt x="82" y="45"/>
                    </a:cubicBezTo>
                    <a:cubicBezTo>
                      <a:pt x="65" y="62"/>
                      <a:pt x="65" y="62"/>
                      <a:pt x="65" y="62"/>
                    </a:cubicBezTo>
                    <a:cubicBezTo>
                      <a:pt x="65" y="44"/>
                      <a:pt x="65" y="44"/>
                      <a:pt x="65" y="44"/>
                    </a:cubicBezTo>
                    <a:cubicBezTo>
                      <a:pt x="43" y="44"/>
                      <a:pt x="43" y="44"/>
                      <a:pt x="43" y="44"/>
                    </a:cubicBezTo>
                    <a:cubicBezTo>
                      <a:pt x="43" y="120"/>
                      <a:pt x="43" y="120"/>
                      <a:pt x="43" y="120"/>
                    </a:cubicBezTo>
                    <a:cubicBezTo>
                      <a:pt x="65" y="120"/>
                      <a:pt x="65" y="120"/>
                      <a:pt x="65" y="120"/>
                    </a:cubicBezTo>
                    <a:lnTo>
                      <a:pt x="65" y="101"/>
                    </a:lnTo>
                    <a:close/>
                    <a:moveTo>
                      <a:pt x="65" y="177"/>
                    </a:moveTo>
                    <a:cubicBezTo>
                      <a:pt x="84" y="196"/>
                      <a:pt x="84" y="196"/>
                      <a:pt x="84" y="196"/>
                    </a:cubicBezTo>
                    <a:cubicBezTo>
                      <a:pt x="107" y="196"/>
                      <a:pt x="107" y="196"/>
                      <a:pt x="107" y="196"/>
                    </a:cubicBezTo>
                    <a:cubicBezTo>
                      <a:pt x="111" y="194"/>
                      <a:pt x="118" y="176"/>
                      <a:pt x="126" y="155"/>
                    </a:cubicBezTo>
                    <a:cubicBezTo>
                      <a:pt x="123" y="146"/>
                      <a:pt x="119" y="135"/>
                      <a:pt x="114" y="122"/>
                    </a:cubicBezTo>
                    <a:cubicBezTo>
                      <a:pt x="112" y="115"/>
                      <a:pt x="109" y="108"/>
                      <a:pt x="107" y="100"/>
                    </a:cubicBezTo>
                    <a:cubicBezTo>
                      <a:pt x="104" y="108"/>
                      <a:pt x="102" y="115"/>
                      <a:pt x="99" y="121"/>
                    </a:cubicBezTo>
                    <a:cubicBezTo>
                      <a:pt x="97" y="127"/>
                      <a:pt x="92" y="131"/>
                      <a:pt x="86" y="131"/>
                    </a:cubicBezTo>
                    <a:cubicBezTo>
                      <a:pt x="84" y="131"/>
                      <a:pt x="84" y="131"/>
                      <a:pt x="84" y="131"/>
                    </a:cubicBezTo>
                    <a:cubicBezTo>
                      <a:pt x="65" y="149"/>
                      <a:pt x="65" y="149"/>
                      <a:pt x="65" y="149"/>
                    </a:cubicBezTo>
                    <a:cubicBezTo>
                      <a:pt x="65" y="131"/>
                      <a:pt x="65" y="131"/>
                      <a:pt x="65" y="131"/>
                    </a:cubicBezTo>
                    <a:cubicBezTo>
                      <a:pt x="43" y="131"/>
                      <a:pt x="43" y="131"/>
                      <a:pt x="43" y="131"/>
                    </a:cubicBezTo>
                    <a:cubicBezTo>
                      <a:pt x="43" y="196"/>
                      <a:pt x="43" y="196"/>
                      <a:pt x="43" y="196"/>
                    </a:cubicBezTo>
                    <a:cubicBezTo>
                      <a:pt x="65" y="196"/>
                      <a:pt x="65" y="196"/>
                      <a:pt x="65" y="196"/>
                    </a:cubicBezTo>
                    <a:lnTo>
                      <a:pt x="65" y="177"/>
                    </a:lnTo>
                    <a:close/>
                    <a:moveTo>
                      <a:pt x="157" y="207"/>
                    </a:moveTo>
                    <a:cubicBezTo>
                      <a:pt x="149" y="207"/>
                      <a:pt x="142" y="196"/>
                      <a:pt x="132" y="170"/>
                    </a:cubicBezTo>
                    <a:cubicBezTo>
                      <a:pt x="122" y="196"/>
                      <a:pt x="115" y="207"/>
                      <a:pt x="107" y="207"/>
                    </a:cubicBezTo>
                    <a:cubicBezTo>
                      <a:pt x="84" y="207"/>
                      <a:pt x="84" y="207"/>
                      <a:pt x="84" y="207"/>
                    </a:cubicBezTo>
                    <a:cubicBezTo>
                      <a:pt x="65" y="225"/>
                      <a:pt x="65" y="225"/>
                      <a:pt x="65" y="225"/>
                    </a:cubicBezTo>
                    <a:cubicBezTo>
                      <a:pt x="65" y="207"/>
                      <a:pt x="65" y="207"/>
                      <a:pt x="65" y="207"/>
                    </a:cubicBezTo>
                    <a:cubicBezTo>
                      <a:pt x="43" y="207"/>
                      <a:pt x="43" y="207"/>
                      <a:pt x="43" y="207"/>
                    </a:cubicBezTo>
                    <a:cubicBezTo>
                      <a:pt x="43" y="223"/>
                      <a:pt x="43" y="223"/>
                      <a:pt x="43" y="223"/>
                    </a:cubicBezTo>
                    <a:cubicBezTo>
                      <a:pt x="43" y="232"/>
                      <a:pt x="51" y="239"/>
                      <a:pt x="60" y="239"/>
                    </a:cubicBezTo>
                    <a:cubicBezTo>
                      <a:pt x="179" y="239"/>
                      <a:pt x="179" y="239"/>
                      <a:pt x="179" y="239"/>
                    </a:cubicBezTo>
                    <a:cubicBezTo>
                      <a:pt x="188" y="239"/>
                      <a:pt x="195" y="232"/>
                      <a:pt x="195" y="223"/>
                    </a:cubicBezTo>
                    <a:cubicBezTo>
                      <a:pt x="195" y="197"/>
                      <a:pt x="195" y="197"/>
                      <a:pt x="195" y="197"/>
                    </a:cubicBezTo>
                    <a:cubicBezTo>
                      <a:pt x="191" y="191"/>
                      <a:pt x="187" y="182"/>
                      <a:pt x="182" y="170"/>
                    </a:cubicBezTo>
                    <a:cubicBezTo>
                      <a:pt x="172" y="196"/>
                      <a:pt x="165" y="207"/>
                      <a:pt x="157" y="207"/>
                    </a:cubicBezTo>
                    <a:close/>
                    <a:moveTo>
                      <a:pt x="65" y="14"/>
                    </a:moveTo>
                    <a:cubicBezTo>
                      <a:pt x="84" y="34"/>
                      <a:pt x="84" y="34"/>
                      <a:pt x="84" y="34"/>
                    </a:cubicBezTo>
                    <a:cubicBezTo>
                      <a:pt x="91" y="36"/>
                      <a:pt x="98" y="47"/>
                      <a:pt x="107" y="69"/>
                    </a:cubicBezTo>
                    <a:cubicBezTo>
                      <a:pt x="117" y="44"/>
                      <a:pt x="124" y="33"/>
                      <a:pt x="132" y="33"/>
                    </a:cubicBezTo>
                    <a:cubicBezTo>
                      <a:pt x="140" y="33"/>
                      <a:pt x="147" y="44"/>
                      <a:pt x="157" y="69"/>
                    </a:cubicBezTo>
                    <a:cubicBezTo>
                      <a:pt x="167" y="44"/>
                      <a:pt x="174" y="33"/>
                      <a:pt x="182" y="33"/>
                    </a:cubicBezTo>
                    <a:cubicBezTo>
                      <a:pt x="187" y="33"/>
                      <a:pt x="191" y="36"/>
                      <a:pt x="195" y="43"/>
                    </a:cubicBezTo>
                    <a:cubicBezTo>
                      <a:pt x="195" y="17"/>
                      <a:pt x="195" y="17"/>
                      <a:pt x="195" y="17"/>
                    </a:cubicBezTo>
                    <a:cubicBezTo>
                      <a:pt x="195" y="8"/>
                      <a:pt x="188" y="0"/>
                      <a:pt x="179" y="0"/>
                    </a:cubicBezTo>
                    <a:cubicBezTo>
                      <a:pt x="60" y="0"/>
                      <a:pt x="60" y="0"/>
                      <a:pt x="60" y="0"/>
                    </a:cubicBezTo>
                    <a:cubicBezTo>
                      <a:pt x="51" y="0"/>
                      <a:pt x="43" y="8"/>
                      <a:pt x="43" y="17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65" y="33"/>
                      <a:pt x="65" y="33"/>
                      <a:pt x="65" y="33"/>
                    </a:cubicBezTo>
                    <a:lnTo>
                      <a:pt x="65" y="14"/>
                    </a:lnTo>
                    <a:close/>
                    <a:moveTo>
                      <a:pt x="195" y="173"/>
                    </a:moveTo>
                    <a:cubicBezTo>
                      <a:pt x="195" y="136"/>
                      <a:pt x="195" y="136"/>
                      <a:pt x="195" y="136"/>
                    </a:cubicBezTo>
                    <a:cubicBezTo>
                      <a:pt x="193" y="143"/>
                      <a:pt x="190" y="149"/>
                      <a:pt x="188" y="155"/>
                    </a:cubicBezTo>
                    <a:cubicBezTo>
                      <a:pt x="191" y="161"/>
                      <a:pt x="193" y="167"/>
                      <a:pt x="195" y="173"/>
                    </a:cubicBezTo>
                    <a:close/>
                    <a:moveTo>
                      <a:pt x="182" y="44"/>
                    </a:moveTo>
                    <a:cubicBezTo>
                      <a:pt x="178" y="47"/>
                      <a:pt x="170" y="65"/>
                      <a:pt x="163" y="85"/>
                    </a:cubicBezTo>
                    <a:cubicBezTo>
                      <a:pt x="167" y="94"/>
                      <a:pt x="170" y="105"/>
                      <a:pt x="175" y="118"/>
                    </a:cubicBezTo>
                    <a:cubicBezTo>
                      <a:pt x="177" y="125"/>
                      <a:pt x="180" y="132"/>
                      <a:pt x="182" y="140"/>
                    </a:cubicBezTo>
                    <a:cubicBezTo>
                      <a:pt x="185" y="132"/>
                      <a:pt x="188" y="125"/>
                      <a:pt x="190" y="118"/>
                    </a:cubicBezTo>
                    <a:cubicBezTo>
                      <a:pt x="192" y="113"/>
                      <a:pt x="193" y="108"/>
                      <a:pt x="195" y="104"/>
                    </a:cubicBezTo>
                    <a:cubicBezTo>
                      <a:pt x="195" y="67"/>
                      <a:pt x="195" y="67"/>
                      <a:pt x="195" y="67"/>
                    </a:cubicBezTo>
                    <a:cubicBezTo>
                      <a:pt x="190" y="55"/>
                      <a:pt x="186" y="46"/>
                      <a:pt x="182" y="44"/>
                    </a:cubicBezTo>
                    <a:close/>
                    <a:moveTo>
                      <a:pt x="0" y="33"/>
                    </a:moveTo>
                    <a:cubicBezTo>
                      <a:pt x="0" y="44"/>
                      <a:pt x="0" y="44"/>
                      <a:pt x="0" y="44"/>
                    </a:cubicBezTo>
                    <a:cubicBezTo>
                      <a:pt x="43" y="44"/>
                      <a:pt x="43" y="44"/>
                      <a:pt x="43" y="44"/>
                    </a:cubicBezTo>
                    <a:cubicBezTo>
                      <a:pt x="43" y="33"/>
                      <a:pt x="43" y="33"/>
                      <a:pt x="43" y="33"/>
                    </a:cubicBezTo>
                    <a:lnTo>
                      <a:pt x="0" y="33"/>
                    </a:lnTo>
                    <a:close/>
                    <a:moveTo>
                      <a:pt x="0" y="120"/>
                    </a:moveTo>
                    <a:cubicBezTo>
                      <a:pt x="0" y="131"/>
                      <a:pt x="0" y="131"/>
                      <a:pt x="0" y="131"/>
                    </a:cubicBezTo>
                    <a:cubicBezTo>
                      <a:pt x="43" y="131"/>
                      <a:pt x="43" y="131"/>
                      <a:pt x="43" y="131"/>
                    </a:cubicBezTo>
                    <a:cubicBezTo>
                      <a:pt x="43" y="120"/>
                      <a:pt x="43" y="120"/>
                      <a:pt x="43" y="120"/>
                    </a:cubicBezTo>
                    <a:lnTo>
                      <a:pt x="0" y="120"/>
                    </a:lnTo>
                    <a:close/>
                    <a:moveTo>
                      <a:pt x="0" y="196"/>
                    </a:moveTo>
                    <a:cubicBezTo>
                      <a:pt x="0" y="207"/>
                      <a:pt x="0" y="207"/>
                      <a:pt x="0" y="207"/>
                    </a:cubicBezTo>
                    <a:cubicBezTo>
                      <a:pt x="43" y="207"/>
                      <a:pt x="43" y="207"/>
                      <a:pt x="43" y="207"/>
                    </a:cubicBezTo>
                    <a:cubicBezTo>
                      <a:pt x="43" y="196"/>
                      <a:pt x="43" y="196"/>
                      <a:pt x="43" y="196"/>
                    </a:cubicBezTo>
                    <a:lnTo>
                      <a:pt x="0" y="196"/>
                    </a:lnTo>
                    <a:close/>
                    <a:moveTo>
                      <a:pt x="240" y="152"/>
                    </a:moveTo>
                    <a:cubicBezTo>
                      <a:pt x="237" y="151"/>
                      <a:pt x="237" y="151"/>
                      <a:pt x="237" y="151"/>
                    </a:cubicBezTo>
                    <a:cubicBezTo>
                      <a:pt x="233" y="141"/>
                      <a:pt x="229" y="129"/>
                      <a:pt x="225" y="118"/>
                    </a:cubicBezTo>
                    <a:cubicBezTo>
                      <a:pt x="221" y="105"/>
                      <a:pt x="217" y="94"/>
                      <a:pt x="214" y="85"/>
                    </a:cubicBezTo>
                    <a:cubicBezTo>
                      <a:pt x="221" y="64"/>
                      <a:pt x="229" y="46"/>
                      <a:pt x="233" y="44"/>
                    </a:cubicBezTo>
                    <a:cubicBezTo>
                      <a:pt x="239" y="44"/>
                      <a:pt x="239" y="44"/>
                      <a:pt x="239" y="44"/>
                    </a:cubicBezTo>
                    <a:cubicBezTo>
                      <a:pt x="238" y="33"/>
                      <a:pt x="238" y="33"/>
                      <a:pt x="238" y="33"/>
                    </a:cubicBezTo>
                    <a:cubicBezTo>
                      <a:pt x="233" y="33"/>
                      <a:pt x="233" y="33"/>
                      <a:pt x="233" y="33"/>
                    </a:cubicBezTo>
                    <a:cubicBezTo>
                      <a:pt x="225" y="33"/>
                      <a:pt x="218" y="44"/>
                      <a:pt x="208" y="69"/>
                    </a:cubicBezTo>
                    <a:cubicBezTo>
                      <a:pt x="203" y="58"/>
                      <a:pt x="199" y="49"/>
                      <a:pt x="195" y="43"/>
                    </a:cubicBezTo>
                    <a:cubicBezTo>
                      <a:pt x="195" y="67"/>
                      <a:pt x="195" y="67"/>
                      <a:pt x="195" y="67"/>
                    </a:cubicBezTo>
                    <a:cubicBezTo>
                      <a:pt x="197" y="73"/>
                      <a:pt x="200" y="78"/>
                      <a:pt x="202" y="85"/>
                    </a:cubicBezTo>
                    <a:cubicBezTo>
                      <a:pt x="200" y="90"/>
                      <a:pt x="198" y="97"/>
                      <a:pt x="195" y="104"/>
                    </a:cubicBezTo>
                    <a:cubicBezTo>
                      <a:pt x="195" y="136"/>
                      <a:pt x="195" y="136"/>
                      <a:pt x="195" y="136"/>
                    </a:cubicBezTo>
                    <a:cubicBezTo>
                      <a:pt x="197" y="132"/>
                      <a:pt x="198" y="127"/>
                      <a:pt x="200" y="122"/>
                    </a:cubicBezTo>
                    <a:cubicBezTo>
                      <a:pt x="203" y="115"/>
                      <a:pt x="205" y="108"/>
                      <a:pt x="208" y="100"/>
                    </a:cubicBezTo>
                    <a:cubicBezTo>
                      <a:pt x="210" y="108"/>
                      <a:pt x="213" y="115"/>
                      <a:pt x="215" y="122"/>
                    </a:cubicBezTo>
                    <a:cubicBezTo>
                      <a:pt x="219" y="133"/>
                      <a:pt x="223" y="145"/>
                      <a:pt x="227" y="155"/>
                    </a:cubicBezTo>
                    <a:cubicBezTo>
                      <a:pt x="215" y="187"/>
                      <a:pt x="210" y="194"/>
                      <a:pt x="208" y="196"/>
                    </a:cubicBezTo>
                    <a:cubicBezTo>
                      <a:pt x="205" y="194"/>
                      <a:pt x="200" y="185"/>
                      <a:pt x="195" y="173"/>
                    </a:cubicBezTo>
                    <a:cubicBezTo>
                      <a:pt x="195" y="197"/>
                      <a:pt x="195" y="197"/>
                      <a:pt x="195" y="197"/>
                    </a:cubicBezTo>
                    <a:cubicBezTo>
                      <a:pt x="199" y="204"/>
                      <a:pt x="203" y="207"/>
                      <a:pt x="208" y="207"/>
                    </a:cubicBezTo>
                    <a:cubicBezTo>
                      <a:pt x="216" y="207"/>
                      <a:pt x="224" y="195"/>
                      <a:pt x="237" y="160"/>
                    </a:cubicBezTo>
                    <a:cubicBezTo>
                      <a:pt x="240" y="159"/>
                      <a:pt x="240" y="159"/>
                      <a:pt x="240" y="159"/>
                    </a:cubicBezTo>
                    <a:cubicBezTo>
                      <a:pt x="239" y="155"/>
                      <a:pt x="239" y="155"/>
                      <a:pt x="239" y="155"/>
                    </a:cubicBezTo>
                    <a:lnTo>
                      <a:pt x="240" y="152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>
                  <a:defRPr/>
                </a:pPr>
                <a:endParaRPr lang="zh-CN" altLang="en-US" sz="1000" b="1" kern="0">
                  <a:solidFill>
                    <a:srgbClr val="000000"/>
                  </a:solidFill>
                  <a:latin typeface="Arial" panose="020B0604020202020204" pitchFamily="34" charset="0"/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5" name="组合 44">
              <a:extLst>
                <a:ext uri="{FF2B5EF4-FFF2-40B4-BE49-F238E27FC236}">
                  <a16:creationId xmlns:a16="http://schemas.microsoft.com/office/drawing/2014/main" id="{73C6DDA2-021D-2742-AE1E-2232229A08A2}"/>
                </a:ext>
              </a:extLst>
            </p:cNvPr>
            <p:cNvGrpSpPr/>
            <p:nvPr/>
          </p:nvGrpSpPr>
          <p:grpSpPr>
            <a:xfrm>
              <a:off x="6625889" y="5007891"/>
              <a:ext cx="719307" cy="719307"/>
              <a:chOff x="1748275" y="5007891"/>
              <a:chExt cx="719307" cy="719307"/>
            </a:xfrm>
          </p:grpSpPr>
          <p:grpSp>
            <p:nvGrpSpPr>
              <p:cNvPr id="51" name="组合 50">
                <a:extLst>
                  <a:ext uri="{FF2B5EF4-FFF2-40B4-BE49-F238E27FC236}">
                    <a16:creationId xmlns:a16="http://schemas.microsoft.com/office/drawing/2014/main" id="{0F13F4EA-B315-0B49-8450-8C511C34C464}"/>
                  </a:ext>
                </a:extLst>
              </p:cNvPr>
              <p:cNvGrpSpPr/>
              <p:nvPr/>
            </p:nvGrpSpPr>
            <p:grpSpPr>
              <a:xfrm>
                <a:off x="1748275" y="5007891"/>
                <a:ext cx="719307" cy="719307"/>
                <a:chOff x="2962576" y="8615610"/>
                <a:chExt cx="719307" cy="719307"/>
              </a:xfrm>
            </p:grpSpPr>
            <p:sp>
              <p:nvSpPr>
                <p:cNvPr id="53" name="椭圆 52">
                  <a:extLst>
                    <a:ext uri="{FF2B5EF4-FFF2-40B4-BE49-F238E27FC236}">
                      <a16:creationId xmlns:a16="http://schemas.microsoft.com/office/drawing/2014/main" id="{CA11F95A-1391-744B-AA29-4BC87AA130F2}"/>
                    </a:ext>
                  </a:extLst>
                </p:cNvPr>
                <p:cNvSpPr/>
                <p:nvPr/>
              </p:nvSpPr>
              <p:spPr>
                <a:xfrm>
                  <a:off x="2962576" y="8615610"/>
                  <a:ext cx="719307" cy="719307"/>
                </a:xfrm>
                <a:prstGeom prst="ellipse">
                  <a:avLst/>
                </a:prstGeom>
                <a:gradFill>
                  <a:gsLst>
                    <a:gs pos="0">
                      <a:srgbClr val="00B0FD"/>
                    </a:gs>
                    <a:gs pos="30000">
                      <a:srgbClr val="0095EE"/>
                    </a:gs>
                    <a:gs pos="99000">
                      <a:srgbClr val="005FE9"/>
                    </a:gs>
                  </a:gsLst>
                  <a:lin ang="2700000" scaled="0"/>
                </a:gra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165100" dist="50800" dir="4200000" sx="102000" sy="102000" algn="ctr" rotWithShape="0">
                    <a:schemeClr val="accent1">
                      <a:alpha val="10000"/>
                    </a:schemeClr>
                  </a:outerShdw>
                </a:effectLst>
              </p:spPr>
              <p:txBody>
                <a:bodyPr rtlCol="0" anchor="ctr"/>
                <a:lstStyle/>
                <a:p>
                  <a:pPr algn="ctr"/>
                  <a:endParaRPr kumimoji="1" lang="zh-CN" altLang="en-US" kern="0">
                    <a:solidFill>
                      <a:srgbClr val="FFFFFF"/>
                    </a:solidFill>
                    <a:latin typeface="等线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54" name="矩形 53">
                  <a:extLst>
                    <a:ext uri="{FF2B5EF4-FFF2-40B4-BE49-F238E27FC236}">
                      <a16:creationId xmlns:a16="http://schemas.microsoft.com/office/drawing/2014/main" id="{8FA33798-ED6D-CF42-AD22-93B5C244135E}"/>
                    </a:ext>
                  </a:extLst>
                </p:cNvPr>
                <p:cNvSpPr/>
                <p:nvPr/>
              </p:nvSpPr>
              <p:spPr>
                <a:xfrm>
                  <a:off x="2986984" y="9016450"/>
                  <a:ext cx="676599" cy="261610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algn="ctr"/>
                  <a:r>
                    <a:rPr lang="zh-CN" altLang="en-US" sz="1050" dirty="0">
                      <a:solidFill>
                        <a:srgbClr val="FFFFFF"/>
                      </a:solidFill>
                      <a:latin typeface="Helvetica" pitchFamily="2" charset="0"/>
                      <a:cs typeface="Arial" panose="020B0604020202020204" pitchFamily="34" charset="0"/>
                    </a:rPr>
                    <a:t>逆变器</a:t>
                  </a:r>
                  <a:endParaRPr lang="en-HK" altLang="zh-CN" sz="1050" dirty="0">
                    <a:solidFill>
                      <a:srgbClr val="FFFFFF"/>
                    </a:solidFill>
                    <a:latin typeface="Helvetica" pitchFamily="2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52" name="Freeform 48">
                <a:extLst>
                  <a:ext uri="{FF2B5EF4-FFF2-40B4-BE49-F238E27FC236}">
                    <a16:creationId xmlns:a16="http://schemas.microsoft.com/office/drawing/2014/main" id="{9B5442D2-ACFF-CD45-A404-7A7653033FA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938619" y="5099209"/>
                <a:ext cx="338618" cy="337424"/>
              </a:xfrm>
              <a:custGeom>
                <a:avLst/>
                <a:gdLst>
                  <a:gd name="T0" fmla="*/ 132 w 240"/>
                  <a:gd name="T1" fmla="*/ 44 h 239"/>
                  <a:gd name="T2" fmla="*/ 124 w 240"/>
                  <a:gd name="T3" fmla="*/ 118 h 239"/>
                  <a:gd name="T4" fmla="*/ 139 w 240"/>
                  <a:gd name="T5" fmla="*/ 118 h 239"/>
                  <a:gd name="T6" fmla="*/ 157 w 240"/>
                  <a:gd name="T7" fmla="*/ 100 h 239"/>
                  <a:gd name="T8" fmla="*/ 138 w 240"/>
                  <a:gd name="T9" fmla="*/ 155 h 239"/>
                  <a:gd name="T10" fmla="*/ 177 w 240"/>
                  <a:gd name="T11" fmla="*/ 155 h 239"/>
                  <a:gd name="T12" fmla="*/ 157 w 240"/>
                  <a:gd name="T13" fmla="*/ 100 h 239"/>
                  <a:gd name="T14" fmla="*/ 83 w 240"/>
                  <a:gd name="T15" fmla="*/ 120 h 239"/>
                  <a:gd name="T16" fmla="*/ 89 w 240"/>
                  <a:gd name="T17" fmla="*/ 117 h 239"/>
                  <a:gd name="T18" fmla="*/ 82 w 240"/>
                  <a:gd name="T19" fmla="*/ 45 h 239"/>
                  <a:gd name="T20" fmla="*/ 65 w 240"/>
                  <a:gd name="T21" fmla="*/ 44 h 239"/>
                  <a:gd name="T22" fmla="*/ 43 w 240"/>
                  <a:gd name="T23" fmla="*/ 120 h 239"/>
                  <a:gd name="T24" fmla="*/ 65 w 240"/>
                  <a:gd name="T25" fmla="*/ 101 h 239"/>
                  <a:gd name="T26" fmla="*/ 84 w 240"/>
                  <a:gd name="T27" fmla="*/ 196 h 239"/>
                  <a:gd name="T28" fmla="*/ 126 w 240"/>
                  <a:gd name="T29" fmla="*/ 155 h 239"/>
                  <a:gd name="T30" fmla="*/ 107 w 240"/>
                  <a:gd name="T31" fmla="*/ 100 h 239"/>
                  <a:gd name="T32" fmla="*/ 86 w 240"/>
                  <a:gd name="T33" fmla="*/ 131 h 239"/>
                  <a:gd name="T34" fmla="*/ 65 w 240"/>
                  <a:gd name="T35" fmla="*/ 149 h 239"/>
                  <a:gd name="T36" fmla="*/ 43 w 240"/>
                  <a:gd name="T37" fmla="*/ 131 h 239"/>
                  <a:gd name="T38" fmla="*/ 65 w 240"/>
                  <a:gd name="T39" fmla="*/ 196 h 239"/>
                  <a:gd name="T40" fmla="*/ 157 w 240"/>
                  <a:gd name="T41" fmla="*/ 207 h 239"/>
                  <a:gd name="T42" fmla="*/ 107 w 240"/>
                  <a:gd name="T43" fmla="*/ 207 h 239"/>
                  <a:gd name="T44" fmla="*/ 65 w 240"/>
                  <a:gd name="T45" fmla="*/ 225 h 239"/>
                  <a:gd name="T46" fmla="*/ 43 w 240"/>
                  <a:gd name="T47" fmla="*/ 207 h 239"/>
                  <a:gd name="T48" fmla="*/ 60 w 240"/>
                  <a:gd name="T49" fmla="*/ 239 h 239"/>
                  <a:gd name="T50" fmla="*/ 195 w 240"/>
                  <a:gd name="T51" fmla="*/ 223 h 239"/>
                  <a:gd name="T52" fmla="*/ 182 w 240"/>
                  <a:gd name="T53" fmla="*/ 170 h 239"/>
                  <a:gd name="T54" fmla="*/ 65 w 240"/>
                  <a:gd name="T55" fmla="*/ 14 h 239"/>
                  <a:gd name="T56" fmla="*/ 107 w 240"/>
                  <a:gd name="T57" fmla="*/ 69 h 239"/>
                  <a:gd name="T58" fmla="*/ 157 w 240"/>
                  <a:gd name="T59" fmla="*/ 69 h 239"/>
                  <a:gd name="T60" fmla="*/ 195 w 240"/>
                  <a:gd name="T61" fmla="*/ 43 h 239"/>
                  <a:gd name="T62" fmla="*/ 179 w 240"/>
                  <a:gd name="T63" fmla="*/ 0 h 239"/>
                  <a:gd name="T64" fmla="*/ 43 w 240"/>
                  <a:gd name="T65" fmla="*/ 17 h 239"/>
                  <a:gd name="T66" fmla="*/ 65 w 240"/>
                  <a:gd name="T67" fmla="*/ 33 h 239"/>
                  <a:gd name="T68" fmla="*/ 195 w 240"/>
                  <a:gd name="T69" fmla="*/ 173 h 239"/>
                  <a:gd name="T70" fmla="*/ 188 w 240"/>
                  <a:gd name="T71" fmla="*/ 155 h 239"/>
                  <a:gd name="T72" fmla="*/ 182 w 240"/>
                  <a:gd name="T73" fmla="*/ 44 h 239"/>
                  <a:gd name="T74" fmla="*/ 175 w 240"/>
                  <a:gd name="T75" fmla="*/ 118 h 239"/>
                  <a:gd name="T76" fmla="*/ 190 w 240"/>
                  <a:gd name="T77" fmla="*/ 118 h 239"/>
                  <a:gd name="T78" fmla="*/ 195 w 240"/>
                  <a:gd name="T79" fmla="*/ 67 h 239"/>
                  <a:gd name="T80" fmla="*/ 0 w 240"/>
                  <a:gd name="T81" fmla="*/ 33 h 239"/>
                  <a:gd name="T82" fmla="*/ 43 w 240"/>
                  <a:gd name="T83" fmla="*/ 44 h 239"/>
                  <a:gd name="T84" fmla="*/ 0 w 240"/>
                  <a:gd name="T85" fmla="*/ 33 h 239"/>
                  <a:gd name="T86" fmla="*/ 0 w 240"/>
                  <a:gd name="T87" fmla="*/ 131 h 239"/>
                  <a:gd name="T88" fmla="*/ 43 w 240"/>
                  <a:gd name="T89" fmla="*/ 120 h 239"/>
                  <a:gd name="T90" fmla="*/ 0 w 240"/>
                  <a:gd name="T91" fmla="*/ 196 h 239"/>
                  <a:gd name="T92" fmla="*/ 43 w 240"/>
                  <a:gd name="T93" fmla="*/ 207 h 239"/>
                  <a:gd name="T94" fmla="*/ 0 w 240"/>
                  <a:gd name="T95" fmla="*/ 196 h 239"/>
                  <a:gd name="T96" fmla="*/ 237 w 240"/>
                  <a:gd name="T97" fmla="*/ 151 h 239"/>
                  <a:gd name="T98" fmla="*/ 214 w 240"/>
                  <a:gd name="T99" fmla="*/ 85 h 239"/>
                  <a:gd name="T100" fmla="*/ 239 w 240"/>
                  <a:gd name="T101" fmla="*/ 44 h 239"/>
                  <a:gd name="T102" fmla="*/ 233 w 240"/>
                  <a:gd name="T103" fmla="*/ 33 h 239"/>
                  <a:gd name="T104" fmla="*/ 195 w 240"/>
                  <a:gd name="T105" fmla="*/ 43 h 239"/>
                  <a:gd name="T106" fmla="*/ 202 w 240"/>
                  <a:gd name="T107" fmla="*/ 85 h 239"/>
                  <a:gd name="T108" fmla="*/ 195 w 240"/>
                  <a:gd name="T109" fmla="*/ 136 h 239"/>
                  <a:gd name="T110" fmla="*/ 208 w 240"/>
                  <a:gd name="T111" fmla="*/ 100 h 239"/>
                  <a:gd name="T112" fmla="*/ 227 w 240"/>
                  <a:gd name="T113" fmla="*/ 155 h 239"/>
                  <a:gd name="T114" fmla="*/ 195 w 240"/>
                  <a:gd name="T115" fmla="*/ 173 h 239"/>
                  <a:gd name="T116" fmla="*/ 208 w 240"/>
                  <a:gd name="T117" fmla="*/ 207 h 239"/>
                  <a:gd name="T118" fmla="*/ 240 w 240"/>
                  <a:gd name="T119" fmla="*/ 159 h 239"/>
                  <a:gd name="T120" fmla="*/ 240 w 240"/>
                  <a:gd name="T121" fmla="*/ 152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40" h="239">
                    <a:moveTo>
                      <a:pt x="151" y="85"/>
                    </a:moveTo>
                    <a:cubicBezTo>
                      <a:pt x="144" y="65"/>
                      <a:pt x="136" y="47"/>
                      <a:pt x="132" y="44"/>
                    </a:cubicBezTo>
                    <a:cubicBezTo>
                      <a:pt x="127" y="47"/>
                      <a:pt x="120" y="65"/>
                      <a:pt x="112" y="85"/>
                    </a:cubicBezTo>
                    <a:cubicBezTo>
                      <a:pt x="116" y="94"/>
                      <a:pt x="120" y="105"/>
                      <a:pt x="124" y="118"/>
                    </a:cubicBezTo>
                    <a:cubicBezTo>
                      <a:pt x="127" y="125"/>
                      <a:pt x="129" y="132"/>
                      <a:pt x="132" y="140"/>
                    </a:cubicBezTo>
                    <a:cubicBezTo>
                      <a:pt x="135" y="132"/>
                      <a:pt x="137" y="125"/>
                      <a:pt x="139" y="118"/>
                    </a:cubicBezTo>
                    <a:cubicBezTo>
                      <a:pt x="144" y="105"/>
                      <a:pt x="148" y="94"/>
                      <a:pt x="151" y="85"/>
                    </a:cubicBezTo>
                    <a:close/>
                    <a:moveTo>
                      <a:pt x="157" y="100"/>
                    </a:moveTo>
                    <a:cubicBezTo>
                      <a:pt x="154" y="108"/>
                      <a:pt x="152" y="115"/>
                      <a:pt x="150" y="122"/>
                    </a:cubicBezTo>
                    <a:cubicBezTo>
                      <a:pt x="145" y="135"/>
                      <a:pt x="141" y="146"/>
                      <a:pt x="138" y="155"/>
                    </a:cubicBezTo>
                    <a:cubicBezTo>
                      <a:pt x="145" y="175"/>
                      <a:pt x="153" y="193"/>
                      <a:pt x="157" y="196"/>
                    </a:cubicBezTo>
                    <a:cubicBezTo>
                      <a:pt x="162" y="193"/>
                      <a:pt x="169" y="175"/>
                      <a:pt x="177" y="155"/>
                    </a:cubicBezTo>
                    <a:cubicBezTo>
                      <a:pt x="173" y="146"/>
                      <a:pt x="169" y="135"/>
                      <a:pt x="165" y="122"/>
                    </a:cubicBezTo>
                    <a:cubicBezTo>
                      <a:pt x="162" y="115"/>
                      <a:pt x="160" y="108"/>
                      <a:pt x="157" y="100"/>
                    </a:cubicBezTo>
                    <a:close/>
                    <a:moveTo>
                      <a:pt x="65" y="101"/>
                    </a:moveTo>
                    <a:cubicBezTo>
                      <a:pt x="83" y="120"/>
                      <a:pt x="83" y="120"/>
                      <a:pt x="83" y="120"/>
                    </a:cubicBezTo>
                    <a:cubicBezTo>
                      <a:pt x="86" y="120"/>
                      <a:pt x="86" y="120"/>
                      <a:pt x="86" y="120"/>
                    </a:cubicBezTo>
                    <a:cubicBezTo>
                      <a:pt x="87" y="120"/>
                      <a:pt x="89" y="119"/>
                      <a:pt x="89" y="117"/>
                    </a:cubicBezTo>
                    <a:cubicBezTo>
                      <a:pt x="93" y="105"/>
                      <a:pt x="97" y="94"/>
                      <a:pt x="101" y="85"/>
                    </a:cubicBezTo>
                    <a:cubicBezTo>
                      <a:pt x="94" y="66"/>
                      <a:pt x="87" y="50"/>
                      <a:pt x="82" y="45"/>
                    </a:cubicBezTo>
                    <a:cubicBezTo>
                      <a:pt x="65" y="62"/>
                      <a:pt x="65" y="62"/>
                      <a:pt x="65" y="62"/>
                    </a:cubicBezTo>
                    <a:cubicBezTo>
                      <a:pt x="65" y="44"/>
                      <a:pt x="65" y="44"/>
                      <a:pt x="65" y="44"/>
                    </a:cubicBezTo>
                    <a:cubicBezTo>
                      <a:pt x="43" y="44"/>
                      <a:pt x="43" y="44"/>
                      <a:pt x="43" y="44"/>
                    </a:cubicBezTo>
                    <a:cubicBezTo>
                      <a:pt x="43" y="120"/>
                      <a:pt x="43" y="120"/>
                      <a:pt x="43" y="120"/>
                    </a:cubicBezTo>
                    <a:cubicBezTo>
                      <a:pt x="65" y="120"/>
                      <a:pt x="65" y="120"/>
                      <a:pt x="65" y="120"/>
                    </a:cubicBezTo>
                    <a:lnTo>
                      <a:pt x="65" y="101"/>
                    </a:lnTo>
                    <a:close/>
                    <a:moveTo>
                      <a:pt x="65" y="177"/>
                    </a:moveTo>
                    <a:cubicBezTo>
                      <a:pt x="84" y="196"/>
                      <a:pt x="84" y="196"/>
                      <a:pt x="84" y="196"/>
                    </a:cubicBezTo>
                    <a:cubicBezTo>
                      <a:pt x="107" y="196"/>
                      <a:pt x="107" y="196"/>
                      <a:pt x="107" y="196"/>
                    </a:cubicBezTo>
                    <a:cubicBezTo>
                      <a:pt x="111" y="194"/>
                      <a:pt x="118" y="176"/>
                      <a:pt x="126" y="155"/>
                    </a:cubicBezTo>
                    <a:cubicBezTo>
                      <a:pt x="123" y="146"/>
                      <a:pt x="119" y="135"/>
                      <a:pt x="114" y="122"/>
                    </a:cubicBezTo>
                    <a:cubicBezTo>
                      <a:pt x="112" y="115"/>
                      <a:pt x="109" y="108"/>
                      <a:pt x="107" y="100"/>
                    </a:cubicBezTo>
                    <a:cubicBezTo>
                      <a:pt x="104" y="108"/>
                      <a:pt x="102" y="115"/>
                      <a:pt x="99" y="121"/>
                    </a:cubicBezTo>
                    <a:cubicBezTo>
                      <a:pt x="97" y="127"/>
                      <a:pt x="92" y="131"/>
                      <a:pt x="86" y="131"/>
                    </a:cubicBezTo>
                    <a:cubicBezTo>
                      <a:pt x="84" y="131"/>
                      <a:pt x="84" y="131"/>
                      <a:pt x="84" y="131"/>
                    </a:cubicBezTo>
                    <a:cubicBezTo>
                      <a:pt x="65" y="149"/>
                      <a:pt x="65" y="149"/>
                      <a:pt x="65" y="149"/>
                    </a:cubicBezTo>
                    <a:cubicBezTo>
                      <a:pt x="65" y="131"/>
                      <a:pt x="65" y="131"/>
                      <a:pt x="65" y="131"/>
                    </a:cubicBezTo>
                    <a:cubicBezTo>
                      <a:pt x="43" y="131"/>
                      <a:pt x="43" y="131"/>
                      <a:pt x="43" y="131"/>
                    </a:cubicBezTo>
                    <a:cubicBezTo>
                      <a:pt x="43" y="196"/>
                      <a:pt x="43" y="196"/>
                      <a:pt x="43" y="196"/>
                    </a:cubicBezTo>
                    <a:cubicBezTo>
                      <a:pt x="65" y="196"/>
                      <a:pt x="65" y="196"/>
                      <a:pt x="65" y="196"/>
                    </a:cubicBezTo>
                    <a:lnTo>
                      <a:pt x="65" y="177"/>
                    </a:lnTo>
                    <a:close/>
                    <a:moveTo>
                      <a:pt x="157" y="207"/>
                    </a:moveTo>
                    <a:cubicBezTo>
                      <a:pt x="149" y="207"/>
                      <a:pt x="142" y="196"/>
                      <a:pt x="132" y="170"/>
                    </a:cubicBezTo>
                    <a:cubicBezTo>
                      <a:pt x="122" y="196"/>
                      <a:pt x="115" y="207"/>
                      <a:pt x="107" y="207"/>
                    </a:cubicBezTo>
                    <a:cubicBezTo>
                      <a:pt x="84" y="207"/>
                      <a:pt x="84" y="207"/>
                      <a:pt x="84" y="207"/>
                    </a:cubicBezTo>
                    <a:cubicBezTo>
                      <a:pt x="65" y="225"/>
                      <a:pt x="65" y="225"/>
                      <a:pt x="65" y="225"/>
                    </a:cubicBezTo>
                    <a:cubicBezTo>
                      <a:pt x="65" y="207"/>
                      <a:pt x="65" y="207"/>
                      <a:pt x="65" y="207"/>
                    </a:cubicBezTo>
                    <a:cubicBezTo>
                      <a:pt x="43" y="207"/>
                      <a:pt x="43" y="207"/>
                      <a:pt x="43" y="207"/>
                    </a:cubicBezTo>
                    <a:cubicBezTo>
                      <a:pt x="43" y="223"/>
                      <a:pt x="43" y="223"/>
                      <a:pt x="43" y="223"/>
                    </a:cubicBezTo>
                    <a:cubicBezTo>
                      <a:pt x="43" y="232"/>
                      <a:pt x="51" y="239"/>
                      <a:pt x="60" y="239"/>
                    </a:cubicBezTo>
                    <a:cubicBezTo>
                      <a:pt x="179" y="239"/>
                      <a:pt x="179" y="239"/>
                      <a:pt x="179" y="239"/>
                    </a:cubicBezTo>
                    <a:cubicBezTo>
                      <a:pt x="188" y="239"/>
                      <a:pt x="195" y="232"/>
                      <a:pt x="195" y="223"/>
                    </a:cubicBezTo>
                    <a:cubicBezTo>
                      <a:pt x="195" y="197"/>
                      <a:pt x="195" y="197"/>
                      <a:pt x="195" y="197"/>
                    </a:cubicBezTo>
                    <a:cubicBezTo>
                      <a:pt x="191" y="191"/>
                      <a:pt x="187" y="182"/>
                      <a:pt x="182" y="170"/>
                    </a:cubicBezTo>
                    <a:cubicBezTo>
                      <a:pt x="172" y="196"/>
                      <a:pt x="165" y="207"/>
                      <a:pt x="157" y="207"/>
                    </a:cubicBezTo>
                    <a:close/>
                    <a:moveTo>
                      <a:pt x="65" y="14"/>
                    </a:moveTo>
                    <a:cubicBezTo>
                      <a:pt x="84" y="34"/>
                      <a:pt x="84" y="34"/>
                      <a:pt x="84" y="34"/>
                    </a:cubicBezTo>
                    <a:cubicBezTo>
                      <a:pt x="91" y="36"/>
                      <a:pt x="98" y="47"/>
                      <a:pt x="107" y="69"/>
                    </a:cubicBezTo>
                    <a:cubicBezTo>
                      <a:pt x="117" y="44"/>
                      <a:pt x="124" y="33"/>
                      <a:pt x="132" y="33"/>
                    </a:cubicBezTo>
                    <a:cubicBezTo>
                      <a:pt x="140" y="33"/>
                      <a:pt x="147" y="44"/>
                      <a:pt x="157" y="69"/>
                    </a:cubicBezTo>
                    <a:cubicBezTo>
                      <a:pt x="167" y="44"/>
                      <a:pt x="174" y="33"/>
                      <a:pt x="182" y="33"/>
                    </a:cubicBezTo>
                    <a:cubicBezTo>
                      <a:pt x="187" y="33"/>
                      <a:pt x="191" y="36"/>
                      <a:pt x="195" y="43"/>
                    </a:cubicBezTo>
                    <a:cubicBezTo>
                      <a:pt x="195" y="17"/>
                      <a:pt x="195" y="17"/>
                      <a:pt x="195" y="17"/>
                    </a:cubicBezTo>
                    <a:cubicBezTo>
                      <a:pt x="195" y="8"/>
                      <a:pt x="188" y="0"/>
                      <a:pt x="179" y="0"/>
                    </a:cubicBezTo>
                    <a:cubicBezTo>
                      <a:pt x="60" y="0"/>
                      <a:pt x="60" y="0"/>
                      <a:pt x="60" y="0"/>
                    </a:cubicBezTo>
                    <a:cubicBezTo>
                      <a:pt x="51" y="0"/>
                      <a:pt x="43" y="8"/>
                      <a:pt x="43" y="17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65" y="33"/>
                      <a:pt x="65" y="33"/>
                      <a:pt x="65" y="33"/>
                    </a:cubicBezTo>
                    <a:lnTo>
                      <a:pt x="65" y="14"/>
                    </a:lnTo>
                    <a:close/>
                    <a:moveTo>
                      <a:pt x="195" y="173"/>
                    </a:moveTo>
                    <a:cubicBezTo>
                      <a:pt x="195" y="136"/>
                      <a:pt x="195" y="136"/>
                      <a:pt x="195" y="136"/>
                    </a:cubicBezTo>
                    <a:cubicBezTo>
                      <a:pt x="193" y="143"/>
                      <a:pt x="190" y="149"/>
                      <a:pt x="188" y="155"/>
                    </a:cubicBezTo>
                    <a:cubicBezTo>
                      <a:pt x="191" y="161"/>
                      <a:pt x="193" y="167"/>
                      <a:pt x="195" y="173"/>
                    </a:cubicBezTo>
                    <a:close/>
                    <a:moveTo>
                      <a:pt x="182" y="44"/>
                    </a:moveTo>
                    <a:cubicBezTo>
                      <a:pt x="178" y="47"/>
                      <a:pt x="170" y="65"/>
                      <a:pt x="163" y="85"/>
                    </a:cubicBezTo>
                    <a:cubicBezTo>
                      <a:pt x="167" y="94"/>
                      <a:pt x="170" y="105"/>
                      <a:pt x="175" y="118"/>
                    </a:cubicBezTo>
                    <a:cubicBezTo>
                      <a:pt x="177" y="125"/>
                      <a:pt x="180" y="132"/>
                      <a:pt x="182" y="140"/>
                    </a:cubicBezTo>
                    <a:cubicBezTo>
                      <a:pt x="185" y="132"/>
                      <a:pt x="188" y="125"/>
                      <a:pt x="190" y="118"/>
                    </a:cubicBezTo>
                    <a:cubicBezTo>
                      <a:pt x="192" y="113"/>
                      <a:pt x="193" y="108"/>
                      <a:pt x="195" y="104"/>
                    </a:cubicBezTo>
                    <a:cubicBezTo>
                      <a:pt x="195" y="67"/>
                      <a:pt x="195" y="67"/>
                      <a:pt x="195" y="67"/>
                    </a:cubicBezTo>
                    <a:cubicBezTo>
                      <a:pt x="190" y="55"/>
                      <a:pt x="186" y="46"/>
                      <a:pt x="182" y="44"/>
                    </a:cubicBezTo>
                    <a:close/>
                    <a:moveTo>
                      <a:pt x="0" y="33"/>
                    </a:moveTo>
                    <a:cubicBezTo>
                      <a:pt x="0" y="44"/>
                      <a:pt x="0" y="44"/>
                      <a:pt x="0" y="44"/>
                    </a:cubicBezTo>
                    <a:cubicBezTo>
                      <a:pt x="43" y="44"/>
                      <a:pt x="43" y="44"/>
                      <a:pt x="43" y="44"/>
                    </a:cubicBezTo>
                    <a:cubicBezTo>
                      <a:pt x="43" y="33"/>
                      <a:pt x="43" y="33"/>
                      <a:pt x="43" y="33"/>
                    </a:cubicBezTo>
                    <a:lnTo>
                      <a:pt x="0" y="33"/>
                    </a:lnTo>
                    <a:close/>
                    <a:moveTo>
                      <a:pt x="0" y="120"/>
                    </a:moveTo>
                    <a:cubicBezTo>
                      <a:pt x="0" y="131"/>
                      <a:pt x="0" y="131"/>
                      <a:pt x="0" y="131"/>
                    </a:cubicBezTo>
                    <a:cubicBezTo>
                      <a:pt x="43" y="131"/>
                      <a:pt x="43" y="131"/>
                      <a:pt x="43" y="131"/>
                    </a:cubicBezTo>
                    <a:cubicBezTo>
                      <a:pt x="43" y="120"/>
                      <a:pt x="43" y="120"/>
                      <a:pt x="43" y="120"/>
                    </a:cubicBezTo>
                    <a:lnTo>
                      <a:pt x="0" y="120"/>
                    </a:lnTo>
                    <a:close/>
                    <a:moveTo>
                      <a:pt x="0" y="196"/>
                    </a:moveTo>
                    <a:cubicBezTo>
                      <a:pt x="0" y="207"/>
                      <a:pt x="0" y="207"/>
                      <a:pt x="0" y="207"/>
                    </a:cubicBezTo>
                    <a:cubicBezTo>
                      <a:pt x="43" y="207"/>
                      <a:pt x="43" y="207"/>
                      <a:pt x="43" y="207"/>
                    </a:cubicBezTo>
                    <a:cubicBezTo>
                      <a:pt x="43" y="196"/>
                      <a:pt x="43" y="196"/>
                      <a:pt x="43" y="196"/>
                    </a:cubicBezTo>
                    <a:lnTo>
                      <a:pt x="0" y="196"/>
                    </a:lnTo>
                    <a:close/>
                    <a:moveTo>
                      <a:pt x="240" y="152"/>
                    </a:moveTo>
                    <a:cubicBezTo>
                      <a:pt x="237" y="151"/>
                      <a:pt x="237" y="151"/>
                      <a:pt x="237" y="151"/>
                    </a:cubicBezTo>
                    <a:cubicBezTo>
                      <a:pt x="233" y="141"/>
                      <a:pt x="229" y="129"/>
                      <a:pt x="225" y="118"/>
                    </a:cubicBezTo>
                    <a:cubicBezTo>
                      <a:pt x="221" y="105"/>
                      <a:pt x="217" y="94"/>
                      <a:pt x="214" y="85"/>
                    </a:cubicBezTo>
                    <a:cubicBezTo>
                      <a:pt x="221" y="64"/>
                      <a:pt x="229" y="46"/>
                      <a:pt x="233" y="44"/>
                    </a:cubicBezTo>
                    <a:cubicBezTo>
                      <a:pt x="239" y="44"/>
                      <a:pt x="239" y="44"/>
                      <a:pt x="239" y="44"/>
                    </a:cubicBezTo>
                    <a:cubicBezTo>
                      <a:pt x="238" y="33"/>
                      <a:pt x="238" y="33"/>
                      <a:pt x="238" y="33"/>
                    </a:cubicBezTo>
                    <a:cubicBezTo>
                      <a:pt x="233" y="33"/>
                      <a:pt x="233" y="33"/>
                      <a:pt x="233" y="33"/>
                    </a:cubicBezTo>
                    <a:cubicBezTo>
                      <a:pt x="225" y="33"/>
                      <a:pt x="218" y="44"/>
                      <a:pt x="208" y="69"/>
                    </a:cubicBezTo>
                    <a:cubicBezTo>
                      <a:pt x="203" y="58"/>
                      <a:pt x="199" y="49"/>
                      <a:pt x="195" y="43"/>
                    </a:cubicBezTo>
                    <a:cubicBezTo>
                      <a:pt x="195" y="67"/>
                      <a:pt x="195" y="67"/>
                      <a:pt x="195" y="67"/>
                    </a:cubicBezTo>
                    <a:cubicBezTo>
                      <a:pt x="197" y="73"/>
                      <a:pt x="200" y="78"/>
                      <a:pt x="202" y="85"/>
                    </a:cubicBezTo>
                    <a:cubicBezTo>
                      <a:pt x="200" y="90"/>
                      <a:pt x="198" y="97"/>
                      <a:pt x="195" y="104"/>
                    </a:cubicBezTo>
                    <a:cubicBezTo>
                      <a:pt x="195" y="136"/>
                      <a:pt x="195" y="136"/>
                      <a:pt x="195" y="136"/>
                    </a:cubicBezTo>
                    <a:cubicBezTo>
                      <a:pt x="197" y="132"/>
                      <a:pt x="198" y="127"/>
                      <a:pt x="200" y="122"/>
                    </a:cubicBezTo>
                    <a:cubicBezTo>
                      <a:pt x="203" y="115"/>
                      <a:pt x="205" y="108"/>
                      <a:pt x="208" y="100"/>
                    </a:cubicBezTo>
                    <a:cubicBezTo>
                      <a:pt x="210" y="108"/>
                      <a:pt x="213" y="115"/>
                      <a:pt x="215" y="122"/>
                    </a:cubicBezTo>
                    <a:cubicBezTo>
                      <a:pt x="219" y="133"/>
                      <a:pt x="223" y="145"/>
                      <a:pt x="227" y="155"/>
                    </a:cubicBezTo>
                    <a:cubicBezTo>
                      <a:pt x="215" y="187"/>
                      <a:pt x="210" y="194"/>
                      <a:pt x="208" y="196"/>
                    </a:cubicBezTo>
                    <a:cubicBezTo>
                      <a:pt x="205" y="194"/>
                      <a:pt x="200" y="185"/>
                      <a:pt x="195" y="173"/>
                    </a:cubicBezTo>
                    <a:cubicBezTo>
                      <a:pt x="195" y="197"/>
                      <a:pt x="195" y="197"/>
                      <a:pt x="195" y="197"/>
                    </a:cubicBezTo>
                    <a:cubicBezTo>
                      <a:pt x="199" y="204"/>
                      <a:pt x="203" y="207"/>
                      <a:pt x="208" y="207"/>
                    </a:cubicBezTo>
                    <a:cubicBezTo>
                      <a:pt x="216" y="207"/>
                      <a:pt x="224" y="195"/>
                      <a:pt x="237" y="160"/>
                    </a:cubicBezTo>
                    <a:cubicBezTo>
                      <a:pt x="240" y="159"/>
                      <a:pt x="240" y="159"/>
                      <a:pt x="240" y="159"/>
                    </a:cubicBezTo>
                    <a:cubicBezTo>
                      <a:pt x="239" y="155"/>
                      <a:pt x="239" y="155"/>
                      <a:pt x="239" y="155"/>
                    </a:cubicBezTo>
                    <a:lnTo>
                      <a:pt x="240" y="152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>
                  <a:defRPr/>
                </a:pPr>
                <a:endParaRPr lang="zh-CN" altLang="en-US" sz="1000" b="1" kern="0">
                  <a:solidFill>
                    <a:srgbClr val="000000"/>
                  </a:solidFill>
                  <a:latin typeface="Arial" panose="020B0604020202020204" pitchFamily="34" charset="0"/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6" name="组合 45">
              <a:extLst>
                <a:ext uri="{FF2B5EF4-FFF2-40B4-BE49-F238E27FC236}">
                  <a16:creationId xmlns:a16="http://schemas.microsoft.com/office/drawing/2014/main" id="{DF52A9B5-AF90-6940-92F3-1B0866BB3094}"/>
                </a:ext>
              </a:extLst>
            </p:cNvPr>
            <p:cNvGrpSpPr/>
            <p:nvPr/>
          </p:nvGrpSpPr>
          <p:grpSpPr>
            <a:xfrm>
              <a:off x="4907008" y="5007891"/>
              <a:ext cx="719307" cy="719307"/>
              <a:chOff x="1748275" y="5007891"/>
              <a:chExt cx="719307" cy="719307"/>
            </a:xfrm>
          </p:grpSpPr>
          <p:grpSp>
            <p:nvGrpSpPr>
              <p:cNvPr id="47" name="组合 46">
                <a:extLst>
                  <a:ext uri="{FF2B5EF4-FFF2-40B4-BE49-F238E27FC236}">
                    <a16:creationId xmlns:a16="http://schemas.microsoft.com/office/drawing/2014/main" id="{ABE2150E-6868-FD4D-8D3D-2ADB610F8989}"/>
                  </a:ext>
                </a:extLst>
              </p:cNvPr>
              <p:cNvGrpSpPr/>
              <p:nvPr/>
            </p:nvGrpSpPr>
            <p:grpSpPr>
              <a:xfrm>
                <a:off x="1748275" y="5007891"/>
                <a:ext cx="719307" cy="719307"/>
                <a:chOff x="2962576" y="8615610"/>
                <a:chExt cx="719307" cy="719307"/>
              </a:xfrm>
            </p:grpSpPr>
            <p:sp>
              <p:nvSpPr>
                <p:cNvPr id="49" name="椭圆 48">
                  <a:extLst>
                    <a:ext uri="{FF2B5EF4-FFF2-40B4-BE49-F238E27FC236}">
                      <a16:creationId xmlns:a16="http://schemas.microsoft.com/office/drawing/2014/main" id="{9C5054B1-C5D2-8B49-A752-704D53948BF7}"/>
                    </a:ext>
                  </a:extLst>
                </p:cNvPr>
                <p:cNvSpPr/>
                <p:nvPr/>
              </p:nvSpPr>
              <p:spPr>
                <a:xfrm>
                  <a:off x="2962576" y="8615610"/>
                  <a:ext cx="719307" cy="719307"/>
                </a:xfrm>
                <a:prstGeom prst="ellipse">
                  <a:avLst/>
                </a:prstGeom>
                <a:gradFill>
                  <a:gsLst>
                    <a:gs pos="0">
                      <a:srgbClr val="00B0FD"/>
                    </a:gs>
                    <a:gs pos="30000">
                      <a:srgbClr val="0095EE"/>
                    </a:gs>
                    <a:gs pos="99000">
                      <a:srgbClr val="005FE9"/>
                    </a:gs>
                  </a:gsLst>
                  <a:lin ang="2700000" scaled="0"/>
                </a:gra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165100" dist="50800" dir="4200000" sx="102000" sy="102000" algn="ctr" rotWithShape="0">
                    <a:schemeClr val="accent1">
                      <a:alpha val="10000"/>
                    </a:schemeClr>
                  </a:outerShdw>
                </a:effectLst>
              </p:spPr>
              <p:txBody>
                <a:bodyPr rtlCol="0" anchor="ctr"/>
                <a:lstStyle/>
                <a:p>
                  <a:pPr algn="ctr"/>
                  <a:endParaRPr kumimoji="1" lang="zh-CN" altLang="en-US" kern="0">
                    <a:solidFill>
                      <a:srgbClr val="FFFFFF"/>
                    </a:solidFill>
                    <a:latin typeface="等线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50" name="矩形 49">
                  <a:extLst>
                    <a:ext uri="{FF2B5EF4-FFF2-40B4-BE49-F238E27FC236}">
                      <a16:creationId xmlns:a16="http://schemas.microsoft.com/office/drawing/2014/main" id="{CB8A4A3E-B646-A348-90DD-4FA05E5C59E7}"/>
                    </a:ext>
                  </a:extLst>
                </p:cNvPr>
                <p:cNvSpPr/>
                <p:nvPr/>
              </p:nvSpPr>
              <p:spPr>
                <a:xfrm>
                  <a:off x="2986984" y="9016450"/>
                  <a:ext cx="676599" cy="261610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algn="ctr"/>
                  <a:r>
                    <a:rPr lang="zh-CN" altLang="en-US" sz="1050" dirty="0">
                      <a:solidFill>
                        <a:srgbClr val="FFFFFF"/>
                      </a:solidFill>
                      <a:latin typeface="Helvetica" pitchFamily="2" charset="0"/>
                      <a:cs typeface="Arial" panose="020B0604020202020204" pitchFamily="34" charset="0"/>
                    </a:rPr>
                    <a:t>逆变器</a:t>
                  </a:r>
                  <a:endParaRPr lang="en-HK" altLang="zh-CN" sz="1050" dirty="0">
                    <a:solidFill>
                      <a:srgbClr val="FFFFFF"/>
                    </a:solidFill>
                    <a:latin typeface="Helvetica" pitchFamily="2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48" name="Freeform 48">
                <a:extLst>
                  <a:ext uri="{FF2B5EF4-FFF2-40B4-BE49-F238E27FC236}">
                    <a16:creationId xmlns:a16="http://schemas.microsoft.com/office/drawing/2014/main" id="{6F4F2512-235C-E24D-A318-836D92238FE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938619" y="5099209"/>
                <a:ext cx="338618" cy="337424"/>
              </a:xfrm>
              <a:custGeom>
                <a:avLst/>
                <a:gdLst>
                  <a:gd name="T0" fmla="*/ 132 w 240"/>
                  <a:gd name="T1" fmla="*/ 44 h 239"/>
                  <a:gd name="T2" fmla="*/ 124 w 240"/>
                  <a:gd name="T3" fmla="*/ 118 h 239"/>
                  <a:gd name="T4" fmla="*/ 139 w 240"/>
                  <a:gd name="T5" fmla="*/ 118 h 239"/>
                  <a:gd name="T6" fmla="*/ 157 w 240"/>
                  <a:gd name="T7" fmla="*/ 100 h 239"/>
                  <a:gd name="T8" fmla="*/ 138 w 240"/>
                  <a:gd name="T9" fmla="*/ 155 h 239"/>
                  <a:gd name="T10" fmla="*/ 177 w 240"/>
                  <a:gd name="T11" fmla="*/ 155 h 239"/>
                  <a:gd name="T12" fmla="*/ 157 w 240"/>
                  <a:gd name="T13" fmla="*/ 100 h 239"/>
                  <a:gd name="T14" fmla="*/ 83 w 240"/>
                  <a:gd name="T15" fmla="*/ 120 h 239"/>
                  <a:gd name="T16" fmla="*/ 89 w 240"/>
                  <a:gd name="T17" fmla="*/ 117 h 239"/>
                  <a:gd name="T18" fmla="*/ 82 w 240"/>
                  <a:gd name="T19" fmla="*/ 45 h 239"/>
                  <a:gd name="T20" fmla="*/ 65 w 240"/>
                  <a:gd name="T21" fmla="*/ 44 h 239"/>
                  <a:gd name="T22" fmla="*/ 43 w 240"/>
                  <a:gd name="T23" fmla="*/ 120 h 239"/>
                  <a:gd name="T24" fmla="*/ 65 w 240"/>
                  <a:gd name="T25" fmla="*/ 101 h 239"/>
                  <a:gd name="T26" fmla="*/ 84 w 240"/>
                  <a:gd name="T27" fmla="*/ 196 h 239"/>
                  <a:gd name="T28" fmla="*/ 126 w 240"/>
                  <a:gd name="T29" fmla="*/ 155 h 239"/>
                  <a:gd name="T30" fmla="*/ 107 w 240"/>
                  <a:gd name="T31" fmla="*/ 100 h 239"/>
                  <a:gd name="T32" fmla="*/ 86 w 240"/>
                  <a:gd name="T33" fmla="*/ 131 h 239"/>
                  <a:gd name="T34" fmla="*/ 65 w 240"/>
                  <a:gd name="T35" fmla="*/ 149 h 239"/>
                  <a:gd name="T36" fmla="*/ 43 w 240"/>
                  <a:gd name="T37" fmla="*/ 131 h 239"/>
                  <a:gd name="T38" fmla="*/ 65 w 240"/>
                  <a:gd name="T39" fmla="*/ 196 h 239"/>
                  <a:gd name="T40" fmla="*/ 157 w 240"/>
                  <a:gd name="T41" fmla="*/ 207 h 239"/>
                  <a:gd name="T42" fmla="*/ 107 w 240"/>
                  <a:gd name="T43" fmla="*/ 207 h 239"/>
                  <a:gd name="T44" fmla="*/ 65 w 240"/>
                  <a:gd name="T45" fmla="*/ 225 h 239"/>
                  <a:gd name="T46" fmla="*/ 43 w 240"/>
                  <a:gd name="T47" fmla="*/ 207 h 239"/>
                  <a:gd name="T48" fmla="*/ 60 w 240"/>
                  <a:gd name="T49" fmla="*/ 239 h 239"/>
                  <a:gd name="T50" fmla="*/ 195 w 240"/>
                  <a:gd name="T51" fmla="*/ 223 h 239"/>
                  <a:gd name="T52" fmla="*/ 182 w 240"/>
                  <a:gd name="T53" fmla="*/ 170 h 239"/>
                  <a:gd name="T54" fmla="*/ 65 w 240"/>
                  <a:gd name="T55" fmla="*/ 14 h 239"/>
                  <a:gd name="T56" fmla="*/ 107 w 240"/>
                  <a:gd name="T57" fmla="*/ 69 h 239"/>
                  <a:gd name="T58" fmla="*/ 157 w 240"/>
                  <a:gd name="T59" fmla="*/ 69 h 239"/>
                  <a:gd name="T60" fmla="*/ 195 w 240"/>
                  <a:gd name="T61" fmla="*/ 43 h 239"/>
                  <a:gd name="T62" fmla="*/ 179 w 240"/>
                  <a:gd name="T63" fmla="*/ 0 h 239"/>
                  <a:gd name="T64" fmla="*/ 43 w 240"/>
                  <a:gd name="T65" fmla="*/ 17 h 239"/>
                  <a:gd name="T66" fmla="*/ 65 w 240"/>
                  <a:gd name="T67" fmla="*/ 33 h 239"/>
                  <a:gd name="T68" fmla="*/ 195 w 240"/>
                  <a:gd name="T69" fmla="*/ 173 h 239"/>
                  <a:gd name="T70" fmla="*/ 188 w 240"/>
                  <a:gd name="T71" fmla="*/ 155 h 239"/>
                  <a:gd name="T72" fmla="*/ 182 w 240"/>
                  <a:gd name="T73" fmla="*/ 44 h 239"/>
                  <a:gd name="T74" fmla="*/ 175 w 240"/>
                  <a:gd name="T75" fmla="*/ 118 h 239"/>
                  <a:gd name="T76" fmla="*/ 190 w 240"/>
                  <a:gd name="T77" fmla="*/ 118 h 239"/>
                  <a:gd name="T78" fmla="*/ 195 w 240"/>
                  <a:gd name="T79" fmla="*/ 67 h 239"/>
                  <a:gd name="T80" fmla="*/ 0 w 240"/>
                  <a:gd name="T81" fmla="*/ 33 h 239"/>
                  <a:gd name="T82" fmla="*/ 43 w 240"/>
                  <a:gd name="T83" fmla="*/ 44 h 239"/>
                  <a:gd name="T84" fmla="*/ 0 w 240"/>
                  <a:gd name="T85" fmla="*/ 33 h 239"/>
                  <a:gd name="T86" fmla="*/ 0 w 240"/>
                  <a:gd name="T87" fmla="*/ 131 h 239"/>
                  <a:gd name="T88" fmla="*/ 43 w 240"/>
                  <a:gd name="T89" fmla="*/ 120 h 239"/>
                  <a:gd name="T90" fmla="*/ 0 w 240"/>
                  <a:gd name="T91" fmla="*/ 196 h 239"/>
                  <a:gd name="T92" fmla="*/ 43 w 240"/>
                  <a:gd name="T93" fmla="*/ 207 h 239"/>
                  <a:gd name="T94" fmla="*/ 0 w 240"/>
                  <a:gd name="T95" fmla="*/ 196 h 239"/>
                  <a:gd name="T96" fmla="*/ 237 w 240"/>
                  <a:gd name="T97" fmla="*/ 151 h 239"/>
                  <a:gd name="T98" fmla="*/ 214 w 240"/>
                  <a:gd name="T99" fmla="*/ 85 h 239"/>
                  <a:gd name="T100" fmla="*/ 239 w 240"/>
                  <a:gd name="T101" fmla="*/ 44 h 239"/>
                  <a:gd name="T102" fmla="*/ 233 w 240"/>
                  <a:gd name="T103" fmla="*/ 33 h 239"/>
                  <a:gd name="T104" fmla="*/ 195 w 240"/>
                  <a:gd name="T105" fmla="*/ 43 h 239"/>
                  <a:gd name="T106" fmla="*/ 202 w 240"/>
                  <a:gd name="T107" fmla="*/ 85 h 239"/>
                  <a:gd name="T108" fmla="*/ 195 w 240"/>
                  <a:gd name="T109" fmla="*/ 136 h 239"/>
                  <a:gd name="T110" fmla="*/ 208 w 240"/>
                  <a:gd name="T111" fmla="*/ 100 h 239"/>
                  <a:gd name="T112" fmla="*/ 227 w 240"/>
                  <a:gd name="T113" fmla="*/ 155 h 239"/>
                  <a:gd name="T114" fmla="*/ 195 w 240"/>
                  <a:gd name="T115" fmla="*/ 173 h 239"/>
                  <a:gd name="T116" fmla="*/ 208 w 240"/>
                  <a:gd name="T117" fmla="*/ 207 h 239"/>
                  <a:gd name="T118" fmla="*/ 240 w 240"/>
                  <a:gd name="T119" fmla="*/ 159 h 239"/>
                  <a:gd name="T120" fmla="*/ 240 w 240"/>
                  <a:gd name="T121" fmla="*/ 152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40" h="239">
                    <a:moveTo>
                      <a:pt x="151" y="85"/>
                    </a:moveTo>
                    <a:cubicBezTo>
                      <a:pt x="144" y="65"/>
                      <a:pt x="136" y="47"/>
                      <a:pt x="132" y="44"/>
                    </a:cubicBezTo>
                    <a:cubicBezTo>
                      <a:pt x="127" y="47"/>
                      <a:pt x="120" y="65"/>
                      <a:pt x="112" y="85"/>
                    </a:cubicBezTo>
                    <a:cubicBezTo>
                      <a:pt x="116" y="94"/>
                      <a:pt x="120" y="105"/>
                      <a:pt x="124" y="118"/>
                    </a:cubicBezTo>
                    <a:cubicBezTo>
                      <a:pt x="127" y="125"/>
                      <a:pt x="129" y="132"/>
                      <a:pt x="132" y="140"/>
                    </a:cubicBezTo>
                    <a:cubicBezTo>
                      <a:pt x="135" y="132"/>
                      <a:pt x="137" y="125"/>
                      <a:pt x="139" y="118"/>
                    </a:cubicBezTo>
                    <a:cubicBezTo>
                      <a:pt x="144" y="105"/>
                      <a:pt x="148" y="94"/>
                      <a:pt x="151" y="85"/>
                    </a:cubicBezTo>
                    <a:close/>
                    <a:moveTo>
                      <a:pt x="157" y="100"/>
                    </a:moveTo>
                    <a:cubicBezTo>
                      <a:pt x="154" y="108"/>
                      <a:pt x="152" y="115"/>
                      <a:pt x="150" y="122"/>
                    </a:cubicBezTo>
                    <a:cubicBezTo>
                      <a:pt x="145" y="135"/>
                      <a:pt x="141" y="146"/>
                      <a:pt x="138" y="155"/>
                    </a:cubicBezTo>
                    <a:cubicBezTo>
                      <a:pt x="145" y="175"/>
                      <a:pt x="153" y="193"/>
                      <a:pt x="157" y="196"/>
                    </a:cubicBezTo>
                    <a:cubicBezTo>
                      <a:pt x="162" y="193"/>
                      <a:pt x="169" y="175"/>
                      <a:pt x="177" y="155"/>
                    </a:cubicBezTo>
                    <a:cubicBezTo>
                      <a:pt x="173" y="146"/>
                      <a:pt x="169" y="135"/>
                      <a:pt x="165" y="122"/>
                    </a:cubicBezTo>
                    <a:cubicBezTo>
                      <a:pt x="162" y="115"/>
                      <a:pt x="160" y="108"/>
                      <a:pt x="157" y="100"/>
                    </a:cubicBezTo>
                    <a:close/>
                    <a:moveTo>
                      <a:pt x="65" y="101"/>
                    </a:moveTo>
                    <a:cubicBezTo>
                      <a:pt x="83" y="120"/>
                      <a:pt x="83" y="120"/>
                      <a:pt x="83" y="120"/>
                    </a:cubicBezTo>
                    <a:cubicBezTo>
                      <a:pt x="86" y="120"/>
                      <a:pt x="86" y="120"/>
                      <a:pt x="86" y="120"/>
                    </a:cubicBezTo>
                    <a:cubicBezTo>
                      <a:pt x="87" y="120"/>
                      <a:pt x="89" y="119"/>
                      <a:pt x="89" y="117"/>
                    </a:cubicBezTo>
                    <a:cubicBezTo>
                      <a:pt x="93" y="105"/>
                      <a:pt x="97" y="94"/>
                      <a:pt x="101" y="85"/>
                    </a:cubicBezTo>
                    <a:cubicBezTo>
                      <a:pt x="94" y="66"/>
                      <a:pt x="87" y="50"/>
                      <a:pt x="82" y="45"/>
                    </a:cubicBezTo>
                    <a:cubicBezTo>
                      <a:pt x="65" y="62"/>
                      <a:pt x="65" y="62"/>
                      <a:pt x="65" y="62"/>
                    </a:cubicBezTo>
                    <a:cubicBezTo>
                      <a:pt x="65" y="44"/>
                      <a:pt x="65" y="44"/>
                      <a:pt x="65" y="44"/>
                    </a:cubicBezTo>
                    <a:cubicBezTo>
                      <a:pt x="43" y="44"/>
                      <a:pt x="43" y="44"/>
                      <a:pt x="43" y="44"/>
                    </a:cubicBezTo>
                    <a:cubicBezTo>
                      <a:pt x="43" y="120"/>
                      <a:pt x="43" y="120"/>
                      <a:pt x="43" y="120"/>
                    </a:cubicBezTo>
                    <a:cubicBezTo>
                      <a:pt x="65" y="120"/>
                      <a:pt x="65" y="120"/>
                      <a:pt x="65" y="120"/>
                    </a:cubicBezTo>
                    <a:lnTo>
                      <a:pt x="65" y="101"/>
                    </a:lnTo>
                    <a:close/>
                    <a:moveTo>
                      <a:pt x="65" y="177"/>
                    </a:moveTo>
                    <a:cubicBezTo>
                      <a:pt x="84" y="196"/>
                      <a:pt x="84" y="196"/>
                      <a:pt x="84" y="196"/>
                    </a:cubicBezTo>
                    <a:cubicBezTo>
                      <a:pt x="107" y="196"/>
                      <a:pt x="107" y="196"/>
                      <a:pt x="107" y="196"/>
                    </a:cubicBezTo>
                    <a:cubicBezTo>
                      <a:pt x="111" y="194"/>
                      <a:pt x="118" y="176"/>
                      <a:pt x="126" y="155"/>
                    </a:cubicBezTo>
                    <a:cubicBezTo>
                      <a:pt x="123" y="146"/>
                      <a:pt x="119" y="135"/>
                      <a:pt x="114" y="122"/>
                    </a:cubicBezTo>
                    <a:cubicBezTo>
                      <a:pt x="112" y="115"/>
                      <a:pt x="109" y="108"/>
                      <a:pt x="107" y="100"/>
                    </a:cubicBezTo>
                    <a:cubicBezTo>
                      <a:pt x="104" y="108"/>
                      <a:pt x="102" y="115"/>
                      <a:pt x="99" y="121"/>
                    </a:cubicBezTo>
                    <a:cubicBezTo>
                      <a:pt x="97" y="127"/>
                      <a:pt x="92" y="131"/>
                      <a:pt x="86" y="131"/>
                    </a:cubicBezTo>
                    <a:cubicBezTo>
                      <a:pt x="84" y="131"/>
                      <a:pt x="84" y="131"/>
                      <a:pt x="84" y="131"/>
                    </a:cubicBezTo>
                    <a:cubicBezTo>
                      <a:pt x="65" y="149"/>
                      <a:pt x="65" y="149"/>
                      <a:pt x="65" y="149"/>
                    </a:cubicBezTo>
                    <a:cubicBezTo>
                      <a:pt x="65" y="131"/>
                      <a:pt x="65" y="131"/>
                      <a:pt x="65" y="131"/>
                    </a:cubicBezTo>
                    <a:cubicBezTo>
                      <a:pt x="43" y="131"/>
                      <a:pt x="43" y="131"/>
                      <a:pt x="43" y="131"/>
                    </a:cubicBezTo>
                    <a:cubicBezTo>
                      <a:pt x="43" y="196"/>
                      <a:pt x="43" y="196"/>
                      <a:pt x="43" y="196"/>
                    </a:cubicBezTo>
                    <a:cubicBezTo>
                      <a:pt x="65" y="196"/>
                      <a:pt x="65" y="196"/>
                      <a:pt x="65" y="196"/>
                    </a:cubicBezTo>
                    <a:lnTo>
                      <a:pt x="65" y="177"/>
                    </a:lnTo>
                    <a:close/>
                    <a:moveTo>
                      <a:pt x="157" y="207"/>
                    </a:moveTo>
                    <a:cubicBezTo>
                      <a:pt x="149" y="207"/>
                      <a:pt x="142" y="196"/>
                      <a:pt x="132" y="170"/>
                    </a:cubicBezTo>
                    <a:cubicBezTo>
                      <a:pt x="122" y="196"/>
                      <a:pt x="115" y="207"/>
                      <a:pt x="107" y="207"/>
                    </a:cubicBezTo>
                    <a:cubicBezTo>
                      <a:pt x="84" y="207"/>
                      <a:pt x="84" y="207"/>
                      <a:pt x="84" y="207"/>
                    </a:cubicBezTo>
                    <a:cubicBezTo>
                      <a:pt x="65" y="225"/>
                      <a:pt x="65" y="225"/>
                      <a:pt x="65" y="225"/>
                    </a:cubicBezTo>
                    <a:cubicBezTo>
                      <a:pt x="65" y="207"/>
                      <a:pt x="65" y="207"/>
                      <a:pt x="65" y="207"/>
                    </a:cubicBezTo>
                    <a:cubicBezTo>
                      <a:pt x="43" y="207"/>
                      <a:pt x="43" y="207"/>
                      <a:pt x="43" y="207"/>
                    </a:cubicBezTo>
                    <a:cubicBezTo>
                      <a:pt x="43" y="223"/>
                      <a:pt x="43" y="223"/>
                      <a:pt x="43" y="223"/>
                    </a:cubicBezTo>
                    <a:cubicBezTo>
                      <a:pt x="43" y="232"/>
                      <a:pt x="51" y="239"/>
                      <a:pt x="60" y="239"/>
                    </a:cubicBezTo>
                    <a:cubicBezTo>
                      <a:pt x="179" y="239"/>
                      <a:pt x="179" y="239"/>
                      <a:pt x="179" y="239"/>
                    </a:cubicBezTo>
                    <a:cubicBezTo>
                      <a:pt x="188" y="239"/>
                      <a:pt x="195" y="232"/>
                      <a:pt x="195" y="223"/>
                    </a:cubicBezTo>
                    <a:cubicBezTo>
                      <a:pt x="195" y="197"/>
                      <a:pt x="195" y="197"/>
                      <a:pt x="195" y="197"/>
                    </a:cubicBezTo>
                    <a:cubicBezTo>
                      <a:pt x="191" y="191"/>
                      <a:pt x="187" y="182"/>
                      <a:pt x="182" y="170"/>
                    </a:cubicBezTo>
                    <a:cubicBezTo>
                      <a:pt x="172" y="196"/>
                      <a:pt x="165" y="207"/>
                      <a:pt x="157" y="207"/>
                    </a:cubicBezTo>
                    <a:close/>
                    <a:moveTo>
                      <a:pt x="65" y="14"/>
                    </a:moveTo>
                    <a:cubicBezTo>
                      <a:pt x="84" y="34"/>
                      <a:pt x="84" y="34"/>
                      <a:pt x="84" y="34"/>
                    </a:cubicBezTo>
                    <a:cubicBezTo>
                      <a:pt x="91" y="36"/>
                      <a:pt x="98" y="47"/>
                      <a:pt x="107" y="69"/>
                    </a:cubicBezTo>
                    <a:cubicBezTo>
                      <a:pt x="117" y="44"/>
                      <a:pt x="124" y="33"/>
                      <a:pt x="132" y="33"/>
                    </a:cubicBezTo>
                    <a:cubicBezTo>
                      <a:pt x="140" y="33"/>
                      <a:pt x="147" y="44"/>
                      <a:pt x="157" y="69"/>
                    </a:cubicBezTo>
                    <a:cubicBezTo>
                      <a:pt x="167" y="44"/>
                      <a:pt x="174" y="33"/>
                      <a:pt x="182" y="33"/>
                    </a:cubicBezTo>
                    <a:cubicBezTo>
                      <a:pt x="187" y="33"/>
                      <a:pt x="191" y="36"/>
                      <a:pt x="195" y="43"/>
                    </a:cubicBezTo>
                    <a:cubicBezTo>
                      <a:pt x="195" y="17"/>
                      <a:pt x="195" y="17"/>
                      <a:pt x="195" y="17"/>
                    </a:cubicBezTo>
                    <a:cubicBezTo>
                      <a:pt x="195" y="8"/>
                      <a:pt x="188" y="0"/>
                      <a:pt x="179" y="0"/>
                    </a:cubicBezTo>
                    <a:cubicBezTo>
                      <a:pt x="60" y="0"/>
                      <a:pt x="60" y="0"/>
                      <a:pt x="60" y="0"/>
                    </a:cubicBezTo>
                    <a:cubicBezTo>
                      <a:pt x="51" y="0"/>
                      <a:pt x="43" y="8"/>
                      <a:pt x="43" y="17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65" y="33"/>
                      <a:pt x="65" y="33"/>
                      <a:pt x="65" y="33"/>
                    </a:cubicBezTo>
                    <a:lnTo>
                      <a:pt x="65" y="14"/>
                    </a:lnTo>
                    <a:close/>
                    <a:moveTo>
                      <a:pt x="195" y="173"/>
                    </a:moveTo>
                    <a:cubicBezTo>
                      <a:pt x="195" y="136"/>
                      <a:pt x="195" y="136"/>
                      <a:pt x="195" y="136"/>
                    </a:cubicBezTo>
                    <a:cubicBezTo>
                      <a:pt x="193" y="143"/>
                      <a:pt x="190" y="149"/>
                      <a:pt x="188" y="155"/>
                    </a:cubicBezTo>
                    <a:cubicBezTo>
                      <a:pt x="191" y="161"/>
                      <a:pt x="193" y="167"/>
                      <a:pt x="195" y="173"/>
                    </a:cubicBezTo>
                    <a:close/>
                    <a:moveTo>
                      <a:pt x="182" y="44"/>
                    </a:moveTo>
                    <a:cubicBezTo>
                      <a:pt x="178" y="47"/>
                      <a:pt x="170" y="65"/>
                      <a:pt x="163" y="85"/>
                    </a:cubicBezTo>
                    <a:cubicBezTo>
                      <a:pt x="167" y="94"/>
                      <a:pt x="170" y="105"/>
                      <a:pt x="175" y="118"/>
                    </a:cubicBezTo>
                    <a:cubicBezTo>
                      <a:pt x="177" y="125"/>
                      <a:pt x="180" y="132"/>
                      <a:pt x="182" y="140"/>
                    </a:cubicBezTo>
                    <a:cubicBezTo>
                      <a:pt x="185" y="132"/>
                      <a:pt x="188" y="125"/>
                      <a:pt x="190" y="118"/>
                    </a:cubicBezTo>
                    <a:cubicBezTo>
                      <a:pt x="192" y="113"/>
                      <a:pt x="193" y="108"/>
                      <a:pt x="195" y="104"/>
                    </a:cubicBezTo>
                    <a:cubicBezTo>
                      <a:pt x="195" y="67"/>
                      <a:pt x="195" y="67"/>
                      <a:pt x="195" y="67"/>
                    </a:cubicBezTo>
                    <a:cubicBezTo>
                      <a:pt x="190" y="55"/>
                      <a:pt x="186" y="46"/>
                      <a:pt x="182" y="44"/>
                    </a:cubicBezTo>
                    <a:close/>
                    <a:moveTo>
                      <a:pt x="0" y="33"/>
                    </a:moveTo>
                    <a:cubicBezTo>
                      <a:pt x="0" y="44"/>
                      <a:pt x="0" y="44"/>
                      <a:pt x="0" y="44"/>
                    </a:cubicBezTo>
                    <a:cubicBezTo>
                      <a:pt x="43" y="44"/>
                      <a:pt x="43" y="44"/>
                      <a:pt x="43" y="44"/>
                    </a:cubicBezTo>
                    <a:cubicBezTo>
                      <a:pt x="43" y="33"/>
                      <a:pt x="43" y="33"/>
                      <a:pt x="43" y="33"/>
                    </a:cubicBezTo>
                    <a:lnTo>
                      <a:pt x="0" y="33"/>
                    </a:lnTo>
                    <a:close/>
                    <a:moveTo>
                      <a:pt x="0" y="120"/>
                    </a:moveTo>
                    <a:cubicBezTo>
                      <a:pt x="0" y="131"/>
                      <a:pt x="0" y="131"/>
                      <a:pt x="0" y="131"/>
                    </a:cubicBezTo>
                    <a:cubicBezTo>
                      <a:pt x="43" y="131"/>
                      <a:pt x="43" y="131"/>
                      <a:pt x="43" y="131"/>
                    </a:cubicBezTo>
                    <a:cubicBezTo>
                      <a:pt x="43" y="120"/>
                      <a:pt x="43" y="120"/>
                      <a:pt x="43" y="120"/>
                    </a:cubicBezTo>
                    <a:lnTo>
                      <a:pt x="0" y="120"/>
                    </a:lnTo>
                    <a:close/>
                    <a:moveTo>
                      <a:pt x="0" y="196"/>
                    </a:moveTo>
                    <a:cubicBezTo>
                      <a:pt x="0" y="207"/>
                      <a:pt x="0" y="207"/>
                      <a:pt x="0" y="207"/>
                    </a:cubicBezTo>
                    <a:cubicBezTo>
                      <a:pt x="43" y="207"/>
                      <a:pt x="43" y="207"/>
                      <a:pt x="43" y="207"/>
                    </a:cubicBezTo>
                    <a:cubicBezTo>
                      <a:pt x="43" y="196"/>
                      <a:pt x="43" y="196"/>
                      <a:pt x="43" y="196"/>
                    </a:cubicBezTo>
                    <a:lnTo>
                      <a:pt x="0" y="196"/>
                    </a:lnTo>
                    <a:close/>
                    <a:moveTo>
                      <a:pt x="240" y="152"/>
                    </a:moveTo>
                    <a:cubicBezTo>
                      <a:pt x="237" y="151"/>
                      <a:pt x="237" y="151"/>
                      <a:pt x="237" y="151"/>
                    </a:cubicBezTo>
                    <a:cubicBezTo>
                      <a:pt x="233" y="141"/>
                      <a:pt x="229" y="129"/>
                      <a:pt x="225" y="118"/>
                    </a:cubicBezTo>
                    <a:cubicBezTo>
                      <a:pt x="221" y="105"/>
                      <a:pt x="217" y="94"/>
                      <a:pt x="214" y="85"/>
                    </a:cubicBezTo>
                    <a:cubicBezTo>
                      <a:pt x="221" y="64"/>
                      <a:pt x="229" y="46"/>
                      <a:pt x="233" y="44"/>
                    </a:cubicBezTo>
                    <a:cubicBezTo>
                      <a:pt x="239" y="44"/>
                      <a:pt x="239" y="44"/>
                      <a:pt x="239" y="44"/>
                    </a:cubicBezTo>
                    <a:cubicBezTo>
                      <a:pt x="238" y="33"/>
                      <a:pt x="238" y="33"/>
                      <a:pt x="238" y="33"/>
                    </a:cubicBezTo>
                    <a:cubicBezTo>
                      <a:pt x="233" y="33"/>
                      <a:pt x="233" y="33"/>
                      <a:pt x="233" y="33"/>
                    </a:cubicBezTo>
                    <a:cubicBezTo>
                      <a:pt x="225" y="33"/>
                      <a:pt x="218" y="44"/>
                      <a:pt x="208" y="69"/>
                    </a:cubicBezTo>
                    <a:cubicBezTo>
                      <a:pt x="203" y="58"/>
                      <a:pt x="199" y="49"/>
                      <a:pt x="195" y="43"/>
                    </a:cubicBezTo>
                    <a:cubicBezTo>
                      <a:pt x="195" y="67"/>
                      <a:pt x="195" y="67"/>
                      <a:pt x="195" y="67"/>
                    </a:cubicBezTo>
                    <a:cubicBezTo>
                      <a:pt x="197" y="73"/>
                      <a:pt x="200" y="78"/>
                      <a:pt x="202" y="85"/>
                    </a:cubicBezTo>
                    <a:cubicBezTo>
                      <a:pt x="200" y="90"/>
                      <a:pt x="198" y="97"/>
                      <a:pt x="195" y="104"/>
                    </a:cubicBezTo>
                    <a:cubicBezTo>
                      <a:pt x="195" y="136"/>
                      <a:pt x="195" y="136"/>
                      <a:pt x="195" y="136"/>
                    </a:cubicBezTo>
                    <a:cubicBezTo>
                      <a:pt x="197" y="132"/>
                      <a:pt x="198" y="127"/>
                      <a:pt x="200" y="122"/>
                    </a:cubicBezTo>
                    <a:cubicBezTo>
                      <a:pt x="203" y="115"/>
                      <a:pt x="205" y="108"/>
                      <a:pt x="208" y="100"/>
                    </a:cubicBezTo>
                    <a:cubicBezTo>
                      <a:pt x="210" y="108"/>
                      <a:pt x="213" y="115"/>
                      <a:pt x="215" y="122"/>
                    </a:cubicBezTo>
                    <a:cubicBezTo>
                      <a:pt x="219" y="133"/>
                      <a:pt x="223" y="145"/>
                      <a:pt x="227" y="155"/>
                    </a:cubicBezTo>
                    <a:cubicBezTo>
                      <a:pt x="215" y="187"/>
                      <a:pt x="210" y="194"/>
                      <a:pt x="208" y="196"/>
                    </a:cubicBezTo>
                    <a:cubicBezTo>
                      <a:pt x="205" y="194"/>
                      <a:pt x="200" y="185"/>
                      <a:pt x="195" y="173"/>
                    </a:cubicBezTo>
                    <a:cubicBezTo>
                      <a:pt x="195" y="197"/>
                      <a:pt x="195" y="197"/>
                      <a:pt x="195" y="197"/>
                    </a:cubicBezTo>
                    <a:cubicBezTo>
                      <a:pt x="199" y="204"/>
                      <a:pt x="203" y="207"/>
                      <a:pt x="208" y="207"/>
                    </a:cubicBezTo>
                    <a:cubicBezTo>
                      <a:pt x="216" y="207"/>
                      <a:pt x="224" y="195"/>
                      <a:pt x="237" y="160"/>
                    </a:cubicBezTo>
                    <a:cubicBezTo>
                      <a:pt x="240" y="159"/>
                      <a:pt x="240" y="159"/>
                      <a:pt x="240" y="159"/>
                    </a:cubicBezTo>
                    <a:cubicBezTo>
                      <a:pt x="239" y="155"/>
                      <a:pt x="239" y="155"/>
                      <a:pt x="239" y="155"/>
                    </a:cubicBezTo>
                    <a:lnTo>
                      <a:pt x="240" y="152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>
                  <a:defRPr/>
                </a:pPr>
                <a:endParaRPr lang="zh-CN" altLang="en-US" sz="1000" b="1" kern="0">
                  <a:solidFill>
                    <a:srgbClr val="000000"/>
                  </a:solidFill>
                  <a:latin typeface="Arial" panose="020B0604020202020204" pitchFamily="34" charset="0"/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467585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3D6971A9-6530-6942-8A4E-5A45080188D8}"/>
              </a:ext>
            </a:extLst>
          </p:cNvPr>
          <p:cNvSpPr txBox="1"/>
          <p:nvPr/>
        </p:nvSpPr>
        <p:spPr>
          <a:xfrm>
            <a:off x="394855" y="270164"/>
            <a:ext cx="29177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turbine_scada_gateway.png</a:t>
            </a:r>
            <a:endParaRPr kumimoji="1" lang="zh-CN" altLang="en-US" dirty="0"/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1DB0B2A8-4A2F-0A44-BE1E-6E27A1491381}"/>
              </a:ext>
            </a:extLst>
          </p:cNvPr>
          <p:cNvGrpSpPr/>
          <p:nvPr/>
        </p:nvGrpSpPr>
        <p:grpSpPr>
          <a:xfrm>
            <a:off x="1631504" y="1196752"/>
            <a:ext cx="6132057" cy="4188481"/>
            <a:chOff x="5984856" y="1292760"/>
            <a:chExt cx="6132057" cy="4188481"/>
          </a:xfrm>
        </p:grpSpPr>
        <p:sp>
          <p:nvSpPr>
            <p:cNvPr id="32" name="圆角矩形 31">
              <a:extLst>
                <a:ext uri="{FF2B5EF4-FFF2-40B4-BE49-F238E27FC236}">
                  <a16:creationId xmlns:a16="http://schemas.microsoft.com/office/drawing/2014/main" id="{8E37C934-8909-ED47-B284-15FB8B6BC6A0}"/>
                </a:ext>
              </a:extLst>
            </p:cNvPr>
            <p:cNvSpPr/>
            <p:nvPr/>
          </p:nvSpPr>
          <p:spPr>
            <a:xfrm>
              <a:off x="6001739" y="1292760"/>
              <a:ext cx="6115174" cy="762538"/>
            </a:xfrm>
            <a:prstGeom prst="roundRect">
              <a:avLst/>
            </a:prstGeom>
            <a:gradFill>
              <a:gsLst>
                <a:gs pos="0">
                  <a:srgbClr val="00B0FD"/>
                </a:gs>
                <a:gs pos="30000">
                  <a:srgbClr val="0095EE"/>
                </a:gs>
                <a:gs pos="99000">
                  <a:srgbClr val="005FE9"/>
                </a:gs>
              </a:gsLst>
              <a:lin ang="2700000" scaled="0"/>
            </a:gradFill>
            <a:ln w="12700" cap="flat" cmpd="sng" algn="ctr">
              <a:noFill/>
              <a:prstDash val="solid"/>
              <a:miter lim="800000"/>
            </a:ln>
            <a:effectLst>
              <a:outerShdw blurRad="165100" dist="50800" dir="4200000" sx="102000" sy="102000" algn="ctr" rotWithShape="0">
                <a:schemeClr val="accent1">
                  <a:alpha val="10000"/>
                </a:schemeClr>
              </a:outerShdw>
            </a:effectLst>
          </p:spPr>
          <p:txBody>
            <a:bodyPr rtlCol="0" anchor="ctr"/>
            <a:lstStyle/>
            <a:p>
              <a:pPr algn="ctr"/>
              <a:r>
                <a:rPr kumimoji="1" lang="en-US" altLang="zh-CN" b="1" dirty="0" err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EnOS</a:t>
              </a:r>
              <a:r>
                <a:rPr kumimoji="1" lang="zh-CN" altLang="en-US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kumimoji="1" lang="en-US" altLang="zh-CN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IoT</a:t>
              </a:r>
              <a:r>
                <a:rPr kumimoji="1" lang="zh-CN" altLang="en-US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kumimoji="1" lang="en-US" altLang="zh-CN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Hub</a:t>
              </a:r>
              <a:endParaRPr kumimoji="1" lang="zh-CN" alt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42232C56-7CBE-E343-8EEE-2877104C74DD}"/>
                </a:ext>
              </a:extLst>
            </p:cNvPr>
            <p:cNvGrpSpPr/>
            <p:nvPr/>
          </p:nvGrpSpPr>
          <p:grpSpPr>
            <a:xfrm>
              <a:off x="8687755" y="2629587"/>
              <a:ext cx="719307" cy="719307"/>
              <a:chOff x="2962576" y="8615610"/>
              <a:chExt cx="719307" cy="719307"/>
            </a:xfrm>
          </p:grpSpPr>
          <p:sp>
            <p:nvSpPr>
              <p:cNvPr id="79" name="椭圆 78">
                <a:extLst>
                  <a:ext uri="{FF2B5EF4-FFF2-40B4-BE49-F238E27FC236}">
                    <a16:creationId xmlns:a16="http://schemas.microsoft.com/office/drawing/2014/main" id="{FAB098E4-4B9C-5344-BC85-CF0C8BEED1F0}"/>
                  </a:ext>
                </a:extLst>
              </p:cNvPr>
              <p:cNvSpPr/>
              <p:nvPr/>
            </p:nvSpPr>
            <p:spPr>
              <a:xfrm>
                <a:off x="2962576" y="8615610"/>
                <a:ext cx="719307" cy="719307"/>
              </a:xfrm>
              <a:prstGeom prst="ellipse">
                <a:avLst/>
              </a:prstGeom>
              <a:gradFill>
                <a:gsLst>
                  <a:gs pos="0">
                    <a:srgbClr val="00B0FD"/>
                  </a:gs>
                  <a:gs pos="30000">
                    <a:srgbClr val="0095EE"/>
                  </a:gs>
                  <a:gs pos="99000">
                    <a:srgbClr val="005FE9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>
                <a:outerShdw blurRad="165100" dist="50800" dir="4200000" sx="102000" sy="102000" algn="ctr" rotWithShape="0">
                  <a:schemeClr val="accent1">
                    <a:alpha val="10000"/>
                  </a:schemeClr>
                </a:outerShdw>
              </a:effectLst>
            </p:spPr>
            <p:txBody>
              <a:bodyPr rtlCol="0" anchor="ctr"/>
              <a:lstStyle/>
              <a:p>
                <a:pPr algn="ctr"/>
                <a:endParaRPr kumimoji="1" lang="zh-CN" altLang="en-US" kern="0">
                  <a:solidFill>
                    <a:srgbClr val="FFFFFF"/>
                  </a:solidFill>
                  <a:latin typeface="等线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81" name="Freeform 65">
                <a:extLst>
                  <a:ext uri="{FF2B5EF4-FFF2-40B4-BE49-F238E27FC236}">
                    <a16:creationId xmlns:a16="http://schemas.microsoft.com/office/drawing/2014/main" id="{492F9AA3-646F-5443-9E64-6A1A371BA15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122201" y="8715310"/>
                <a:ext cx="394756" cy="302188"/>
              </a:xfrm>
              <a:custGeom>
                <a:avLst/>
                <a:gdLst>
                  <a:gd name="T0" fmla="*/ 179 w 661"/>
                  <a:gd name="T1" fmla="*/ 397 h 506"/>
                  <a:gd name="T2" fmla="*/ 144 w 661"/>
                  <a:gd name="T3" fmla="*/ 397 h 506"/>
                  <a:gd name="T4" fmla="*/ 144 w 661"/>
                  <a:gd name="T5" fmla="*/ 433 h 506"/>
                  <a:gd name="T6" fmla="*/ 179 w 661"/>
                  <a:gd name="T7" fmla="*/ 433 h 506"/>
                  <a:gd name="T8" fmla="*/ 179 w 661"/>
                  <a:gd name="T9" fmla="*/ 397 h 506"/>
                  <a:gd name="T10" fmla="*/ 108 w 661"/>
                  <a:gd name="T11" fmla="*/ 324 h 506"/>
                  <a:gd name="T12" fmla="*/ 70 w 661"/>
                  <a:gd name="T13" fmla="*/ 324 h 506"/>
                  <a:gd name="T14" fmla="*/ 70 w 661"/>
                  <a:gd name="T15" fmla="*/ 362 h 506"/>
                  <a:gd name="T16" fmla="*/ 108 w 661"/>
                  <a:gd name="T17" fmla="*/ 362 h 506"/>
                  <a:gd name="T18" fmla="*/ 108 w 661"/>
                  <a:gd name="T19" fmla="*/ 324 h 506"/>
                  <a:gd name="T20" fmla="*/ 108 w 661"/>
                  <a:gd name="T21" fmla="*/ 397 h 506"/>
                  <a:gd name="T22" fmla="*/ 70 w 661"/>
                  <a:gd name="T23" fmla="*/ 397 h 506"/>
                  <a:gd name="T24" fmla="*/ 70 w 661"/>
                  <a:gd name="T25" fmla="*/ 433 h 506"/>
                  <a:gd name="T26" fmla="*/ 108 w 661"/>
                  <a:gd name="T27" fmla="*/ 433 h 506"/>
                  <a:gd name="T28" fmla="*/ 108 w 661"/>
                  <a:gd name="T29" fmla="*/ 397 h 506"/>
                  <a:gd name="T30" fmla="*/ 250 w 661"/>
                  <a:gd name="T31" fmla="*/ 397 h 506"/>
                  <a:gd name="T32" fmla="*/ 215 w 661"/>
                  <a:gd name="T33" fmla="*/ 397 h 506"/>
                  <a:gd name="T34" fmla="*/ 215 w 661"/>
                  <a:gd name="T35" fmla="*/ 433 h 506"/>
                  <a:gd name="T36" fmla="*/ 250 w 661"/>
                  <a:gd name="T37" fmla="*/ 433 h 506"/>
                  <a:gd name="T38" fmla="*/ 250 w 661"/>
                  <a:gd name="T39" fmla="*/ 397 h 506"/>
                  <a:gd name="T40" fmla="*/ 179 w 661"/>
                  <a:gd name="T41" fmla="*/ 324 h 506"/>
                  <a:gd name="T42" fmla="*/ 144 w 661"/>
                  <a:gd name="T43" fmla="*/ 324 h 506"/>
                  <a:gd name="T44" fmla="*/ 144 w 661"/>
                  <a:gd name="T45" fmla="*/ 362 h 506"/>
                  <a:gd name="T46" fmla="*/ 179 w 661"/>
                  <a:gd name="T47" fmla="*/ 362 h 506"/>
                  <a:gd name="T48" fmla="*/ 179 w 661"/>
                  <a:gd name="T49" fmla="*/ 324 h 506"/>
                  <a:gd name="T50" fmla="*/ 576 w 661"/>
                  <a:gd name="T51" fmla="*/ 352 h 506"/>
                  <a:gd name="T52" fmla="*/ 432 w 661"/>
                  <a:gd name="T53" fmla="*/ 352 h 506"/>
                  <a:gd name="T54" fmla="*/ 432 w 661"/>
                  <a:gd name="T55" fmla="*/ 407 h 506"/>
                  <a:gd name="T56" fmla="*/ 576 w 661"/>
                  <a:gd name="T57" fmla="*/ 407 h 506"/>
                  <a:gd name="T58" fmla="*/ 576 w 661"/>
                  <a:gd name="T59" fmla="*/ 352 h 506"/>
                  <a:gd name="T60" fmla="*/ 661 w 661"/>
                  <a:gd name="T61" fmla="*/ 253 h 506"/>
                  <a:gd name="T62" fmla="*/ 661 w 661"/>
                  <a:gd name="T63" fmla="*/ 253 h 506"/>
                  <a:gd name="T64" fmla="*/ 543 w 661"/>
                  <a:gd name="T65" fmla="*/ 0 h 506"/>
                  <a:gd name="T66" fmla="*/ 115 w 661"/>
                  <a:gd name="T67" fmla="*/ 0 h 506"/>
                  <a:gd name="T68" fmla="*/ 0 w 661"/>
                  <a:gd name="T69" fmla="*/ 253 h 506"/>
                  <a:gd name="T70" fmla="*/ 0 w 661"/>
                  <a:gd name="T71" fmla="*/ 253 h 506"/>
                  <a:gd name="T72" fmla="*/ 0 w 661"/>
                  <a:gd name="T73" fmla="*/ 506 h 506"/>
                  <a:gd name="T74" fmla="*/ 661 w 661"/>
                  <a:gd name="T75" fmla="*/ 506 h 506"/>
                  <a:gd name="T76" fmla="*/ 661 w 661"/>
                  <a:gd name="T77" fmla="*/ 506 h 506"/>
                  <a:gd name="T78" fmla="*/ 661 w 661"/>
                  <a:gd name="T79" fmla="*/ 506 h 506"/>
                  <a:gd name="T80" fmla="*/ 661 w 661"/>
                  <a:gd name="T81" fmla="*/ 253 h 506"/>
                  <a:gd name="T82" fmla="*/ 661 w 661"/>
                  <a:gd name="T83" fmla="*/ 253 h 506"/>
                  <a:gd name="T84" fmla="*/ 626 w 661"/>
                  <a:gd name="T85" fmla="*/ 468 h 506"/>
                  <a:gd name="T86" fmla="*/ 35 w 661"/>
                  <a:gd name="T87" fmla="*/ 468 h 506"/>
                  <a:gd name="T88" fmla="*/ 35 w 661"/>
                  <a:gd name="T89" fmla="*/ 288 h 506"/>
                  <a:gd name="T90" fmla="*/ 626 w 661"/>
                  <a:gd name="T91" fmla="*/ 288 h 506"/>
                  <a:gd name="T92" fmla="*/ 626 w 661"/>
                  <a:gd name="T93" fmla="*/ 468 h 506"/>
                  <a:gd name="T94" fmla="*/ 323 w 661"/>
                  <a:gd name="T95" fmla="*/ 324 h 506"/>
                  <a:gd name="T96" fmla="*/ 288 w 661"/>
                  <a:gd name="T97" fmla="*/ 324 h 506"/>
                  <a:gd name="T98" fmla="*/ 288 w 661"/>
                  <a:gd name="T99" fmla="*/ 362 h 506"/>
                  <a:gd name="T100" fmla="*/ 323 w 661"/>
                  <a:gd name="T101" fmla="*/ 362 h 506"/>
                  <a:gd name="T102" fmla="*/ 323 w 661"/>
                  <a:gd name="T103" fmla="*/ 324 h 506"/>
                  <a:gd name="T104" fmla="*/ 323 w 661"/>
                  <a:gd name="T105" fmla="*/ 397 h 506"/>
                  <a:gd name="T106" fmla="*/ 288 w 661"/>
                  <a:gd name="T107" fmla="*/ 397 h 506"/>
                  <a:gd name="T108" fmla="*/ 288 w 661"/>
                  <a:gd name="T109" fmla="*/ 433 h 506"/>
                  <a:gd name="T110" fmla="*/ 323 w 661"/>
                  <a:gd name="T111" fmla="*/ 433 h 506"/>
                  <a:gd name="T112" fmla="*/ 323 w 661"/>
                  <a:gd name="T113" fmla="*/ 397 h 506"/>
                  <a:gd name="T114" fmla="*/ 250 w 661"/>
                  <a:gd name="T115" fmla="*/ 324 h 506"/>
                  <a:gd name="T116" fmla="*/ 215 w 661"/>
                  <a:gd name="T117" fmla="*/ 324 h 506"/>
                  <a:gd name="T118" fmla="*/ 215 w 661"/>
                  <a:gd name="T119" fmla="*/ 362 h 506"/>
                  <a:gd name="T120" fmla="*/ 250 w 661"/>
                  <a:gd name="T121" fmla="*/ 362 h 506"/>
                  <a:gd name="T122" fmla="*/ 250 w 661"/>
                  <a:gd name="T123" fmla="*/ 324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661" h="506">
                    <a:moveTo>
                      <a:pt x="179" y="397"/>
                    </a:moveTo>
                    <a:lnTo>
                      <a:pt x="144" y="397"/>
                    </a:lnTo>
                    <a:lnTo>
                      <a:pt x="144" y="433"/>
                    </a:lnTo>
                    <a:lnTo>
                      <a:pt x="179" y="433"/>
                    </a:lnTo>
                    <a:lnTo>
                      <a:pt x="179" y="397"/>
                    </a:lnTo>
                    <a:close/>
                    <a:moveTo>
                      <a:pt x="108" y="324"/>
                    </a:moveTo>
                    <a:lnTo>
                      <a:pt x="70" y="324"/>
                    </a:lnTo>
                    <a:lnTo>
                      <a:pt x="70" y="362"/>
                    </a:lnTo>
                    <a:lnTo>
                      <a:pt x="108" y="362"/>
                    </a:lnTo>
                    <a:lnTo>
                      <a:pt x="108" y="324"/>
                    </a:lnTo>
                    <a:close/>
                    <a:moveTo>
                      <a:pt x="108" y="397"/>
                    </a:moveTo>
                    <a:lnTo>
                      <a:pt x="70" y="397"/>
                    </a:lnTo>
                    <a:lnTo>
                      <a:pt x="70" y="433"/>
                    </a:lnTo>
                    <a:lnTo>
                      <a:pt x="108" y="433"/>
                    </a:lnTo>
                    <a:lnTo>
                      <a:pt x="108" y="397"/>
                    </a:lnTo>
                    <a:close/>
                    <a:moveTo>
                      <a:pt x="250" y="397"/>
                    </a:moveTo>
                    <a:lnTo>
                      <a:pt x="215" y="397"/>
                    </a:lnTo>
                    <a:lnTo>
                      <a:pt x="215" y="433"/>
                    </a:lnTo>
                    <a:lnTo>
                      <a:pt x="250" y="433"/>
                    </a:lnTo>
                    <a:lnTo>
                      <a:pt x="250" y="397"/>
                    </a:lnTo>
                    <a:close/>
                    <a:moveTo>
                      <a:pt x="179" y="324"/>
                    </a:moveTo>
                    <a:lnTo>
                      <a:pt x="144" y="324"/>
                    </a:lnTo>
                    <a:lnTo>
                      <a:pt x="144" y="362"/>
                    </a:lnTo>
                    <a:lnTo>
                      <a:pt x="179" y="362"/>
                    </a:lnTo>
                    <a:lnTo>
                      <a:pt x="179" y="324"/>
                    </a:lnTo>
                    <a:close/>
                    <a:moveTo>
                      <a:pt x="576" y="352"/>
                    </a:moveTo>
                    <a:lnTo>
                      <a:pt x="432" y="352"/>
                    </a:lnTo>
                    <a:lnTo>
                      <a:pt x="432" y="407"/>
                    </a:lnTo>
                    <a:lnTo>
                      <a:pt x="576" y="407"/>
                    </a:lnTo>
                    <a:lnTo>
                      <a:pt x="576" y="352"/>
                    </a:lnTo>
                    <a:close/>
                    <a:moveTo>
                      <a:pt x="661" y="253"/>
                    </a:moveTo>
                    <a:lnTo>
                      <a:pt x="661" y="253"/>
                    </a:lnTo>
                    <a:lnTo>
                      <a:pt x="543" y="0"/>
                    </a:lnTo>
                    <a:lnTo>
                      <a:pt x="115" y="0"/>
                    </a:lnTo>
                    <a:lnTo>
                      <a:pt x="0" y="253"/>
                    </a:lnTo>
                    <a:lnTo>
                      <a:pt x="0" y="253"/>
                    </a:lnTo>
                    <a:lnTo>
                      <a:pt x="0" y="506"/>
                    </a:lnTo>
                    <a:lnTo>
                      <a:pt x="661" y="506"/>
                    </a:lnTo>
                    <a:lnTo>
                      <a:pt x="661" y="506"/>
                    </a:lnTo>
                    <a:lnTo>
                      <a:pt x="661" y="506"/>
                    </a:lnTo>
                    <a:lnTo>
                      <a:pt x="661" y="253"/>
                    </a:lnTo>
                    <a:lnTo>
                      <a:pt x="661" y="253"/>
                    </a:lnTo>
                    <a:close/>
                    <a:moveTo>
                      <a:pt x="626" y="468"/>
                    </a:moveTo>
                    <a:lnTo>
                      <a:pt x="35" y="468"/>
                    </a:lnTo>
                    <a:lnTo>
                      <a:pt x="35" y="288"/>
                    </a:lnTo>
                    <a:lnTo>
                      <a:pt x="626" y="288"/>
                    </a:lnTo>
                    <a:lnTo>
                      <a:pt x="626" y="468"/>
                    </a:lnTo>
                    <a:close/>
                    <a:moveTo>
                      <a:pt x="323" y="324"/>
                    </a:moveTo>
                    <a:lnTo>
                      <a:pt x="288" y="324"/>
                    </a:lnTo>
                    <a:lnTo>
                      <a:pt x="288" y="362"/>
                    </a:lnTo>
                    <a:lnTo>
                      <a:pt x="323" y="362"/>
                    </a:lnTo>
                    <a:lnTo>
                      <a:pt x="323" y="324"/>
                    </a:lnTo>
                    <a:close/>
                    <a:moveTo>
                      <a:pt x="323" y="397"/>
                    </a:moveTo>
                    <a:lnTo>
                      <a:pt x="288" y="397"/>
                    </a:lnTo>
                    <a:lnTo>
                      <a:pt x="288" y="433"/>
                    </a:lnTo>
                    <a:lnTo>
                      <a:pt x="323" y="433"/>
                    </a:lnTo>
                    <a:lnTo>
                      <a:pt x="323" y="397"/>
                    </a:lnTo>
                    <a:close/>
                    <a:moveTo>
                      <a:pt x="250" y="324"/>
                    </a:moveTo>
                    <a:lnTo>
                      <a:pt x="215" y="324"/>
                    </a:lnTo>
                    <a:lnTo>
                      <a:pt x="215" y="362"/>
                    </a:lnTo>
                    <a:lnTo>
                      <a:pt x="250" y="362"/>
                    </a:lnTo>
                    <a:lnTo>
                      <a:pt x="250" y="32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>
                  <a:defRPr/>
                </a:pPr>
                <a:endParaRPr lang="zh-CN" altLang="en-US" sz="1000" b="1" kern="0" dirty="0">
                  <a:solidFill>
                    <a:srgbClr val="000000"/>
                  </a:solidFill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83" name="矩形 82">
                <a:extLst>
                  <a:ext uri="{FF2B5EF4-FFF2-40B4-BE49-F238E27FC236}">
                    <a16:creationId xmlns:a16="http://schemas.microsoft.com/office/drawing/2014/main" id="{4795A5CB-A971-1348-8160-20C80EDE9D81}"/>
                  </a:ext>
                </a:extLst>
              </p:cNvPr>
              <p:cNvSpPr/>
              <p:nvPr/>
            </p:nvSpPr>
            <p:spPr>
              <a:xfrm>
                <a:off x="3005284" y="9025192"/>
                <a:ext cx="628589" cy="261610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ctr"/>
                <a:r>
                  <a:rPr lang="en-US" altLang="zh-CN" sz="1050" dirty="0">
                    <a:solidFill>
                      <a:srgbClr val="FFFFFF"/>
                    </a:solidFill>
                    <a:latin typeface="Helvetica" pitchFamily="2" charset="0"/>
                    <a:ea typeface="等线" panose="02010600030101010101" pitchFamily="2" charset="-122"/>
                    <a:cs typeface="Arial" panose="020B0604020202020204" pitchFamily="34" charset="0"/>
                  </a:rPr>
                  <a:t>Edge</a:t>
                </a:r>
                <a:endParaRPr lang="en-HK" altLang="zh-CN" sz="1050" dirty="0">
                  <a:solidFill>
                    <a:srgbClr val="FFFFFF"/>
                  </a:solidFill>
                  <a:latin typeface="Helvetica" pitchFamily="2" charset="0"/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</p:grpSp>
        <p:cxnSp>
          <p:nvCxnSpPr>
            <p:cNvPr id="34" name="直线箭头连接符 33">
              <a:extLst>
                <a:ext uri="{FF2B5EF4-FFF2-40B4-BE49-F238E27FC236}">
                  <a16:creationId xmlns:a16="http://schemas.microsoft.com/office/drawing/2014/main" id="{079A7EA1-6DFB-014E-B170-55C5D1073B50}"/>
                </a:ext>
              </a:extLst>
            </p:cNvPr>
            <p:cNvCxnSpPr>
              <a:cxnSpLocks/>
              <a:stCxn id="40" idx="2"/>
            </p:cNvCxnSpPr>
            <p:nvPr/>
          </p:nvCxnSpPr>
          <p:spPr>
            <a:xfrm>
              <a:off x="7493747" y="4224903"/>
              <a:ext cx="0" cy="412192"/>
            </a:xfrm>
            <a:prstGeom prst="straightConnector1">
              <a:avLst/>
            </a:prstGeom>
            <a:ln w="19050">
              <a:solidFill>
                <a:srgbClr val="A2A5B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圆角矩形 34">
              <a:extLst>
                <a:ext uri="{FF2B5EF4-FFF2-40B4-BE49-F238E27FC236}">
                  <a16:creationId xmlns:a16="http://schemas.microsoft.com/office/drawing/2014/main" id="{29E86F10-84B2-C54A-98F6-6486788F4F78}"/>
                </a:ext>
              </a:extLst>
            </p:cNvPr>
            <p:cNvSpPr/>
            <p:nvPr/>
          </p:nvSpPr>
          <p:spPr>
            <a:xfrm>
              <a:off x="5984856" y="4637095"/>
              <a:ext cx="6125106" cy="844146"/>
            </a:xfrm>
            <a:prstGeom prst="roundRect">
              <a:avLst/>
            </a:prstGeom>
            <a:noFill/>
            <a:ln w="12700" cap="flat" cmpd="sng" algn="ctr">
              <a:solidFill>
                <a:schemeClr val="bg2">
                  <a:lumMod val="85000"/>
                </a:schemeClr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 kern="0">
                <a:solidFill>
                  <a:srgbClr val="FFFFFF"/>
                </a:solidFill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36" name="圆角矩形 35">
              <a:extLst>
                <a:ext uri="{FF2B5EF4-FFF2-40B4-BE49-F238E27FC236}">
                  <a16:creationId xmlns:a16="http://schemas.microsoft.com/office/drawing/2014/main" id="{C128AF35-A0B6-8142-91F8-A4B6DE3AAA46}"/>
                </a:ext>
              </a:extLst>
            </p:cNvPr>
            <p:cNvSpPr/>
            <p:nvPr/>
          </p:nvSpPr>
          <p:spPr>
            <a:xfrm>
              <a:off x="5991807" y="2567168"/>
              <a:ext cx="6125106" cy="844146"/>
            </a:xfrm>
            <a:prstGeom prst="roundRect">
              <a:avLst/>
            </a:prstGeom>
            <a:noFill/>
            <a:ln w="12700" cap="flat" cmpd="sng" algn="ctr">
              <a:solidFill>
                <a:schemeClr val="bg2">
                  <a:lumMod val="85000"/>
                </a:schemeClr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 kern="0">
                <a:solidFill>
                  <a:srgbClr val="FFFFFF"/>
                </a:solidFill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  <p:cxnSp>
          <p:nvCxnSpPr>
            <p:cNvPr id="37" name="直线箭头连接符 36">
              <a:extLst>
                <a:ext uri="{FF2B5EF4-FFF2-40B4-BE49-F238E27FC236}">
                  <a16:creationId xmlns:a16="http://schemas.microsoft.com/office/drawing/2014/main" id="{F7BA81B2-6307-6E49-80E0-00E33A2082D9}"/>
                </a:ext>
              </a:extLst>
            </p:cNvPr>
            <p:cNvCxnSpPr>
              <a:cxnSpLocks/>
            </p:cNvCxnSpPr>
            <p:nvPr/>
          </p:nvCxnSpPr>
          <p:spPr>
            <a:xfrm>
              <a:off x="7245143" y="2055298"/>
              <a:ext cx="0" cy="511870"/>
            </a:xfrm>
            <a:prstGeom prst="straightConnector1">
              <a:avLst/>
            </a:prstGeom>
            <a:ln w="19050">
              <a:solidFill>
                <a:srgbClr val="A2A5B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线箭头连接符 37">
              <a:extLst>
                <a:ext uri="{FF2B5EF4-FFF2-40B4-BE49-F238E27FC236}">
                  <a16:creationId xmlns:a16="http://schemas.microsoft.com/office/drawing/2014/main" id="{18655B52-8DD8-6046-ADCB-638B9DB8DE4B}"/>
                </a:ext>
              </a:extLst>
            </p:cNvPr>
            <p:cNvCxnSpPr>
              <a:cxnSpLocks/>
            </p:cNvCxnSpPr>
            <p:nvPr/>
          </p:nvCxnSpPr>
          <p:spPr>
            <a:xfrm>
              <a:off x="9030279" y="2055298"/>
              <a:ext cx="0" cy="511870"/>
            </a:xfrm>
            <a:prstGeom prst="straightConnector1">
              <a:avLst/>
            </a:prstGeom>
            <a:ln w="19050">
              <a:solidFill>
                <a:srgbClr val="A2A5B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线箭头连接符 38">
              <a:extLst>
                <a:ext uri="{FF2B5EF4-FFF2-40B4-BE49-F238E27FC236}">
                  <a16:creationId xmlns:a16="http://schemas.microsoft.com/office/drawing/2014/main" id="{1E352642-DE45-1444-BEDA-1A33E4F03164}"/>
                </a:ext>
              </a:extLst>
            </p:cNvPr>
            <p:cNvCxnSpPr>
              <a:cxnSpLocks/>
            </p:cNvCxnSpPr>
            <p:nvPr/>
          </p:nvCxnSpPr>
          <p:spPr>
            <a:xfrm>
              <a:off x="10864488" y="2055300"/>
              <a:ext cx="0" cy="511868"/>
            </a:xfrm>
            <a:prstGeom prst="straightConnector1">
              <a:avLst/>
            </a:prstGeom>
            <a:ln w="19050">
              <a:solidFill>
                <a:srgbClr val="A2A5B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圆角矩形 39">
              <a:extLst>
                <a:ext uri="{FF2B5EF4-FFF2-40B4-BE49-F238E27FC236}">
                  <a16:creationId xmlns:a16="http://schemas.microsoft.com/office/drawing/2014/main" id="{7459416D-EB96-EC4F-A6C6-9B752070EDC8}"/>
                </a:ext>
              </a:extLst>
            </p:cNvPr>
            <p:cNvSpPr/>
            <p:nvPr/>
          </p:nvSpPr>
          <p:spPr>
            <a:xfrm>
              <a:off x="6652158" y="3705900"/>
              <a:ext cx="1683178" cy="519003"/>
            </a:xfrm>
            <a:prstGeom prst="roundRect">
              <a:avLst/>
            </a:prstGeom>
            <a:gradFill>
              <a:gsLst>
                <a:gs pos="0">
                  <a:srgbClr val="00B0FD"/>
                </a:gs>
                <a:gs pos="51000">
                  <a:srgbClr val="5CE3D0"/>
                </a:gs>
                <a:gs pos="99000">
                  <a:srgbClr val="83E79B"/>
                </a:gs>
              </a:gsLst>
              <a:lin ang="2700000" scaled="0"/>
            </a:gradFill>
            <a:ln w="12700" cap="flat" cmpd="sng" algn="ctr">
              <a:noFill/>
              <a:prstDash val="solid"/>
              <a:miter lim="800000"/>
            </a:ln>
            <a:effectLst>
              <a:outerShdw blurRad="165100" dist="50800" dir="4200000" sx="102000" sy="102000" algn="ctr" rotWithShape="0">
                <a:schemeClr val="accent1">
                  <a:alpha val="10000"/>
                </a:schemeClr>
              </a:outerShdw>
            </a:effectLst>
          </p:spPr>
          <p:txBody>
            <a:bodyPr rtlCol="0" anchor="ctr"/>
            <a:lstStyle/>
            <a:p>
              <a:pPr algn="ctr"/>
              <a:r>
                <a:rPr kumimoji="1" lang="en-US" altLang="zh-CN" sz="14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SCADA</a:t>
              </a:r>
              <a:endParaRPr kumimoji="1" lang="zh-CN" alt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41" name="直线箭头连接符 40">
              <a:extLst>
                <a:ext uri="{FF2B5EF4-FFF2-40B4-BE49-F238E27FC236}">
                  <a16:creationId xmlns:a16="http://schemas.microsoft.com/office/drawing/2014/main" id="{64F7A223-1310-1141-BD95-F85F766E3CE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490397" y="3411314"/>
              <a:ext cx="3350" cy="294586"/>
            </a:xfrm>
            <a:prstGeom prst="straightConnector1">
              <a:avLst/>
            </a:prstGeom>
            <a:ln w="19050">
              <a:solidFill>
                <a:srgbClr val="A2A5B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线箭头连接符 41">
              <a:extLst>
                <a:ext uri="{FF2B5EF4-FFF2-40B4-BE49-F238E27FC236}">
                  <a16:creationId xmlns:a16="http://schemas.microsoft.com/office/drawing/2014/main" id="{AF74BC04-5514-D548-B808-8EE59144643A}"/>
                </a:ext>
              </a:extLst>
            </p:cNvPr>
            <p:cNvCxnSpPr>
              <a:cxnSpLocks/>
              <a:stCxn id="43" idx="2"/>
            </p:cNvCxnSpPr>
            <p:nvPr/>
          </p:nvCxnSpPr>
          <p:spPr>
            <a:xfrm>
              <a:off x="10720363" y="4221021"/>
              <a:ext cx="0" cy="412192"/>
            </a:xfrm>
            <a:prstGeom prst="straightConnector1">
              <a:avLst/>
            </a:prstGeom>
            <a:ln w="19050">
              <a:solidFill>
                <a:srgbClr val="A2A5B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圆角矩形 42">
              <a:extLst>
                <a:ext uri="{FF2B5EF4-FFF2-40B4-BE49-F238E27FC236}">
                  <a16:creationId xmlns:a16="http://schemas.microsoft.com/office/drawing/2014/main" id="{1D26218C-7EB1-584F-B871-24EADBA792D7}"/>
                </a:ext>
              </a:extLst>
            </p:cNvPr>
            <p:cNvSpPr/>
            <p:nvPr/>
          </p:nvSpPr>
          <p:spPr>
            <a:xfrm>
              <a:off x="9878774" y="3702018"/>
              <a:ext cx="1683178" cy="519003"/>
            </a:xfrm>
            <a:prstGeom prst="roundRect">
              <a:avLst/>
            </a:prstGeom>
            <a:gradFill>
              <a:gsLst>
                <a:gs pos="0">
                  <a:srgbClr val="00B0FD"/>
                </a:gs>
                <a:gs pos="51000">
                  <a:srgbClr val="5CE3D0"/>
                </a:gs>
                <a:gs pos="99000">
                  <a:srgbClr val="83E79B"/>
                </a:gs>
              </a:gsLst>
              <a:lin ang="2700000" scaled="0"/>
            </a:gradFill>
            <a:ln w="12700" cap="flat" cmpd="sng" algn="ctr">
              <a:noFill/>
              <a:prstDash val="solid"/>
              <a:miter lim="800000"/>
            </a:ln>
            <a:effectLst>
              <a:outerShdw blurRad="165100" dist="50800" dir="4200000" sx="102000" sy="102000" algn="ctr" rotWithShape="0">
                <a:schemeClr val="accent1">
                  <a:alpha val="10000"/>
                </a:schemeClr>
              </a:outerShdw>
            </a:effectLst>
          </p:spPr>
          <p:txBody>
            <a:bodyPr rtlCol="0" anchor="ctr"/>
            <a:lstStyle/>
            <a:p>
              <a:pPr algn="ctr"/>
              <a:r>
                <a:rPr kumimoji="1" lang="en-US" altLang="zh-CN" sz="14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SCADA</a:t>
              </a:r>
              <a:endParaRPr kumimoji="1" lang="zh-CN" alt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44" name="直线箭头连接符 43">
              <a:extLst>
                <a:ext uri="{FF2B5EF4-FFF2-40B4-BE49-F238E27FC236}">
                  <a16:creationId xmlns:a16="http://schemas.microsoft.com/office/drawing/2014/main" id="{1CACE158-AE9F-1141-ADD0-3AA9C7DD08E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717013" y="3407432"/>
              <a:ext cx="3350" cy="294586"/>
            </a:xfrm>
            <a:prstGeom prst="straightConnector1">
              <a:avLst/>
            </a:prstGeom>
            <a:ln w="19050">
              <a:solidFill>
                <a:srgbClr val="A2A5B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6" name="组合 45">
              <a:extLst>
                <a:ext uri="{FF2B5EF4-FFF2-40B4-BE49-F238E27FC236}">
                  <a16:creationId xmlns:a16="http://schemas.microsoft.com/office/drawing/2014/main" id="{21841BB2-CAAB-2C48-B5FB-B1C3D898EF57}"/>
                </a:ext>
              </a:extLst>
            </p:cNvPr>
            <p:cNvGrpSpPr/>
            <p:nvPr/>
          </p:nvGrpSpPr>
          <p:grpSpPr>
            <a:xfrm>
              <a:off x="6123196" y="4698254"/>
              <a:ext cx="719307" cy="719307"/>
              <a:chOff x="6123196" y="4698254"/>
              <a:chExt cx="719307" cy="719307"/>
            </a:xfrm>
          </p:grpSpPr>
          <p:grpSp>
            <p:nvGrpSpPr>
              <p:cNvPr id="75" name="组合 74">
                <a:extLst>
                  <a:ext uri="{FF2B5EF4-FFF2-40B4-BE49-F238E27FC236}">
                    <a16:creationId xmlns:a16="http://schemas.microsoft.com/office/drawing/2014/main" id="{24756B0A-AB44-2844-AD2F-3A385E08A330}"/>
                  </a:ext>
                </a:extLst>
              </p:cNvPr>
              <p:cNvGrpSpPr/>
              <p:nvPr/>
            </p:nvGrpSpPr>
            <p:grpSpPr>
              <a:xfrm>
                <a:off x="6123196" y="4698254"/>
                <a:ext cx="719307" cy="719307"/>
                <a:chOff x="2962576" y="8615610"/>
                <a:chExt cx="719307" cy="719307"/>
              </a:xfrm>
            </p:grpSpPr>
            <p:sp>
              <p:nvSpPr>
                <p:cNvPr id="77" name="椭圆 76">
                  <a:extLst>
                    <a:ext uri="{FF2B5EF4-FFF2-40B4-BE49-F238E27FC236}">
                      <a16:creationId xmlns:a16="http://schemas.microsoft.com/office/drawing/2014/main" id="{D4BE566B-B2CA-7F4B-A377-49F4BD445371}"/>
                    </a:ext>
                  </a:extLst>
                </p:cNvPr>
                <p:cNvSpPr/>
                <p:nvPr/>
              </p:nvSpPr>
              <p:spPr>
                <a:xfrm>
                  <a:off x="2962576" y="8615610"/>
                  <a:ext cx="719307" cy="719307"/>
                </a:xfrm>
                <a:prstGeom prst="ellipse">
                  <a:avLst/>
                </a:prstGeom>
                <a:gradFill>
                  <a:gsLst>
                    <a:gs pos="0">
                      <a:srgbClr val="00B0FD"/>
                    </a:gs>
                    <a:gs pos="30000">
                      <a:srgbClr val="0095EE"/>
                    </a:gs>
                    <a:gs pos="99000">
                      <a:srgbClr val="005FE9"/>
                    </a:gs>
                  </a:gsLst>
                  <a:lin ang="2700000" scaled="0"/>
                </a:gra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165100" dist="50800" dir="4200000" sx="102000" sy="102000" algn="ctr" rotWithShape="0">
                    <a:schemeClr val="accent1">
                      <a:alpha val="10000"/>
                    </a:schemeClr>
                  </a:outerShdw>
                </a:effectLst>
              </p:spPr>
              <p:txBody>
                <a:bodyPr rtlCol="0" anchor="ctr"/>
                <a:lstStyle/>
                <a:p>
                  <a:pPr algn="ctr"/>
                  <a:endParaRPr kumimoji="1" lang="zh-CN" altLang="en-US" kern="0">
                    <a:solidFill>
                      <a:srgbClr val="FFFFFF"/>
                    </a:solidFill>
                    <a:latin typeface="等线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78" name="矩形 77">
                  <a:extLst>
                    <a:ext uri="{FF2B5EF4-FFF2-40B4-BE49-F238E27FC236}">
                      <a16:creationId xmlns:a16="http://schemas.microsoft.com/office/drawing/2014/main" id="{2C72801F-B8D9-224B-8458-85CCBF4D4419}"/>
                    </a:ext>
                  </a:extLst>
                </p:cNvPr>
                <p:cNvSpPr/>
                <p:nvPr/>
              </p:nvSpPr>
              <p:spPr>
                <a:xfrm>
                  <a:off x="2986984" y="9016450"/>
                  <a:ext cx="676599" cy="261610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algn="ctr"/>
                  <a:r>
                    <a:rPr lang="zh-CN" altLang="en-US" sz="1050" dirty="0">
                      <a:solidFill>
                        <a:srgbClr val="FFFFFF"/>
                      </a:solidFill>
                      <a:latin typeface="Helvetica" pitchFamily="2" charset="0"/>
                      <a:ea typeface="等线" panose="02010600030101010101" pitchFamily="2" charset="-122"/>
                      <a:cs typeface="Arial" panose="020B0604020202020204" pitchFamily="34" charset="0"/>
                    </a:rPr>
                    <a:t>风机</a:t>
                  </a:r>
                  <a:endParaRPr lang="en-HK" altLang="zh-CN" sz="1050" dirty="0">
                    <a:solidFill>
                      <a:srgbClr val="FFFFFF"/>
                    </a:solidFill>
                    <a:latin typeface="Helvetica" pitchFamily="2" charset="0"/>
                    <a:ea typeface="等线" panose="02010600030101010101" pitchFamily="2" charset="-122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76" name="Freeform 42">
                <a:extLst>
                  <a:ext uri="{FF2B5EF4-FFF2-40B4-BE49-F238E27FC236}">
                    <a16:creationId xmlns:a16="http://schemas.microsoft.com/office/drawing/2014/main" id="{093DC69B-51B6-5044-8B80-0207DC70152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335935" y="4734096"/>
                <a:ext cx="293828" cy="399534"/>
              </a:xfrm>
              <a:custGeom>
                <a:avLst/>
                <a:gdLst>
                  <a:gd name="T0" fmla="*/ 123 w 208"/>
                  <a:gd name="T1" fmla="*/ 118 h 283"/>
                  <a:gd name="T2" fmla="*/ 106 w 208"/>
                  <a:gd name="T3" fmla="*/ 94 h 283"/>
                  <a:gd name="T4" fmla="*/ 105 w 208"/>
                  <a:gd name="T5" fmla="*/ 93 h 283"/>
                  <a:gd name="T6" fmla="*/ 111 w 208"/>
                  <a:gd name="T7" fmla="*/ 84 h 283"/>
                  <a:gd name="T8" fmla="*/ 111 w 208"/>
                  <a:gd name="T9" fmla="*/ 78 h 283"/>
                  <a:gd name="T10" fmla="*/ 86 w 208"/>
                  <a:gd name="T11" fmla="*/ 8 h 283"/>
                  <a:gd name="T12" fmla="*/ 77 w 208"/>
                  <a:gd name="T13" fmla="*/ 10 h 283"/>
                  <a:gd name="T14" fmla="*/ 83 w 208"/>
                  <a:gd name="T15" fmla="*/ 96 h 283"/>
                  <a:gd name="T16" fmla="*/ 72 w 208"/>
                  <a:gd name="T17" fmla="*/ 108 h 283"/>
                  <a:gd name="T18" fmla="*/ 70 w 208"/>
                  <a:gd name="T19" fmla="*/ 124 h 283"/>
                  <a:gd name="T20" fmla="*/ 60 w 208"/>
                  <a:gd name="T21" fmla="*/ 123 h 283"/>
                  <a:gd name="T22" fmla="*/ 54 w 208"/>
                  <a:gd name="T23" fmla="*/ 126 h 283"/>
                  <a:gd name="T24" fmla="*/ 6 w 208"/>
                  <a:gd name="T25" fmla="*/ 182 h 283"/>
                  <a:gd name="T26" fmla="*/ 12 w 208"/>
                  <a:gd name="T27" fmla="*/ 190 h 283"/>
                  <a:gd name="T28" fmla="*/ 83 w 208"/>
                  <a:gd name="T29" fmla="*/ 142 h 283"/>
                  <a:gd name="T30" fmla="*/ 86 w 208"/>
                  <a:gd name="T31" fmla="*/ 143 h 283"/>
                  <a:gd name="T32" fmla="*/ 114 w 208"/>
                  <a:gd name="T33" fmla="*/ 138 h 283"/>
                  <a:gd name="T34" fmla="*/ 119 w 208"/>
                  <a:gd name="T35" fmla="*/ 148 h 283"/>
                  <a:gd name="T36" fmla="*/ 124 w 208"/>
                  <a:gd name="T37" fmla="*/ 151 h 283"/>
                  <a:gd name="T38" fmla="*/ 197 w 208"/>
                  <a:gd name="T39" fmla="*/ 165 h 283"/>
                  <a:gd name="T40" fmla="*/ 200 w 208"/>
                  <a:gd name="T41" fmla="*/ 156 h 283"/>
                  <a:gd name="T42" fmla="*/ 123 w 208"/>
                  <a:gd name="T43" fmla="*/ 118 h 283"/>
                  <a:gd name="T44" fmla="*/ 108 w 208"/>
                  <a:gd name="T45" fmla="*/ 123 h 283"/>
                  <a:gd name="T46" fmla="*/ 92 w 208"/>
                  <a:gd name="T47" fmla="*/ 130 h 283"/>
                  <a:gd name="T48" fmla="*/ 85 w 208"/>
                  <a:gd name="T49" fmla="*/ 114 h 283"/>
                  <a:gd name="T50" fmla="*/ 101 w 208"/>
                  <a:gd name="T51" fmla="*/ 107 h 283"/>
                  <a:gd name="T52" fmla="*/ 108 w 208"/>
                  <a:gd name="T53" fmla="*/ 123 h 283"/>
                  <a:gd name="T54" fmla="*/ 88 w 208"/>
                  <a:gd name="T55" fmla="*/ 149 h 283"/>
                  <a:gd name="T56" fmla="*/ 105 w 208"/>
                  <a:gd name="T57" fmla="*/ 149 h 283"/>
                  <a:gd name="T58" fmla="*/ 117 w 208"/>
                  <a:gd name="T59" fmla="*/ 283 h 283"/>
                  <a:gd name="T60" fmla="*/ 76 w 208"/>
                  <a:gd name="T61" fmla="*/ 283 h 283"/>
                  <a:gd name="T62" fmla="*/ 88 w 208"/>
                  <a:gd name="T63" fmla="*/ 149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08" h="283">
                    <a:moveTo>
                      <a:pt x="123" y="118"/>
                    </a:moveTo>
                    <a:cubicBezTo>
                      <a:pt x="123" y="108"/>
                      <a:pt x="117" y="98"/>
                      <a:pt x="106" y="94"/>
                    </a:cubicBezTo>
                    <a:cubicBezTo>
                      <a:pt x="106" y="94"/>
                      <a:pt x="105" y="94"/>
                      <a:pt x="105" y="93"/>
                    </a:cubicBezTo>
                    <a:cubicBezTo>
                      <a:pt x="107" y="90"/>
                      <a:pt x="109" y="87"/>
                      <a:pt x="111" y="84"/>
                    </a:cubicBezTo>
                    <a:cubicBezTo>
                      <a:pt x="112" y="82"/>
                      <a:pt x="112" y="81"/>
                      <a:pt x="111" y="78"/>
                    </a:cubicBezTo>
                    <a:cubicBezTo>
                      <a:pt x="86" y="8"/>
                      <a:pt x="86" y="8"/>
                      <a:pt x="86" y="8"/>
                    </a:cubicBezTo>
                    <a:cubicBezTo>
                      <a:pt x="84" y="1"/>
                      <a:pt x="77" y="0"/>
                      <a:pt x="77" y="10"/>
                    </a:cubicBezTo>
                    <a:cubicBezTo>
                      <a:pt x="83" y="96"/>
                      <a:pt x="83" y="96"/>
                      <a:pt x="83" y="96"/>
                    </a:cubicBezTo>
                    <a:cubicBezTo>
                      <a:pt x="78" y="98"/>
                      <a:pt x="74" y="103"/>
                      <a:pt x="72" y="108"/>
                    </a:cubicBezTo>
                    <a:cubicBezTo>
                      <a:pt x="70" y="113"/>
                      <a:pt x="69" y="119"/>
                      <a:pt x="70" y="124"/>
                    </a:cubicBezTo>
                    <a:cubicBezTo>
                      <a:pt x="67" y="123"/>
                      <a:pt x="63" y="123"/>
                      <a:pt x="60" y="123"/>
                    </a:cubicBezTo>
                    <a:cubicBezTo>
                      <a:pt x="57" y="123"/>
                      <a:pt x="56" y="124"/>
                      <a:pt x="54" y="126"/>
                    </a:cubicBezTo>
                    <a:cubicBezTo>
                      <a:pt x="6" y="182"/>
                      <a:pt x="6" y="182"/>
                      <a:pt x="6" y="182"/>
                    </a:cubicBezTo>
                    <a:cubicBezTo>
                      <a:pt x="0" y="188"/>
                      <a:pt x="4" y="194"/>
                      <a:pt x="12" y="190"/>
                    </a:cubicBezTo>
                    <a:cubicBezTo>
                      <a:pt x="83" y="142"/>
                      <a:pt x="83" y="142"/>
                      <a:pt x="83" y="142"/>
                    </a:cubicBezTo>
                    <a:cubicBezTo>
                      <a:pt x="84" y="142"/>
                      <a:pt x="85" y="143"/>
                      <a:pt x="86" y="143"/>
                    </a:cubicBezTo>
                    <a:cubicBezTo>
                      <a:pt x="96" y="147"/>
                      <a:pt x="106" y="145"/>
                      <a:pt x="114" y="138"/>
                    </a:cubicBezTo>
                    <a:cubicBezTo>
                      <a:pt x="115" y="142"/>
                      <a:pt x="117" y="145"/>
                      <a:pt x="119" y="148"/>
                    </a:cubicBezTo>
                    <a:cubicBezTo>
                      <a:pt x="120" y="150"/>
                      <a:pt x="121" y="151"/>
                      <a:pt x="124" y="151"/>
                    </a:cubicBezTo>
                    <a:cubicBezTo>
                      <a:pt x="197" y="165"/>
                      <a:pt x="197" y="165"/>
                      <a:pt x="197" y="165"/>
                    </a:cubicBezTo>
                    <a:cubicBezTo>
                      <a:pt x="204" y="167"/>
                      <a:pt x="208" y="161"/>
                      <a:pt x="200" y="156"/>
                    </a:cubicBezTo>
                    <a:cubicBezTo>
                      <a:pt x="123" y="118"/>
                      <a:pt x="123" y="118"/>
                      <a:pt x="123" y="118"/>
                    </a:cubicBezTo>
                    <a:close/>
                    <a:moveTo>
                      <a:pt x="108" y="123"/>
                    </a:moveTo>
                    <a:cubicBezTo>
                      <a:pt x="105" y="129"/>
                      <a:pt x="98" y="132"/>
                      <a:pt x="92" y="130"/>
                    </a:cubicBezTo>
                    <a:cubicBezTo>
                      <a:pt x="85" y="127"/>
                      <a:pt x="82" y="120"/>
                      <a:pt x="85" y="114"/>
                    </a:cubicBezTo>
                    <a:cubicBezTo>
                      <a:pt x="88" y="108"/>
                      <a:pt x="95" y="105"/>
                      <a:pt x="101" y="107"/>
                    </a:cubicBezTo>
                    <a:cubicBezTo>
                      <a:pt x="107" y="110"/>
                      <a:pt x="110" y="117"/>
                      <a:pt x="108" y="123"/>
                    </a:cubicBezTo>
                    <a:close/>
                    <a:moveTo>
                      <a:pt x="88" y="149"/>
                    </a:moveTo>
                    <a:cubicBezTo>
                      <a:pt x="94" y="150"/>
                      <a:pt x="99" y="150"/>
                      <a:pt x="105" y="149"/>
                    </a:cubicBezTo>
                    <a:cubicBezTo>
                      <a:pt x="117" y="283"/>
                      <a:pt x="117" y="283"/>
                      <a:pt x="117" y="283"/>
                    </a:cubicBezTo>
                    <a:cubicBezTo>
                      <a:pt x="76" y="283"/>
                      <a:pt x="76" y="283"/>
                      <a:pt x="76" y="283"/>
                    </a:cubicBezTo>
                    <a:lnTo>
                      <a:pt x="88" y="14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>
                  <a:defRPr/>
                </a:pPr>
                <a:endParaRPr lang="zh-CN" altLang="en-US" sz="1000" b="1" kern="0">
                  <a:solidFill>
                    <a:srgbClr val="000000"/>
                  </a:solidFill>
                  <a:latin typeface="Arial" panose="020B0604020202020204" pitchFamily="34" charset="0"/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8" name="组合 47">
              <a:extLst>
                <a:ext uri="{FF2B5EF4-FFF2-40B4-BE49-F238E27FC236}">
                  <a16:creationId xmlns:a16="http://schemas.microsoft.com/office/drawing/2014/main" id="{DD01FEB6-F1C4-644A-86B4-AEA6917F4554}"/>
                </a:ext>
              </a:extLst>
            </p:cNvPr>
            <p:cNvGrpSpPr/>
            <p:nvPr/>
          </p:nvGrpSpPr>
          <p:grpSpPr>
            <a:xfrm>
              <a:off x="11279836" y="4698253"/>
              <a:ext cx="719307" cy="719307"/>
              <a:chOff x="6123196" y="4698254"/>
              <a:chExt cx="719307" cy="719307"/>
            </a:xfrm>
          </p:grpSpPr>
          <p:grpSp>
            <p:nvGrpSpPr>
              <p:cNvPr id="71" name="组合 70">
                <a:extLst>
                  <a:ext uri="{FF2B5EF4-FFF2-40B4-BE49-F238E27FC236}">
                    <a16:creationId xmlns:a16="http://schemas.microsoft.com/office/drawing/2014/main" id="{F7466D50-EFAA-964C-B377-995CEAC14A09}"/>
                  </a:ext>
                </a:extLst>
              </p:cNvPr>
              <p:cNvGrpSpPr/>
              <p:nvPr/>
            </p:nvGrpSpPr>
            <p:grpSpPr>
              <a:xfrm>
                <a:off x="6123196" y="4698254"/>
                <a:ext cx="719307" cy="719307"/>
                <a:chOff x="2962576" y="8615610"/>
                <a:chExt cx="719307" cy="719307"/>
              </a:xfrm>
            </p:grpSpPr>
            <p:sp>
              <p:nvSpPr>
                <p:cNvPr id="73" name="椭圆 72">
                  <a:extLst>
                    <a:ext uri="{FF2B5EF4-FFF2-40B4-BE49-F238E27FC236}">
                      <a16:creationId xmlns:a16="http://schemas.microsoft.com/office/drawing/2014/main" id="{63030D15-B66F-794C-851E-20F0D6F30075}"/>
                    </a:ext>
                  </a:extLst>
                </p:cNvPr>
                <p:cNvSpPr/>
                <p:nvPr/>
              </p:nvSpPr>
              <p:spPr>
                <a:xfrm>
                  <a:off x="2962576" y="8615610"/>
                  <a:ext cx="719307" cy="719307"/>
                </a:xfrm>
                <a:prstGeom prst="ellipse">
                  <a:avLst/>
                </a:prstGeom>
                <a:gradFill>
                  <a:gsLst>
                    <a:gs pos="0">
                      <a:srgbClr val="00B0FD"/>
                    </a:gs>
                    <a:gs pos="30000">
                      <a:srgbClr val="0095EE"/>
                    </a:gs>
                    <a:gs pos="99000">
                      <a:srgbClr val="005FE9"/>
                    </a:gs>
                  </a:gsLst>
                  <a:lin ang="2700000" scaled="0"/>
                </a:gra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165100" dist="50800" dir="4200000" sx="102000" sy="102000" algn="ctr" rotWithShape="0">
                    <a:schemeClr val="accent1">
                      <a:alpha val="10000"/>
                    </a:schemeClr>
                  </a:outerShdw>
                </a:effectLst>
              </p:spPr>
              <p:txBody>
                <a:bodyPr rtlCol="0" anchor="ctr"/>
                <a:lstStyle/>
                <a:p>
                  <a:pPr algn="ctr"/>
                  <a:endParaRPr kumimoji="1" lang="zh-CN" altLang="en-US" kern="0">
                    <a:solidFill>
                      <a:srgbClr val="FFFFFF"/>
                    </a:solidFill>
                    <a:latin typeface="等线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74" name="矩形 73">
                  <a:extLst>
                    <a:ext uri="{FF2B5EF4-FFF2-40B4-BE49-F238E27FC236}">
                      <a16:creationId xmlns:a16="http://schemas.microsoft.com/office/drawing/2014/main" id="{A88E45B8-25C0-2F4A-B9B5-6F5E84F3DB6A}"/>
                    </a:ext>
                  </a:extLst>
                </p:cNvPr>
                <p:cNvSpPr/>
                <p:nvPr/>
              </p:nvSpPr>
              <p:spPr>
                <a:xfrm>
                  <a:off x="2986984" y="9016450"/>
                  <a:ext cx="676599" cy="261610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algn="ctr"/>
                  <a:r>
                    <a:rPr lang="zh-CN" altLang="en-US" sz="1050" dirty="0">
                      <a:solidFill>
                        <a:srgbClr val="FFFFFF"/>
                      </a:solidFill>
                      <a:latin typeface="Helvetica" pitchFamily="2" charset="0"/>
                      <a:cs typeface="Arial" panose="020B0604020202020204" pitchFamily="34" charset="0"/>
                    </a:rPr>
                    <a:t>风机</a:t>
                  </a:r>
                  <a:endParaRPr lang="en-HK" altLang="zh-CN" sz="1050" dirty="0">
                    <a:solidFill>
                      <a:srgbClr val="FFFFFF"/>
                    </a:solidFill>
                    <a:latin typeface="Helvetica" pitchFamily="2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72" name="Freeform 42">
                <a:extLst>
                  <a:ext uri="{FF2B5EF4-FFF2-40B4-BE49-F238E27FC236}">
                    <a16:creationId xmlns:a16="http://schemas.microsoft.com/office/drawing/2014/main" id="{B158F598-CD63-4D4A-9032-41F729763BB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335935" y="4734096"/>
                <a:ext cx="293828" cy="399534"/>
              </a:xfrm>
              <a:custGeom>
                <a:avLst/>
                <a:gdLst>
                  <a:gd name="T0" fmla="*/ 123 w 208"/>
                  <a:gd name="T1" fmla="*/ 118 h 283"/>
                  <a:gd name="T2" fmla="*/ 106 w 208"/>
                  <a:gd name="T3" fmla="*/ 94 h 283"/>
                  <a:gd name="T4" fmla="*/ 105 w 208"/>
                  <a:gd name="T5" fmla="*/ 93 h 283"/>
                  <a:gd name="T6" fmla="*/ 111 w 208"/>
                  <a:gd name="T7" fmla="*/ 84 h 283"/>
                  <a:gd name="T8" fmla="*/ 111 w 208"/>
                  <a:gd name="T9" fmla="*/ 78 h 283"/>
                  <a:gd name="T10" fmla="*/ 86 w 208"/>
                  <a:gd name="T11" fmla="*/ 8 h 283"/>
                  <a:gd name="T12" fmla="*/ 77 w 208"/>
                  <a:gd name="T13" fmla="*/ 10 h 283"/>
                  <a:gd name="T14" fmla="*/ 83 w 208"/>
                  <a:gd name="T15" fmla="*/ 96 h 283"/>
                  <a:gd name="T16" fmla="*/ 72 w 208"/>
                  <a:gd name="T17" fmla="*/ 108 h 283"/>
                  <a:gd name="T18" fmla="*/ 70 w 208"/>
                  <a:gd name="T19" fmla="*/ 124 h 283"/>
                  <a:gd name="T20" fmla="*/ 60 w 208"/>
                  <a:gd name="T21" fmla="*/ 123 h 283"/>
                  <a:gd name="T22" fmla="*/ 54 w 208"/>
                  <a:gd name="T23" fmla="*/ 126 h 283"/>
                  <a:gd name="T24" fmla="*/ 6 w 208"/>
                  <a:gd name="T25" fmla="*/ 182 h 283"/>
                  <a:gd name="T26" fmla="*/ 12 w 208"/>
                  <a:gd name="T27" fmla="*/ 190 h 283"/>
                  <a:gd name="T28" fmla="*/ 83 w 208"/>
                  <a:gd name="T29" fmla="*/ 142 h 283"/>
                  <a:gd name="T30" fmla="*/ 86 w 208"/>
                  <a:gd name="T31" fmla="*/ 143 h 283"/>
                  <a:gd name="T32" fmla="*/ 114 w 208"/>
                  <a:gd name="T33" fmla="*/ 138 h 283"/>
                  <a:gd name="T34" fmla="*/ 119 w 208"/>
                  <a:gd name="T35" fmla="*/ 148 h 283"/>
                  <a:gd name="T36" fmla="*/ 124 w 208"/>
                  <a:gd name="T37" fmla="*/ 151 h 283"/>
                  <a:gd name="T38" fmla="*/ 197 w 208"/>
                  <a:gd name="T39" fmla="*/ 165 h 283"/>
                  <a:gd name="T40" fmla="*/ 200 w 208"/>
                  <a:gd name="T41" fmla="*/ 156 h 283"/>
                  <a:gd name="T42" fmla="*/ 123 w 208"/>
                  <a:gd name="T43" fmla="*/ 118 h 283"/>
                  <a:gd name="T44" fmla="*/ 108 w 208"/>
                  <a:gd name="T45" fmla="*/ 123 h 283"/>
                  <a:gd name="T46" fmla="*/ 92 w 208"/>
                  <a:gd name="T47" fmla="*/ 130 h 283"/>
                  <a:gd name="T48" fmla="*/ 85 w 208"/>
                  <a:gd name="T49" fmla="*/ 114 h 283"/>
                  <a:gd name="T50" fmla="*/ 101 w 208"/>
                  <a:gd name="T51" fmla="*/ 107 h 283"/>
                  <a:gd name="T52" fmla="*/ 108 w 208"/>
                  <a:gd name="T53" fmla="*/ 123 h 283"/>
                  <a:gd name="T54" fmla="*/ 88 w 208"/>
                  <a:gd name="T55" fmla="*/ 149 h 283"/>
                  <a:gd name="T56" fmla="*/ 105 w 208"/>
                  <a:gd name="T57" fmla="*/ 149 h 283"/>
                  <a:gd name="T58" fmla="*/ 117 w 208"/>
                  <a:gd name="T59" fmla="*/ 283 h 283"/>
                  <a:gd name="T60" fmla="*/ 76 w 208"/>
                  <a:gd name="T61" fmla="*/ 283 h 283"/>
                  <a:gd name="T62" fmla="*/ 88 w 208"/>
                  <a:gd name="T63" fmla="*/ 149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08" h="283">
                    <a:moveTo>
                      <a:pt x="123" y="118"/>
                    </a:moveTo>
                    <a:cubicBezTo>
                      <a:pt x="123" y="108"/>
                      <a:pt x="117" y="98"/>
                      <a:pt x="106" y="94"/>
                    </a:cubicBezTo>
                    <a:cubicBezTo>
                      <a:pt x="106" y="94"/>
                      <a:pt x="105" y="94"/>
                      <a:pt x="105" y="93"/>
                    </a:cubicBezTo>
                    <a:cubicBezTo>
                      <a:pt x="107" y="90"/>
                      <a:pt x="109" y="87"/>
                      <a:pt x="111" y="84"/>
                    </a:cubicBezTo>
                    <a:cubicBezTo>
                      <a:pt x="112" y="82"/>
                      <a:pt x="112" y="81"/>
                      <a:pt x="111" y="78"/>
                    </a:cubicBezTo>
                    <a:cubicBezTo>
                      <a:pt x="86" y="8"/>
                      <a:pt x="86" y="8"/>
                      <a:pt x="86" y="8"/>
                    </a:cubicBezTo>
                    <a:cubicBezTo>
                      <a:pt x="84" y="1"/>
                      <a:pt x="77" y="0"/>
                      <a:pt x="77" y="10"/>
                    </a:cubicBezTo>
                    <a:cubicBezTo>
                      <a:pt x="83" y="96"/>
                      <a:pt x="83" y="96"/>
                      <a:pt x="83" y="96"/>
                    </a:cubicBezTo>
                    <a:cubicBezTo>
                      <a:pt x="78" y="98"/>
                      <a:pt x="74" y="103"/>
                      <a:pt x="72" y="108"/>
                    </a:cubicBezTo>
                    <a:cubicBezTo>
                      <a:pt x="70" y="113"/>
                      <a:pt x="69" y="119"/>
                      <a:pt x="70" y="124"/>
                    </a:cubicBezTo>
                    <a:cubicBezTo>
                      <a:pt x="67" y="123"/>
                      <a:pt x="63" y="123"/>
                      <a:pt x="60" y="123"/>
                    </a:cubicBezTo>
                    <a:cubicBezTo>
                      <a:pt x="57" y="123"/>
                      <a:pt x="56" y="124"/>
                      <a:pt x="54" y="126"/>
                    </a:cubicBezTo>
                    <a:cubicBezTo>
                      <a:pt x="6" y="182"/>
                      <a:pt x="6" y="182"/>
                      <a:pt x="6" y="182"/>
                    </a:cubicBezTo>
                    <a:cubicBezTo>
                      <a:pt x="0" y="188"/>
                      <a:pt x="4" y="194"/>
                      <a:pt x="12" y="190"/>
                    </a:cubicBezTo>
                    <a:cubicBezTo>
                      <a:pt x="83" y="142"/>
                      <a:pt x="83" y="142"/>
                      <a:pt x="83" y="142"/>
                    </a:cubicBezTo>
                    <a:cubicBezTo>
                      <a:pt x="84" y="142"/>
                      <a:pt x="85" y="143"/>
                      <a:pt x="86" y="143"/>
                    </a:cubicBezTo>
                    <a:cubicBezTo>
                      <a:pt x="96" y="147"/>
                      <a:pt x="106" y="145"/>
                      <a:pt x="114" y="138"/>
                    </a:cubicBezTo>
                    <a:cubicBezTo>
                      <a:pt x="115" y="142"/>
                      <a:pt x="117" y="145"/>
                      <a:pt x="119" y="148"/>
                    </a:cubicBezTo>
                    <a:cubicBezTo>
                      <a:pt x="120" y="150"/>
                      <a:pt x="121" y="151"/>
                      <a:pt x="124" y="151"/>
                    </a:cubicBezTo>
                    <a:cubicBezTo>
                      <a:pt x="197" y="165"/>
                      <a:pt x="197" y="165"/>
                      <a:pt x="197" y="165"/>
                    </a:cubicBezTo>
                    <a:cubicBezTo>
                      <a:pt x="204" y="167"/>
                      <a:pt x="208" y="161"/>
                      <a:pt x="200" y="156"/>
                    </a:cubicBezTo>
                    <a:cubicBezTo>
                      <a:pt x="123" y="118"/>
                      <a:pt x="123" y="118"/>
                      <a:pt x="123" y="118"/>
                    </a:cubicBezTo>
                    <a:close/>
                    <a:moveTo>
                      <a:pt x="108" y="123"/>
                    </a:moveTo>
                    <a:cubicBezTo>
                      <a:pt x="105" y="129"/>
                      <a:pt x="98" y="132"/>
                      <a:pt x="92" y="130"/>
                    </a:cubicBezTo>
                    <a:cubicBezTo>
                      <a:pt x="85" y="127"/>
                      <a:pt x="82" y="120"/>
                      <a:pt x="85" y="114"/>
                    </a:cubicBezTo>
                    <a:cubicBezTo>
                      <a:pt x="88" y="108"/>
                      <a:pt x="95" y="105"/>
                      <a:pt x="101" y="107"/>
                    </a:cubicBezTo>
                    <a:cubicBezTo>
                      <a:pt x="107" y="110"/>
                      <a:pt x="110" y="117"/>
                      <a:pt x="108" y="123"/>
                    </a:cubicBezTo>
                    <a:close/>
                    <a:moveTo>
                      <a:pt x="88" y="149"/>
                    </a:moveTo>
                    <a:cubicBezTo>
                      <a:pt x="94" y="150"/>
                      <a:pt x="99" y="150"/>
                      <a:pt x="105" y="149"/>
                    </a:cubicBezTo>
                    <a:cubicBezTo>
                      <a:pt x="117" y="283"/>
                      <a:pt x="117" y="283"/>
                      <a:pt x="117" y="283"/>
                    </a:cubicBezTo>
                    <a:cubicBezTo>
                      <a:pt x="76" y="283"/>
                      <a:pt x="76" y="283"/>
                      <a:pt x="76" y="283"/>
                    </a:cubicBezTo>
                    <a:lnTo>
                      <a:pt x="88" y="14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>
                  <a:defRPr/>
                </a:pPr>
                <a:endParaRPr lang="zh-CN" altLang="en-US" sz="1000" b="1" kern="0">
                  <a:solidFill>
                    <a:srgbClr val="000000"/>
                  </a:solidFill>
                  <a:latin typeface="Arial" panose="020B0604020202020204" pitchFamily="34" charset="0"/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9" name="组合 48">
              <a:extLst>
                <a:ext uri="{FF2B5EF4-FFF2-40B4-BE49-F238E27FC236}">
                  <a16:creationId xmlns:a16="http://schemas.microsoft.com/office/drawing/2014/main" id="{F3C7C96F-C7B9-D24B-9159-6797B14A9440}"/>
                </a:ext>
              </a:extLst>
            </p:cNvPr>
            <p:cNvGrpSpPr/>
            <p:nvPr/>
          </p:nvGrpSpPr>
          <p:grpSpPr>
            <a:xfrm>
              <a:off x="7845577" y="4698252"/>
              <a:ext cx="719307" cy="719307"/>
              <a:chOff x="6123196" y="4698254"/>
              <a:chExt cx="719307" cy="719307"/>
            </a:xfrm>
          </p:grpSpPr>
          <p:grpSp>
            <p:nvGrpSpPr>
              <p:cNvPr id="56" name="组合 55">
                <a:extLst>
                  <a:ext uri="{FF2B5EF4-FFF2-40B4-BE49-F238E27FC236}">
                    <a16:creationId xmlns:a16="http://schemas.microsoft.com/office/drawing/2014/main" id="{B59D72F6-4972-CD40-9665-92A3E31D5BA9}"/>
                  </a:ext>
                </a:extLst>
              </p:cNvPr>
              <p:cNvGrpSpPr/>
              <p:nvPr/>
            </p:nvGrpSpPr>
            <p:grpSpPr>
              <a:xfrm>
                <a:off x="6123196" y="4698254"/>
                <a:ext cx="719307" cy="719307"/>
                <a:chOff x="2962576" y="8615610"/>
                <a:chExt cx="719307" cy="719307"/>
              </a:xfrm>
            </p:grpSpPr>
            <p:sp>
              <p:nvSpPr>
                <p:cNvPr id="63" name="椭圆 62">
                  <a:extLst>
                    <a:ext uri="{FF2B5EF4-FFF2-40B4-BE49-F238E27FC236}">
                      <a16:creationId xmlns:a16="http://schemas.microsoft.com/office/drawing/2014/main" id="{EE3F72AC-55CC-AA4D-8659-ABE59552A89D}"/>
                    </a:ext>
                  </a:extLst>
                </p:cNvPr>
                <p:cNvSpPr/>
                <p:nvPr/>
              </p:nvSpPr>
              <p:spPr>
                <a:xfrm>
                  <a:off x="2962576" y="8615610"/>
                  <a:ext cx="719307" cy="719307"/>
                </a:xfrm>
                <a:prstGeom prst="ellipse">
                  <a:avLst/>
                </a:prstGeom>
                <a:gradFill>
                  <a:gsLst>
                    <a:gs pos="0">
                      <a:srgbClr val="00B0FD"/>
                    </a:gs>
                    <a:gs pos="30000">
                      <a:srgbClr val="0095EE"/>
                    </a:gs>
                    <a:gs pos="99000">
                      <a:srgbClr val="005FE9"/>
                    </a:gs>
                  </a:gsLst>
                  <a:lin ang="2700000" scaled="0"/>
                </a:gra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165100" dist="50800" dir="4200000" sx="102000" sy="102000" algn="ctr" rotWithShape="0">
                    <a:schemeClr val="accent1">
                      <a:alpha val="10000"/>
                    </a:schemeClr>
                  </a:outerShdw>
                </a:effectLst>
              </p:spPr>
              <p:txBody>
                <a:bodyPr rtlCol="0" anchor="ctr"/>
                <a:lstStyle/>
                <a:p>
                  <a:pPr algn="ctr"/>
                  <a:endParaRPr kumimoji="1" lang="zh-CN" altLang="en-US" kern="0">
                    <a:solidFill>
                      <a:srgbClr val="FFFFFF"/>
                    </a:solidFill>
                    <a:latin typeface="等线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69" name="矩形 68">
                  <a:extLst>
                    <a:ext uri="{FF2B5EF4-FFF2-40B4-BE49-F238E27FC236}">
                      <a16:creationId xmlns:a16="http://schemas.microsoft.com/office/drawing/2014/main" id="{D2790F7A-7E17-514F-939D-A3DE1BEC3920}"/>
                    </a:ext>
                  </a:extLst>
                </p:cNvPr>
                <p:cNvSpPr/>
                <p:nvPr/>
              </p:nvSpPr>
              <p:spPr>
                <a:xfrm>
                  <a:off x="2986984" y="9016450"/>
                  <a:ext cx="676599" cy="261610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algn="ctr"/>
                  <a:r>
                    <a:rPr lang="zh-CN" altLang="en-US" sz="1050" dirty="0">
                      <a:solidFill>
                        <a:srgbClr val="FFFFFF"/>
                      </a:solidFill>
                      <a:latin typeface="Helvetica" pitchFamily="2" charset="0"/>
                      <a:cs typeface="Arial" panose="020B0604020202020204" pitchFamily="34" charset="0"/>
                    </a:rPr>
                    <a:t>风机</a:t>
                  </a:r>
                  <a:endParaRPr lang="en-HK" altLang="zh-CN" sz="1050" dirty="0">
                    <a:solidFill>
                      <a:srgbClr val="FFFFFF"/>
                    </a:solidFill>
                    <a:latin typeface="Helvetica" pitchFamily="2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62" name="Freeform 42">
                <a:extLst>
                  <a:ext uri="{FF2B5EF4-FFF2-40B4-BE49-F238E27FC236}">
                    <a16:creationId xmlns:a16="http://schemas.microsoft.com/office/drawing/2014/main" id="{1ABF6B15-928D-6F4C-921A-FA0A83D8CEA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335935" y="4734096"/>
                <a:ext cx="293828" cy="399534"/>
              </a:xfrm>
              <a:custGeom>
                <a:avLst/>
                <a:gdLst>
                  <a:gd name="T0" fmla="*/ 123 w 208"/>
                  <a:gd name="T1" fmla="*/ 118 h 283"/>
                  <a:gd name="T2" fmla="*/ 106 w 208"/>
                  <a:gd name="T3" fmla="*/ 94 h 283"/>
                  <a:gd name="T4" fmla="*/ 105 w 208"/>
                  <a:gd name="T5" fmla="*/ 93 h 283"/>
                  <a:gd name="T6" fmla="*/ 111 w 208"/>
                  <a:gd name="T7" fmla="*/ 84 h 283"/>
                  <a:gd name="T8" fmla="*/ 111 w 208"/>
                  <a:gd name="T9" fmla="*/ 78 h 283"/>
                  <a:gd name="T10" fmla="*/ 86 w 208"/>
                  <a:gd name="T11" fmla="*/ 8 h 283"/>
                  <a:gd name="T12" fmla="*/ 77 w 208"/>
                  <a:gd name="T13" fmla="*/ 10 h 283"/>
                  <a:gd name="T14" fmla="*/ 83 w 208"/>
                  <a:gd name="T15" fmla="*/ 96 h 283"/>
                  <a:gd name="T16" fmla="*/ 72 w 208"/>
                  <a:gd name="T17" fmla="*/ 108 h 283"/>
                  <a:gd name="T18" fmla="*/ 70 w 208"/>
                  <a:gd name="T19" fmla="*/ 124 h 283"/>
                  <a:gd name="T20" fmla="*/ 60 w 208"/>
                  <a:gd name="T21" fmla="*/ 123 h 283"/>
                  <a:gd name="T22" fmla="*/ 54 w 208"/>
                  <a:gd name="T23" fmla="*/ 126 h 283"/>
                  <a:gd name="T24" fmla="*/ 6 w 208"/>
                  <a:gd name="T25" fmla="*/ 182 h 283"/>
                  <a:gd name="T26" fmla="*/ 12 w 208"/>
                  <a:gd name="T27" fmla="*/ 190 h 283"/>
                  <a:gd name="T28" fmla="*/ 83 w 208"/>
                  <a:gd name="T29" fmla="*/ 142 h 283"/>
                  <a:gd name="T30" fmla="*/ 86 w 208"/>
                  <a:gd name="T31" fmla="*/ 143 h 283"/>
                  <a:gd name="T32" fmla="*/ 114 w 208"/>
                  <a:gd name="T33" fmla="*/ 138 h 283"/>
                  <a:gd name="T34" fmla="*/ 119 w 208"/>
                  <a:gd name="T35" fmla="*/ 148 h 283"/>
                  <a:gd name="T36" fmla="*/ 124 w 208"/>
                  <a:gd name="T37" fmla="*/ 151 h 283"/>
                  <a:gd name="T38" fmla="*/ 197 w 208"/>
                  <a:gd name="T39" fmla="*/ 165 h 283"/>
                  <a:gd name="T40" fmla="*/ 200 w 208"/>
                  <a:gd name="T41" fmla="*/ 156 h 283"/>
                  <a:gd name="T42" fmla="*/ 123 w 208"/>
                  <a:gd name="T43" fmla="*/ 118 h 283"/>
                  <a:gd name="T44" fmla="*/ 108 w 208"/>
                  <a:gd name="T45" fmla="*/ 123 h 283"/>
                  <a:gd name="T46" fmla="*/ 92 w 208"/>
                  <a:gd name="T47" fmla="*/ 130 h 283"/>
                  <a:gd name="T48" fmla="*/ 85 w 208"/>
                  <a:gd name="T49" fmla="*/ 114 h 283"/>
                  <a:gd name="T50" fmla="*/ 101 w 208"/>
                  <a:gd name="T51" fmla="*/ 107 h 283"/>
                  <a:gd name="T52" fmla="*/ 108 w 208"/>
                  <a:gd name="T53" fmla="*/ 123 h 283"/>
                  <a:gd name="T54" fmla="*/ 88 w 208"/>
                  <a:gd name="T55" fmla="*/ 149 h 283"/>
                  <a:gd name="T56" fmla="*/ 105 w 208"/>
                  <a:gd name="T57" fmla="*/ 149 h 283"/>
                  <a:gd name="T58" fmla="*/ 117 w 208"/>
                  <a:gd name="T59" fmla="*/ 283 h 283"/>
                  <a:gd name="T60" fmla="*/ 76 w 208"/>
                  <a:gd name="T61" fmla="*/ 283 h 283"/>
                  <a:gd name="T62" fmla="*/ 88 w 208"/>
                  <a:gd name="T63" fmla="*/ 149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08" h="283">
                    <a:moveTo>
                      <a:pt x="123" y="118"/>
                    </a:moveTo>
                    <a:cubicBezTo>
                      <a:pt x="123" y="108"/>
                      <a:pt x="117" y="98"/>
                      <a:pt x="106" y="94"/>
                    </a:cubicBezTo>
                    <a:cubicBezTo>
                      <a:pt x="106" y="94"/>
                      <a:pt x="105" y="94"/>
                      <a:pt x="105" y="93"/>
                    </a:cubicBezTo>
                    <a:cubicBezTo>
                      <a:pt x="107" y="90"/>
                      <a:pt x="109" y="87"/>
                      <a:pt x="111" y="84"/>
                    </a:cubicBezTo>
                    <a:cubicBezTo>
                      <a:pt x="112" y="82"/>
                      <a:pt x="112" y="81"/>
                      <a:pt x="111" y="78"/>
                    </a:cubicBezTo>
                    <a:cubicBezTo>
                      <a:pt x="86" y="8"/>
                      <a:pt x="86" y="8"/>
                      <a:pt x="86" y="8"/>
                    </a:cubicBezTo>
                    <a:cubicBezTo>
                      <a:pt x="84" y="1"/>
                      <a:pt x="77" y="0"/>
                      <a:pt x="77" y="10"/>
                    </a:cubicBezTo>
                    <a:cubicBezTo>
                      <a:pt x="83" y="96"/>
                      <a:pt x="83" y="96"/>
                      <a:pt x="83" y="96"/>
                    </a:cubicBezTo>
                    <a:cubicBezTo>
                      <a:pt x="78" y="98"/>
                      <a:pt x="74" y="103"/>
                      <a:pt x="72" y="108"/>
                    </a:cubicBezTo>
                    <a:cubicBezTo>
                      <a:pt x="70" y="113"/>
                      <a:pt x="69" y="119"/>
                      <a:pt x="70" y="124"/>
                    </a:cubicBezTo>
                    <a:cubicBezTo>
                      <a:pt x="67" y="123"/>
                      <a:pt x="63" y="123"/>
                      <a:pt x="60" y="123"/>
                    </a:cubicBezTo>
                    <a:cubicBezTo>
                      <a:pt x="57" y="123"/>
                      <a:pt x="56" y="124"/>
                      <a:pt x="54" y="126"/>
                    </a:cubicBezTo>
                    <a:cubicBezTo>
                      <a:pt x="6" y="182"/>
                      <a:pt x="6" y="182"/>
                      <a:pt x="6" y="182"/>
                    </a:cubicBezTo>
                    <a:cubicBezTo>
                      <a:pt x="0" y="188"/>
                      <a:pt x="4" y="194"/>
                      <a:pt x="12" y="190"/>
                    </a:cubicBezTo>
                    <a:cubicBezTo>
                      <a:pt x="83" y="142"/>
                      <a:pt x="83" y="142"/>
                      <a:pt x="83" y="142"/>
                    </a:cubicBezTo>
                    <a:cubicBezTo>
                      <a:pt x="84" y="142"/>
                      <a:pt x="85" y="143"/>
                      <a:pt x="86" y="143"/>
                    </a:cubicBezTo>
                    <a:cubicBezTo>
                      <a:pt x="96" y="147"/>
                      <a:pt x="106" y="145"/>
                      <a:pt x="114" y="138"/>
                    </a:cubicBezTo>
                    <a:cubicBezTo>
                      <a:pt x="115" y="142"/>
                      <a:pt x="117" y="145"/>
                      <a:pt x="119" y="148"/>
                    </a:cubicBezTo>
                    <a:cubicBezTo>
                      <a:pt x="120" y="150"/>
                      <a:pt x="121" y="151"/>
                      <a:pt x="124" y="151"/>
                    </a:cubicBezTo>
                    <a:cubicBezTo>
                      <a:pt x="197" y="165"/>
                      <a:pt x="197" y="165"/>
                      <a:pt x="197" y="165"/>
                    </a:cubicBezTo>
                    <a:cubicBezTo>
                      <a:pt x="204" y="167"/>
                      <a:pt x="208" y="161"/>
                      <a:pt x="200" y="156"/>
                    </a:cubicBezTo>
                    <a:cubicBezTo>
                      <a:pt x="123" y="118"/>
                      <a:pt x="123" y="118"/>
                      <a:pt x="123" y="118"/>
                    </a:cubicBezTo>
                    <a:close/>
                    <a:moveTo>
                      <a:pt x="108" y="123"/>
                    </a:moveTo>
                    <a:cubicBezTo>
                      <a:pt x="105" y="129"/>
                      <a:pt x="98" y="132"/>
                      <a:pt x="92" y="130"/>
                    </a:cubicBezTo>
                    <a:cubicBezTo>
                      <a:pt x="85" y="127"/>
                      <a:pt x="82" y="120"/>
                      <a:pt x="85" y="114"/>
                    </a:cubicBezTo>
                    <a:cubicBezTo>
                      <a:pt x="88" y="108"/>
                      <a:pt x="95" y="105"/>
                      <a:pt x="101" y="107"/>
                    </a:cubicBezTo>
                    <a:cubicBezTo>
                      <a:pt x="107" y="110"/>
                      <a:pt x="110" y="117"/>
                      <a:pt x="108" y="123"/>
                    </a:cubicBezTo>
                    <a:close/>
                    <a:moveTo>
                      <a:pt x="88" y="149"/>
                    </a:moveTo>
                    <a:cubicBezTo>
                      <a:pt x="94" y="150"/>
                      <a:pt x="99" y="150"/>
                      <a:pt x="105" y="149"/>
                    </a:cubicBezTo>
                    <a:cubicBezTo>
                      <a:pt x="117" y="283"/>
                      <a:pt x="117" y="283"/>
                      <a:pt x="117" y="283"/>
                    </a:cubicBezTo>
                    <a:cubicBezTo>
                      <a:pt x="76" y="283"/>
                      <a:pt x="76" y="283"/>
                      <a:pt x="76" y="283"/>
                    </a:cubicBezTo>
                    <a:lnTo>
                      <a:pt x="88" y="14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>
                  <a:defRPr/>
                </a:pPr>
                <a:endParaRPr lang="zh-CN" altLang="en-US" sz="1000" b="1" kern="0">
                  <a:solidFill>
                    <a:srgbClr val="000000"/>
                  </a:solidFill>
                  <a:latin typeface="Arial" panose="020B0604020202020204" pitchFamily="34" charset="0"/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50" name="组合 49">
              <a:extLst>
                <a:ext uri="{FF2B5EF4-FFF2-40B4-BE49-F238E27FC236}">
                  <a16:creationId xmlns:a16="http://schemas.microsoft.com/office/drawing/2014/main" id="{A0EECAB8-3321-AC4C-B154-4DC3CFF087DD}"/>
                </a:ext>
              </a:extLst>
            </p:cNvPr>
            <p:cNvGrpSpPr/>
            <p:nvPr/>
          </p:nvGrpSpPr>
          <p:grpSpPr>
            <a:xfrm>
              <a:off x="9562323" y="4698252"/>
              <a:ext cx="719307" cy="719307"/>
              <a:chOff x="6123196" y="4698254"/>
              <a:chExt cx="719307" cy="719307"/>
            </a:xfrm>
          </p:grpSpPr>
          <p:grpSp>
            <p:nvGrpSpPr>
              <p:cNvPr id="51" name="组合 50">
                <a:extLst>
                  <a:ext uri="{FF2B5EF4-FFF2-40B4-BE49-F238E27FC236}">
                    <a16:creationId xmlns:a16="http://schemas.microsoft.com/office/drawing/2014/main" id="{9FEED0B6-C930-1145-953B-AF2ED51EF3AE}"/>
                  </a:ext>
                </a:extLst>
              </p:cNvPr>
              <p:cNvGrpSpPr/>
              <p:nvPr/>
            </p:nvGrpSpPr>
            <p:grpSpPr>
              <a:xfrm>
                <a:off x="6123196" y="4698254"/>
                <a:ext cx="719307" cy="719307"/>
                <a:chOff x="2962576" y="8615610"/>
                <a:chExt cx="719307" cy="719307"/>
              </a:xfrm>
            </p:grpSpPr>
            <p:sp>
              <p:nvSpPr>
                <p:cNvPr id="53" name="椭圆 52">
                  <a:extLst>
                    <a:ext uri="{FF2B5EF4-FFF2-40B4-BE49-F238E27FC236}">
                      <a16:creationId xmlns:a16="http://schemas.microsoft.com/office/drawing/2014/main" id="{A9C1D180-E049-804C-9BC9-24F7044CAC97}"/>
                    </a:ext>
                  </a:extLst>
                </p:cNvPr>
                <p:cNvSpPr/>
                <p:nvPr/>
              </p:nvSpPr>
              <p:spPr>
                <a:xfrm>
                  <a:off x="2962576" y="8615610"/>
                  <a:ext cx="719307" cy="719307"/>
                </a:xfrm>
                <a:prstGeom prst="ellipse">
                  <a:avLst/>
                </a:prstGeom>
                <a:gradFill>
                  <a:gsLst>
                    <a:gs pos="0">
                      <a:srgbClr val="00B0FD"/>
                    </a:gs>
                    <a:gs pos="30000">
                      <a:srgbClr val="0095EE"/>
                    </a:gs>
                    <a:gs pos="99000">
                      <a:srgbClr val="005FE9"/>
                    </a:gs>
                  </a:gsLst>
                  <a:lin ang="2700000" scaled="0"/>
                </a:gra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165100" dist="50800" dir="4200000" sx="102000" sy="102000" algn="ctr" rotWithShape="0">
                    <a:schemeClr val="accent1">
                      <a:alpha val="10000"/>
                    </a:schemeClr>
                  </a:outerShdw>
                </a:effectLst>
              </p:spPr>
              <p:txBody>
                <a:bodyPr rtlCol="0" anchor="ctr"/>
                <a:lstStyle/>
                <a:p>
                  <a:pPr algn="ctr"/>
                  <a:endParaRPr kumimoji="1" lang="zh-CN" altLang="en-US" kern="0">
                    <a:solidFill>
                      <a:srgbClr val="FFFFFF"/>
                    </a:solidFill>
                    <a:latin typeface="等线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54" name="矩形 53">
                  <a:extLst>
                    <a:ext uri="{FF2B5EF4-FFF2-40B4-BE49-F238E27FC236}">
                      <a16:creationId xmlns:a16="http://schemas.microsoft.com/office/drawing/2014/main" id="{2969786F-1446-B544-8102-3AF616774A0A}"/>
                    </a:ext>
                  </a:extLst>
                </p:cNvPr>
                <p:cNvSpPr/>
                <p:nvPr/>
              </p:nvSpPr>
              <p:spPr>
                <a:xfrm>
                  <a:off x="2986984" y="9020297"/>
                  <a:ext cx="676599" cy="253916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algn="ctr"/>
                  <a:r>
                    <a:rPr lang="zh-CN" altLang="en-US" sz="1050" dirty="0">
                      <a:solidFill>
                        <a:srgbClr val="FFFFFF"/>
                      </a:solidFill>
                      <a:latin typeface="Helvetica" pitchFamily="2" charset="0"/>
                      <a:cs typeface="Arial" panose="020B0604020202020204" pitchFamily="34" charset="0"/>
                    </a:rPr>
                    <a:t>风机</a:t>
                  </a:r>
                  <a:endParaRPr lang="en-HK" altLang="zh-CN" sz="1050" dirty="0">
                    <a:solidFill>
                      <a:srgbClr val="FFFFFF"/>
                    </a:solidFill>
                    <a:latin typeface="Helvetica" pitchFamily="2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52" name="Freeform 42">
                <a:extLst>
                  <a:ext uri="{FF2B5EF4-FFF2-40B4-BE49-F238E27FC236}">
                    <a16:creationId xmlns:a16="http://schemas.microsoft.com/office/drawing/2014/main" id="{E03261D6-E7E6-C240-A9A7-43D3FBEC386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335935" y="4734096"/>
                <a:ext cx="293828" cy="399534"/>
              </a:xfrm>
              <a:custGeom>
                <a:avLst/>
                <a:gdLst>
                  <a:gd name="T0" fmla="*/ 123 w 208"/>
                  <a:gd name="T1" fmla="*/ 118 h 283"/>
                  <a:gd name="T2" fmla="*/ 106 w 208"/>
                  <a:gd name="T3" fmla="*/ 94 h 283"/>
                  <a:gd name="T4" fmla="*/ 105 w 208"/>
                  <a:gd name="T5" fmla="*/ 93 h 283"/>
                  <a:gd name="T6" fmla="*/ 111 w 208"/>
                  <a:gd name="T7" fmla="*/ 84 h 283"/>
                  <a:gd name="T8" fmla="*/ 111 w 208"/>
                  <a:gd name="T9" fmla="*/ 78 h 283"/>
                  <a:gd name="T10" fmla="*/ 86 w 208"/>
                  <a:gd name="T11" fmla="*/ 8 h 283"/>
                  <a:gd name="T12" fmla="*/ 77 w 208"/>
                  <a:gd name="T13" fmla="*/ 10 h 283"/>
                  <a:gd name="T14" fmla="*/ 83 w 208"/>
                  <a:gd name="T15" fmla="*/ 96 h 283"/>
                  <a:gd name="T16" fmla="*/ 72 w 208"/>
                  <a:gd name="T17" fmla="*/ 108 h 283"/>
                  <a:gd name="T18" fmla="*/ 70 w 208"/>
                  <a:gd name="T19" fmla="*/ 124 h 283"/>
                  <a:gd name="T20" fmla="*/ 60 w 208"/>
                  <a:gd name="T21" fmla="*/ 123 h 283"/>
                  <a:gd name="T22" fmla="*/ 54 w 208"/>
                  <a:gd name="T23" fmla="*/ 126 h 283"/>
                  <a:gd name="T24" fmla="*/ 6 w 208"/>
                  <a:gd name="T25" fmla="*/ 182 h 283"/>
                  <a:gd name="T26" fmla="*/ 12 w 208"/>
                  <a:gd name="T27" fmla="*/ 190 h 283"/>
                  <a:gd name="T28" fmla="*/ 83 w 208"/>
                  <a:gd name="T29" fmla="*/ 142 h 283"/>
                  <a:gd name="T30" fmla="*/ 86 w 208"/>
                  <a:gd name="T31" fmla="*/ 143 h 283"/>
                  <a:gd name="T32" fmla="*/ 114 w 208"/>
                  <a:gd name="T33" fmla="*/ 138 h 283"/>
                  <a:gd name="T34" fmla="*/ 119 w 208"/>
                  <a:gd name="T35" fmla="*/ 148 h 283"/>
                  <a:gd name="T36" fmla="*/ 124 w 208"/>
                  <a:gd name="T37" fmla="*/ 151 h 283"/>
                  <a:gd name="T38" fmla="*/ 197 w 208"/>
                  <a:gd name="T39" fmla="*/ 165 h 283"/>
                  <a:gd name="T40" fmla="*/ 200 w 208"/>
                  <a:gd name="T41" fmla="*/ 156 h 283"/>
                  <a:gd name="T42" fmla="*/ 123 w 208"/>
                  <a:gd name="T43" fmla="*/ 118 h 283"/>
                  <a:gd name="T44" fmla="*/ 108 w 208"/>
                  <a:gd name="T45" fmla="*/ 123 h 283"/>
                  <a:gd name="T46" fmla="*/ 92 w 208"/>
                  <a:gd name="T47" fmla="*/ 130 h 283"/>
                  <a:gd name="T48" fmla="*/ 85 w 208"/>
                  <a:gd name="T49" fmla="*/ 114 h 283"/>
                  <a:gd name="T50" fmla="*/ 101 w 208"/>
                  <a:gd name="T51" fmla="*/ 107 h 283"/>
                  <a:gd name="T52" fmla="*/ 108 w 208"/>
                  <a:gd name="T53" fmla="*/ 123 h 283"/>
                  <a:gd name="T54" fmla="*/ 88 w 208"/>
                  <a:gd name="T55" fmla="*/ 149 h 283"/>
                  <a:gd name="T56" fmla="*/ 105 w 208"/>
                  <a:gd name="T57" fmla="*/ 149 h 283"/>
                  <a:gd name="T58" fmla="*/ 117 w 208"/>
                  <a:gd name="T59" fmla="*/ 283 h 283"/>
                  <a:gd name="T60" fmla="*/ 76 w 208"/>
                  <a:gd name="T61" fmla="*/ 283 h 283"/>
                  <a:gd name="T62" fmla="*/ 88 w 208"/>
                  <a:gd name="T63" fmla="*/ 149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08" h="283">
                    <a:moveTo>
                      <a:pt x="123" y="118"/>
                    </a:moveTo>
                    <a:cubicBezTo>
                      <a:pt x="123" y="108"/>
                      <a:pt x="117" y="98"/>
                      <a:pt x="106" y="94"/>
                    </a:cubicBezTo>
                    <a:cubicBezTo>
                      <a:pt x="106" y="94"/>
                      <a:pt x="105" y="94"/>
                      <a:pt x="105" y="93"/>
                    </a:cubicBezTo>
                    <a:cubicBezTo>
                      <a:pt x="107" y="90"/>
                      <a:pt x="109" y="87"/>
                      <a:pt x="111" y="84"/>
                    </a:cubicBezTo>
                    <a:cubicBezTo>
                      <a:pt x="112" y="82"/>
                      <a:pt x="112" y="81"/>
                      <a:pt x="111" y="78"/>
                    </a:cubicBezTo>
                    <a:cubicBezTo>
                      <a:pt x="86" y="8"/>
                      <a:pt x="86" y="8"/>
                      <a:pt x="86" y="8"/>
                    </a:cubicBezTo>
                    <a:cubicBezTo>
                      <a:pt x="84" y="1"/>
                      <a:pt x="77" y="0"/>
                      <a:pt x="77" y="10"/>
                    </a:cubicBezTo>
                    <a:cubicBezTo>
                      <a:pt x="83" y="96"/>
                      <a:pt x="83" y="96"/>
                      <a:pt x="83" y="96"/>
                    </a:cubicBezTo>
                    <a:cubicBezTo>
                      <a:pt x="78" y="98"/>
                      <a:pt x="74" y="103"/>
                      <a:pt x="72" y="108"/>
                    </a:cubicBezTo>
                    <a:cubicBezTo>
                      <a:pt x="70" y="113"/>
                      <a:pt x="69" y="119"/>
                      <a:pt x="70" y="124"/>
                    </a:cubicBezTo>
                    <a:cubicBezTo>
                      <a:pt x="67" y="123"/>
                      <a:pt x="63" y="123"/>
                      <a:pt x="60" y="123"/>
                    </a:cubicBezTo>
                    <a:cubicBezTo>
                      <a:pt x="57" y="123"/>
                      <a:pt x="56" y="124"/>
                      <a:pt x="54" y="126"/>
                    </a:cubicBezTo>
                    <a:cubicBezTo>
                      <a:pt x="6" y="182"/>
                      <a:pt x="6" y="182"/>
                      <a:pt x="6" y="182"/>
                    </a:cubicBezTo>
                    <a:cubicBezTo>
                      <a:pt x="0" y="188"/>
                      <a:pt x="4" y="194"/>
                      <a:pt x="12" y="190"/>
                    </a:cubicBezTo>
                    <a:cubicBezTo>
                      <a:pt x="83" y="142"/>
                      <a:pt x="83" y="142"/>
                      <a:pt x="83" y="142"/>
                    </a:cubicBezTo>
                    <a:cubicBezTo>
                      <a:pt x="84" y="142"/>
                      <a:pt x="85" y="143"/>
                      <a:pt x="86" y="143"/>
                    </a:cubicBezTo>
                    <a:cubicBezTo>
                      <a:pt x="96" y="147"/>
                      <a:pt x="106" y="145"/>
                      <a:pt x="114" y="138"/>
                    </a:cubicBezTo>
                    <a:cubicBezTo>
                      <a:pt x="115" y="142"/>
                      <a:pt x="117" y="145"/>
                      <a:pt x="119" y="148"/>
                    </a:cubicBezTo>
                    <a:cubicBezTo>
                      <a:pt x="120" y="150"/>
                      <a:pt x="121" y="151"/>
                      <a:pt x="124" y="151"/>
                    </a:cubicBezTo>
                    <a:cubicBezTo>
                      <a:pt x="197" y="165"/>
                      <a:pt x="197" y="165"/>
                      <a:pt x="197" y="165"/>
                    </a:cubicBezTo>
                    <a:cubicBezTo>
                      <a:pt x="204" y="167"/>
                      <a:pt x="208" y="161"/>
                      <a:pt x="200" y="156"/>
                    </a:cubicBezTo>
                    <a:cubicBezTo>
                      <a:pt x="123" y="118"/>
                      <a:pt x="123" y="118"/>
                      <a:pt x="123" y="118"/>
                    </a:cubicBezTo>
                    <a:close/>
                    <a:moveTo>
                      <a:pt x="108" y="123"/>
                    </a:moveTo>
                    <a:cubicBezTo>
                      <a:pt x="105" y="129"/>
                      <a:pt x="98" y="132"/>
                      <a:pt x="92" y="130"/>
                    </a:cubicBezTo>
                    <a:cubicBezTo>
                      <a:pt x="85" y="127"/>
                      <a:pt x="82" y="120"/>
                      <a:pt x="85" y="114"/>
                    </a:cubicBezTo>
                    <a:cubicBezTo>
                      <a:pt x="88" y="108"/>
                      <a:pt x="95" y="105"/>
                      <a:pt x="101" y="107"/>
                    </a:cubicBezTo>
                    <a:cubicBezTo>
                      <a:pt x="107" y="110"/>
                      <a:pt x="110" y="117"/>
                      <a:pt x="108" y="123"/>
                    </a:cubicBezTo>
                    <a:close/>
                    <a:moveTo>
                      <a:pt x="88" y="149"/>
                    </a:moveTo>
                    <a:cubicBezTo>
                      <a:pt x="94" y="150"/>
                      <a:pt x="99" y="150"/>
                      <a:pt x="105" y="149"/>
                    </a:cubicBezTo>
                    <a:cubicBezTo>
                      <a:pt x="117" y="283"/>
                      <a:pt x="117" y="283"/>
                      <a:pt x="117" y="283"/>
                    </a:cubicBezTo>
                    <a:cubicBezTo>
                      <a:pt x="76" y="283"/>
                      <a:pt x="76" y="283"/>
                      <a:pt x="76" y="283"/>
                    </a:cubicBezTo>
                    <a:lnTo>
                      <a:pt x="88" y="14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>
                  <a:defRPr/>
                </a:pPr>
                <a:endParaRPr lang="zh-CN" altLang="en-US" sz="1000" b="1" kern="0">
                  <a:solidFill>
                    <a:srgbClr val="000000"/>
                  </a:solidFill>
                  <a:latin typeface="Arial" panose="020B0604020202020204" pitchFamily="34" charset="0"/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771220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组合 38">
            <a:extLst>
              <a:ext uri="{FF2B5EF4-FFF2-40B4-BE49-F238E27FC236}">
                <a16:creationId xmlns:a16="http://schemas.microsoft.com/office/drawing/2014/main" id="{74DA5956-10C4-F943-A63E-078BD2E09FD5}"/>
              </a:ext>
            </a:extLst>
          </p:cNvPr>
          <p:cNvGrpSpPr/>
          <p:nvPr/>
        </p:nvGrpSpPr>
        <p:grpSpPr>
          <a:xfrm>
            <a:off x="-1104800" y="1340768"/>
            <a:ext cx="14339670" cy="2457373"/>
            <a:chOff x="-1514006" y="1358926"/>
            <a:chExt cx="14339670" cy="2457373"/>
          </a:xfrm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6EE9A8E3-30A5-B64D-BB53-3B6EB63DAAF4}"/>
                </a:ext>
              </a:extLst>
            </p:cNvPr>
            <p:cNvSpPr/>
            <p:nvPr/>
          </p:nvSpPr>
          <p:spPr>
            <a:xfrm>
              <a:off x="-1357658" y="2417698"/>
              <a:ext cx="2154746" cy="1242664"/>
            </a:xfrm>
            <a:prstGeom prst="rect">
              <a:avLst/>
            </a:prstGeom>
            <a:solidFill>
              <a:srgbClr val="A09AF6">
                <a:alpha val="50000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9BCAC41B-CC7E-454F-80B9-5B43D186CF49}"/>
                </a:ext>
              </a:extLst>
            </p:cNvPr>
            <p:cNvSpPr/>
            <p:nvPr/>
          </p:nvSpPr>
          <p:spPr>
            <a:xfrm>
              <a:off x="1698501" y="2417698"/>
              <a:ext cx="2041826" cy="1242664"/>
            </a:xfrm>
            <a:prstGeom prst="rect">
              <a:avLst/>
            </a:prstGeom>
            <a:solidFill>
              <a:srgbClr val="7CDAF8">
                <a:alpha val="50000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cxnSp>
          <p:nvCxnSpPr>
            <p:cNvPr id="11" name="直线箭头连接符 10">
              <a:extLst>
                <a:ext uri="{FF2B5EF4-FFF2-40B4-BE49-F238E27FC236}">
                  <a16:creationId xmlns:a16="http://schemas.microsoft.com/office/drawing/2014/main" id="{9BB2A35E-D37F-D248-8C75-CD1AD702A841}"/>
                </a:ext>
              </a:extLst>
            </p:cNvPr>
            <p:cNvCxnSpPr>
              <a:cxnSpLocks/>
            </p:cNvCxnSpPr>
            <p:nvPr/>
          </p:nvCxnSpPr>
          <p:spPr>
            <a:xfrm>
              <a:off x="1014798" y="3029274"/>
              <a:ext cx="465993" cy="0"/>
            </a:xfrm>
            <a:prstGeom prst="straightConnector1">
              <a:avLst/>
            </a:prstGeom>
            <a:ln w="25400">
              <a:solidFill>
                <a:srgbClr val="A2A5B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347105D6-923C-6046-B316-7FE0E777E993}"/>
                </a:ext>
              </a:extLst>
            </p:cNvPr>
            <p:cNvSpPr/>
            <p:nvPr/>
          </p:nvSpPr>
          <p:spPr>
            <a:xfrm>
              <a:off x="4641740" y="2421491"/>
              <a:ext cx="2041826" cy="1242664"/>
            </a:xfrm>
            <a:prstGeom prst="rect">
              <a:avLst/>
            </a:prstGeom>
            <a:solidFill>
              <a:srgbClr val="7CDAF8">
                <a:alpha val="50000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cxnSp>
          <p:nvCxnSpPr>
            <p:cNvPr id="13" name="直线箭头连接符 12">
              <a:extLst>
                <a:ext uri="{FF2B5EF4-FFF2-40B4-BE49-F238E27FC236}">
                  <a16:creationId xmlns:a16="http://schemas.microsoft.com/office/drawing/2014/main" id="{422BA5CF-D101-6C49-A571-24CE744DA39E}"/>
                </a:ext>
              </a:extLst>
            </p:cNvPr>
            <p:cNvCxnSpPr>
              <a:cxnSpLocks/>
            </p:cNvCxnSpPr>
            <p:nvPr/>
          </p:nvCxnSpPr>
          <p:spPr>
            <a:xfrm>
              <a:off x="3958037" y="3033067"/>
              <a:ext cx="465993" cy="0"/>
            </a:xfrm>
            <a:prstGeom prst="straightConnector1">
              <a:avLst/>
            </a:prstGeom>
            <a:ln w="25400">
              <a:solidFill>
                <a:srgbClr val="A2A5B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0F7F1002-A171-B846-A4D0-6A5FD3624C27}"/>
                </a:ext>
              </a:extLst>
            </p:cNvPr>
            <p:cNvSpPr/>
            <p:nvPr/>
          </p:nvSpPr>
          <p:spPr>
            <a:xfrm>
              <a:off x="7584979" y="2421491"/>
              <a:ext cx="2041826" cy="1242664"/>
            </a:xfrm>
            <a:prstGeom prst="rect">
              <a:avLst/>
            </a:prstGeom>
            <a:solidFill>
              <a:srgbClr val="7CDAF8">
                <a:alpha val="50000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cxnSp>
          <p:nvCxnSpPr>
            <p:cNvPr id="15" name="直线箭头连接符 14">
              <a:extLst>
                <a:ext uri="{FF2B5EF4-FFF2-40B4-BE49-F238E27FC236}">
                  <a16:creationId xmlns:a16="http://schemas.microsoft.com/office/drawing/2014/main" id="{3B06E074-F814-9B4E-A767-A4F97AA94797}"/>
                </a:ext>
              </a:extLst>
            </p:cNvPr>
            <p:cNvCxnSpPr>
              <a:cxnSpLocks/>
            </p:cNvCxnSpPr>
            <p:nvPr/>
          </p:nvCxnSpPr>
          <p:spPr>
            <a:xfrm>
              <a:off x="6901276" y="3033067"/>
              <a:ext cx="465993" cy="0"/>
            </a:xfrm>
            <a:prstGeom prst="straightConnector1">
              <a:avLst/>
            </a:prstGeom>
            <a:ln w="25400">
              <a:solidFill>
                <a:srgbClr val="A2A5B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FA57632F-DD49-0A45-8409-50A47D49CE73}"/>
                </a:ext>
              </a:extLst>
            </p:cNvPr>
            <p:cNvSpPr/>
            <p:nvPr/>
          </p:nvSpPr>
          <p:spPr>
            <a:xfrm>
              <a:off x="10533622" y="2413224"/>
              <a:ext cx="2041826" cy="1242664"/>
            </a:xfrm>
            <a:prstGeom prst="rect">
              <a:avLst/>
            </a:prstGeom>
            <a:solidFill>
              <a:srgbClr val="7CDAF8">
                <a:alpha val="50000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cxnSp>
          <p:nvCxnSpPr>
            <p:cNvPr id="17" name="直线箭头连接符 16">
              <a:extLst>
                <a:ext uri="{FF2B5EF4-FFF2-40B4-BE49-F238E27FC236}">
                  <a16:creationId xmlns:a16="http://schemas.microsoft.com/office/drawing/2014/main" id="{1D2EE816-3DB6-B94D-98DC-31792A40CCBF}"/>
                </a:ext>
              </a:extLst>
            </p:cNvPr>
            <p:cNvCxnSpPr>
              <a:cxnSpLocks/>
            </p:cNvCxnSpPr>
            <p:nvPr/>
          </p:nvCxnSpPr>
          <p:spPr>
            <a:xfrm>
              <a:off x="9849919" y="3024800"/>
              <a:ext cx="465993" cy="0"/>
            </a:xfrm>
            <a:prstGeom prst="straightConnector1">
              <a:avLst/>
            </a:prstGeom>
            <a:ln w="25400">
              <a:solidFill>
                <a:srgbClr val="A2A5B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187741D7-5587-1C4C-BBA3-D497AF14F203}"/>
                </a:ext>
              </a:extLst>
            </p:cNvPr>
            <p:cNvSpPr txBox="1"/>
            <p:nvPr/>
          </p:nvSpPr>
          <p:spPr>
            <a:xfrm>
              <a:off x="4615767" y="2763336"/>
              <a:ext cx="2052634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2</a:t>
              </a:r>
              <a:r>
                <a:rPr kumimoji="1" lang="zh-CN" altLang="en-US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 </a:t>
              </a:r>
              <a:r>
                <a:rPr kumimoji="1" lang="en-US" altLang="zh-CN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-</a:t>
              </a:r>
              <a:r>
                <a:rPr kumimoji="1" lang="zh-CN" altLang="en-US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 通过</a:t>
              </a:r>
              <a:r>
                <a:rPr kumimoji="1" lang="en-US" altLang="zh-CN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OpenSSL</a:t>
              </a:r>
              <a:r>
                <a:rPr kumimoji="1" lang="zh-CN" altLang="en-US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在本地</a:t>
              </a:r>
              <a:r>
                <a:rPr kumimoji="1" lang="en-US" altLang="zh-CN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edge</a:t>
              </a:r>
              <a:r>
                <a:rPr kumimoji="1" lang="zh-CN" altLang="en-US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设备中生成</a:t>
              </a:r>
              <a:r>
                <a:rPr kumimoji="1" lang="en-US" altLang="zh-CN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CSR</a:t>
              </a:r>
              <a:r>
                <a:rPr kumimoji="1" lang="zh-CN" altLang="en-US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和钥匙。</a:t>
              </a:r>
            </a:p>
            <a:p>
              <a:endParaRPr kumimoji="1" lang="zh-CN" altLang="en-US" sz="1400" dirty="0">
                <a:solidFill>
                  <a:srgbClr val="5E628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94316AE1-3453-7E44-9AE0-8C05F1C9E712}"/>
                </a:ext>
              </a:extLst>
            </p:cNvPr>
            <p:cNvSpPr txBox="1"/>
            <p:nvPr/>
          </p:nvSpPr>
          <p:spPr>
            <a:xfrm>
              <a:off x="-1390919" y="2765235"/>
              <a:ext cx="215392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0</a:t>
              </a:r>
              <a:r>
                <a:rPr kumimoji="1" lang="zh-CN" altLang="en-US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 </a:t>
              </a:r>
              <a:r>
                <a:rPr kumimoji="1" lang="en-US" altLang="zh-CN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-</a:t>
              </a:r>
              <a:r>
                <a:rPr kumimoji="1" lang="zh-CN" altLang="en-US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 定义模型、产品和创建设备。</a:t>
              </a: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2A25C51E-648E-484B-B54D-1887B3184E4C}"/>
                </a:ext>
              </a:extLst>
            </p:cNvPr>
            <p:cNvSpPr txBox="1"/>
            <p:nvPr/>
          </p:nvSpPr>
          <p:spPr>
            <a:xfrm>
              <a:off x="7615066" y="2763336"/>
              <a:ext cx="205226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3</a:t>
              </a:r>
              <a:r>
                <a:rPr kumimoji="1" lang="zh-CN" altLang="en-US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 </a:t>
              </a:r>
              <a:r>
                <a:rPr kumimoji="1" lang="en-US" altLang="zh-CN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-</a:t>
              </a:r>
              <a:r>
                <a:rPr kumimoji="1" lang="zh-CN" altLang="en-US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 调用</a:t>
              </a:r>
              <a:r>
                <a:rPr kumimoji="1" lang="en-US" altLang="zh-CN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EnOS API</a:t>
              </a:r>
              <a:r>
                <a:rPr kumimoji="1" lang="zh-CN" altLang="en-US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，通过</a:t>
              </a:r>
              <a:r>
                <a:rPr kumimoji="1" lang="en-US" altLang="zh-CN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CSR</a:t>
              </a:r>
              <a:r>
                <a:rPr kumimoji="1" lang="zh-CN" altLang="en-US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和钥匙生成证书。</a:t>
              </a: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DF7E5CA2-9687-CC49-B32B-5A335FC39D23}"/>
                </a:ext>
              </a:extLst>
            </p:cNvPr>
            <p:cNvSpPr txBox="1"/>
            <p:nvPr/>
          </p:nvSpPr>
          <p:spPr>
            <a:xfrm>
              <a:off x="10528218" y="2763336"/>
              <a:ext cx="2047230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4</a:t>
              </a:r>
              <a:r>
                <a:rPr kumimoji="1" lang="zh-CN" altLang="en-US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 </a:t>
              </a:r>
              <a:r>
                <a:rPr kumimoji="1" lang="en-US" altLang="zh-CN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-</a:t>
              </a:r>
              <a:r>
                <a:rPr kumimoji="1" lang="zh-CN" altLang="en-US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 将证书保存为文件（</a:t>
              </a:r>
              <a:r>
                <a:rPr kumimoji="1" lang="en-US" altLang="zh-CN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python</a:t>
              </a:r>
              <a:r>
                <a:rPr kumimoji="1" lang="zh-CN" altLang="en-US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为</a:t>
              </a:r>
              <a:r>
                <a:rPr kumimoji="1" lang="en-US" altLang="zh-CN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.</a:t>
              </a:r>
              <a:r>
                <a:rPr kumimoji="1" lang="en-US" altLang="zh-CN" sz="1400" dirty="0" err="1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pem</a:t>
              </a:r>
              <a:r>
                <a:rPr kumimoji="1" lang="zh-CN" altLang="en-US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文件，</a:t>
              </a:r>
              <a:r>
                <a:rPr kumimoji="1" lang="en-US" altLang="zh-CN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JAVA</a:t>
              </a:r>
              <a:r>
                <a:rPr kumimoji="1" lang="zh-CN" altLang="en-US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为</a:t>
              </a:r>
              <a:r>
                <a:rPr kumimoji="1" lang="en-US" altLang="zh-CN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.</a:t>
              </a:r>
              <a:r>
                <a:rPr kumimoji="1" lang="en-US" altLang="zh-CN" sz="1400" dirty="0" err="1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jks</a:t>
              </a:r>
              <a:r>
                <a:rPr kumimoji="1" lang="zh-CN" altLang="en-US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文件）</a:t>
              </a:r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6E951D78-426D-0F4C-968C-69BA2088E304}"/>
                </a:ext>
              </a:extLst>
            </p:cNvPr>
            <p:cNvSpPr txBox="1"/>
            <p:nvPr/>
          </p:nvSpPr>
          <p:spPr>
            <a:xfrm>
              <a:off x="1726072" y="2763336"/>
              <a:ext cx="1988282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1</a:t>
              </a:r>
              <a:r>
                <a:rPr kumimoji="1" lang="zh-CN" altLang="en-US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 </a:t>
              </a:r>
              <a:r>
                <a:rPr kumimoji="1" lang="en-US" altLang="zh-CN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-</a:t>
              </a:r>
              <a:r>
                <a:rPr kumimoji="1" lang="zh-CN" altLang="en-US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 获得</a:t>
              </a:r>
              <a:r>
                <a:rPr kumimoji="1" lang="en-US" altLang="zh-CN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EnOS CA</a:t>
              </a:r>
              <a:r>
                <a:rPr kumimoji="1" lang="zh-CN" altLang="en-US" sz="14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根证书</a:t>
              </a:r>
            </a:p>
            <a:p>
              <a:endParaRPr kumimoji="1" lang="en-US" altLang="zh-CN" sz="1400" dirty="0">
                <a:solidFill>
                  <a:srgbClr val="5E628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endParaRPr>
            </a:p>
            <a:p>
              <a:endParaRPr kumimoji="1" lang="zh-CN" altLang="en-US" sz="1400" dirty="0">
                <a:solidFill>
                  <a:srgbClr val="5E628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endParaRPr>
            </a:p>
          </p:txBody>
        </p:sp>
        <p:cxnSp>
          <p:nvCxnSpPr>
            <p:cNvPr id="4" name="直线连接符 3">
              <a:extLst>
                <a:ext uri="{FF2B5EF4-FFF2-40B4-BE49-F238E27FC236}">
                  <a16:creationId xmlns:a16="http://schemas.microsoft.com/office/drawing/2014/main" id="{245903B3-894C-A14B-AF11-4D57FD491F5B}"/>
                </a:ext>
              </a:extLst>
            </p:cNvPr>
            <p:cNvCxnSpPr>
              <a:cxnSpLocks/>
            </p:cNvCxnSpPr>
            <p:nvPr/>
          </p:nvCxnSpPr>
          <p:spPr>
            <a:xfrm>
              <a:off x="1234440" y="1358926"/>
              <a:ext cx="0" cy="2457373"/>
            </a:xfrm>
            <a:prstGeom prst="line">
              <a:avLst/>
            </a:prstGeom>
            <a:ln w="19050">
              <a:solidFill>
                <a:srgbClr val="A39DF9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58B4E533-6F19-1046-A5C6-31D1D3D3FD9A}"/>
                </a:ext>
              </a:extLst>
            </p:cNvPr>
            <p:cNvSpPr/>
            <p:nvPr/>
          </p:nvSpPr>
          <p:spPr>
            <a:xfrm>
              <a:off x="-1514006" y="1358926"/>
              <a:ext cx="2748446" cy="844056"/>
            </a:xfrm>
            <a:prstGeom prst="rect">
              <a:avLst/>
            </a:prstGeom>
            <a:solidFill>
              <a:srgbClr val="7C74F7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>
                <a:defRPr/>
              </a:pPr>
              <a:endParaRPr lang="en-US" altLang="zh-CN" sz="1400" kern="0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EC329D5E-22B7-AF4F-9B02-DC4FB52C8A35}"/>
                </a:ext>
              </a:extLst>
            </p:cNvPr>
            <p:cNvSpPr txBox="1"/>
            <p:nvPr/>
          </p:nvSpPr>
          <p:spPr>
            <a:xfrm>
              <a:off x="-406516" y="1596288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b="1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准备</a:t>
              </a:r>
            </a:p>
          </p:txBody>
        </p:sp>
        <p:sp>
          <p:nvSpPr>
            <p:cNvPr id="37" name="Rectangle 4">
              <a:extLst>
                <a:ext uri="{FF2B5EF4-FFF2-40B4-BE49-F238E27FC236}">
                  <a16:creationId xmlns:a16="http://schemas.microsoft.com/office/drawing/2014/main" id="{DA09C931-67FC-F845-8419-519E596BBB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34440" y="1358927"/>
              <a:ext cx="11591224" cy="844056"/>
            </a:xfrm>
            <a:prstGeom prst="rect">
              <a:avLst/>
            </a:prstGeom>
            <a:solidFill>
              <a:srgbClr val="42CBF4">
                <a:alpha val="7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432000" rtlCol="0" anchor="ctr"/>
            <a:lstStyle/>
            <a:p>
              <a:pPr algn="ctr"/>
              <a:endParaRPr kumimoji="1" lang="en-US" altLang="zh-CN" sz="1400" kern="0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0003ED2C-AE98-604F-98F5-410120D4262D}"/>
                </a:ext>
              </a:extLst>
            </p:cNvPr>
            <p:cNvSpPr txBox="1"/>
            <p:nvPr/>
          </p:nvSpPr>
          <p:spPr>
            <a:xfrm>
              <a:off x="6352648" y="1592077"/>
              <a:ext cx="15632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b="1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证书操作步骤</a:t>
              </a:r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2D602DFA-C0C6-DB4D-A37D-B7EF9F2CF306}"/>
                </a:ext>
              </a:extLst>
            </p:cNvPr>
            <p:cNvSpPr/>
            <p:nvPr/>
          </p:nvSpPr>
          <p:spPr>
            <a:xfrm>
              <a:off x="-1514006" y="1358926"/>
              <a:ext cx="14339670" cy="2457373"/>
            </a:xfrm>
            <a:prstGeom prst="rect">
              <a:avLst/>
            </a:prstGeom>
            <a:noFill/>
            <a:ln>
              <a:solidFill>
                <a:srgbClr val="D8D9E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sp>
        <p:nvSpPr>
          <p:cNvPr id="40" name="文本框 39">
            <a:extLst>
              <a:ext uri="{FF2B5EF4-FFF2-40B4-BE49-F238E27FC236}">
                <a16:creationId xmlns:a16="http://schemas.microsoft.com/office/drawing/2014/main" id="{2F357988-3633-C643-B57F-3F8ED42A72C5}"/>
              </a:ext>
            </a:extLst>
          </p:cNvPr>
          <p:cNvSpPr txBox="1"/>
          <p:nvPr/>
        </p:nvSpPr>
        <p:spPr>
          <a:xfrm>
            <a:off x="61171" y="202570"/>
            <a:ext cx="2839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certificate_preparation.png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415838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24F9C8E-7ABF-A045-B717-CD70191BBD65}"/>
              </a:ext>
            </a:extLst>
          </p:cNvPr>
          <p:cNvSpPr txBox="1"/>
          <p:nvPr/>
        </p:nvSpPr>
        <p:spPr>
          <a:xfrm>
            <a:off x="0" y="-340816"/>
            <a:ext cx="50626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certificate_service_secure_communication_01.png</a:t>
            </a:r>
            <a:endParaRPr kumimoji="1" lang="zh-CN" altLang="en-US" dirty="0"/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5AF2E459-FB72-AE4E-952F-E66A1D065719}"/>
              </a:ext>
            </a:extLst>
          </p:cNvPr>
          <p:cNvGrpSpPr/>
          <p:nvPr/>
        </p:nvGrpSpPr>
        <p:grpSpPr>
          <a:xfrm>
            <a:off x="130834" y="766852"/>
            <a:ext cx="11725806" cy="5432517"/>
            <a:chOff x="130834" y="766852"/>
            <a:chExt cx="11725806" cy="5432517"/>
          </a:xfrm>
        </p:grpSpPr>
        <p:cxnSp>
          <p:nvCxnSpPr>
            <p:cNvPr id="20" name="直线箭头连接符 19">
              <a:extLst>
                <a:ext uri="{FF2B5EF4-FFF2-40B4-BE49-F238E27FC236}">
                  <a16:creationId xmlns:a16="http://schemas.microsoft.com/office/drawing/2014/main" id="{538F93A3-BC0D-D842-A011-D4C1059F0354}"/>
                </a:ext>
              </a:extLst>
            </p:cNvPr>
            <p:cNvCxnSpPr>
              <a:cxnSpLocks/>
            </p:cNvCxnSpPr>
            <p:nvPr/>
          </p:nvCxnSpPr>
          <p:spPr>
            <a:xfrm>
              <a:off x="7536160" y="2577167"/>
              <a:ext cx="2916982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8A4EBD05-E648-4447-87C6-C96068185980}"/>
                </a:ext>
              </a:extLst>
            </p:cNvPr>
            <p:cNvGrpSpPr/>
            <p:nvPr/>
          </p:nvGrpSpPr>
          <p:grpSpPr>
            <a:xfrm>
              <a:off x="130834" y="766852"/>
              <a:ext cx="2806996" cy="5432517"/>
              <a:chOff x="174924" y="533568"/>
              <a:chExt cx="2806996" cy="5432517"/>
            </a:xfrm>
          </p:grpSpPr>
          <p:grpSp>
            <p:nvGrpSpPr>
              <p:cNvPr id="3" name="组合 2">
                <a:extLst>
                  <a:ext uri="{FF2B5EF4-FFF2-40B4-BE49-F238E27FC236}">
                    <a16:creationId xmlns:a16="http://schemas.microsoft.com/office/drawing/2014/main" id="{A15D036B-0333-9A4A-84CA-CC6FF84DA125}"/>
                  </a:ext>
                </a:extLst>
              </p:cNvPr>
              <p:cNvGrpSpPr/>
              <p:nvPr/>
            </p:nvGrpSpPr>
            <p:grpSpPr>
              <a:xfrm>
                <a:off x="174924" y="533568"/>
                <a:ext cx="2806996" cy="730172"/>
                <a:chOff x="174924" y="533568"/>
                <a:chExt cx="2806996" cy="730172"/>
              </a:xfrm>
            </p:grpSpPr>
            <p:sp>
              <p:nvSpPr>
                <p:cNvPr id="18" name="矩形 17">
                  <a:extLst>
                    <a:ext uri="{FF2B5EF4-FFF2-40B4-BE49-F238E27FC236}">
                      <a16:creationId xmlns:a16="http://schemas.microsoft.com/office/drawing/2014/main" id="{6A40440C-B649-C24F-927B-7664E61AA545}"/>
                    </a:ext>
                  </a:extLst>
                </p:cNvPr>
                <p:cNvSpPr/>
                <p:nvPr/>
              </p:nvSpPr>
              <p:spPr>
                <a:xfrm>
                  <a:off x="174924" y="533568"/>
                  <a:ext cx="2806996" cy="730172"/>
                </a:xfrm>
                <a:prstGeom prst="rect">
                  <a:avLst/>
                </a:prstGeom>
                <a:noFill/>
                <a:ln w="19050">
                  <a:solidFill>
                    <a:srgbClr val="D8D9E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 sz="1600">
                    <a:latin typeface="Microsoft YaHei" panose="020B0503020204020204" pitchFamily="34" charset="-122"/>
                    <a:ea typeface="Microsoft YaHei" panose="020B0503020204020204" pitchFamily="34" charset="-122"/>
                  </a:endParaRPr>
                </a:p>
              </p:txBody>
            </p:sp>
            <p:sp>
              <p:nvSpPr>
                <p:cNvPr id="21" name="文本框 20">
                  <a:extLst>
                    <a:ext uri="{FF2B5EF4-FFF2-40B4-BE49-F238E27FC236}">
                      <a16:creationId xmlns:a16="http://schemas.microsoft.com/office/drawing/2014/main" id="{78B5C6F9-5D7C-BD40-B3B6-7705C8D7188D}"/>
                    </a:ext>
                  </a:extLst>
                </p:cNvPr>
                <p:cNvSpPr txBox="1"/>
                <p:nvPr/>
              </p:nvSpPr>
              <p:spPr>
                <a:xfrm>
                  <a:off x="1511518" y="729377"/>
                  <a:ext cx="72362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en-US" altLang="zh-CN" sz="1600" dirty="0">
                      <a:solidFill>
                        <a:srgbClr val="393C57"/>
                      </a:solidFill>
                      <a:latin typeface="Arial" panose="020B0604020202020204" pitchFamily="34" charset="0"/>
                      <a:ea typeface="Microsoft YaHei" panose="020B0503020204020204" pitchFamily="34" charset="-122"/>
                      <a:cs typeface="Arial" panose="020B0604020202020204" pitchFamily="34" charset="0"/>
                    </a:rPr>
                    <a:t>Edge</a:t>
                  </a:r>
                  <a:endParaRPr kumimoji="1" lang="zh-CN" altLang="en-US" sz="1600" dirty="0">
                    <a:solidFill>
                      <a:srgbClr val="393C57"/>
                    </a:solidFill>
                    <a:latin typeface="Arial" panose="020B0604020202020204" pitchFamily="34" charset="0"/>
                    <a:ea typeface="Microsoft YaHei" panose="020B0503020204020204" pitchFamily="34" charset="-122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0" name="Freeform 65">
                  <a:extLst>
                    <a:ext uri="{FF2B5EF4-FFF2-40B4-BE49-F238E27FC236}">
                      <a16:creationId xmlns:a16="http://schemas.microsoft.com/office/drawing/2014/main" id="{E047649A-E43A-6A49-A926-4A19932A9A8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100357" y="774642"/>
                  <a:ext cx="324000" cy="248024"/>
                </a:xfrm>
                <a:custGeom>
                  <a:avLst/>
                  <a:gdLst>
                    <a:gd name="T0" fmla="*/ 179 w 661"/>
                    <a:gd name="T1" fmla="*/ 397 h 506"/>
                    <a:gd name="T2" fmla="*/ 144 w 661"/>
                    <a:gd name="T3" fmla="*/ 397 h 506"/>
                    <a:gd name="T4" fmla="*/ 144 w 661"/>
                    <a:gd name="T5" fmla="*/ 433 h 506"/>
                    <a:gd name="T6" fmla="*/ 179 w 661"/>
                    <a:gd name="T7" fmla="*/ 433 h 506"/>
                    <a:gd name="T8" fmla="*/ 179 w 661"/>
                    <a:gd name="T9" fmla="*/ 397 h 506"/>
                    <a:gd name="T10" fmla="*/ 108 w 661"/>
                    <a:gd name="T11" fmla="*/ 324 h 506"/>
                    <a:gd name="T12" fmla="*/ 70 w 661"/>
                    <a:gd name="T13" fmla="*/ 324 h 506"/>
                    <a:gd name="T14" fmla="*/ 70 w 661"/>
                    <a:gd name="T15" fmla="*/ 362 h 506"/>
                    <a:gd name="T16" fmla="*/ 108 w 661"/>
                    <a:gd name="T17" fmla="*/ 362 h 506"/>
                    <a:gd name="T18" fmla="*/ 108 w 661"/>
                    <a:gd name="T19" fmla="*/ 324 h 506"/>
                    <a:gd name="T20" fmla="*/ 108 w 661"/>
                    <a:gd name="T21" fmla="*/ 397 h 506"/>
                    <a:gd name="T22" fmla="*/ 70 w 661"/>
                    <a:gd name="T23" fmla="*/ 397 h 506"/>
                    <a:gd name="T24" fmla="*/ 70 w 661"/>
                    <a:gd name="T25" fmla="*/ 433 h 506"/>
                    <a:gd name="T26" fmla="*/ 108 w 661"/>
                    <a:gd name="T27" fmla="*/ 433 h 506"/>
                    <a:gd name="T28" fmla="*/ 108 w 661"/>
                    <a:gd name="T29" fmla="*/ 397 h 506"/>
                    <a:gd name="T30" fmla="*/ 250 w 661"/>
                    <a:gd name="T31" fmla="*/ 397 h 506"/>
                    <a:gd name="T32" fmla="*/ 215 w 661"/>
                    <a:gd name="T33" fmla="*/ 397 h 506"/>
                    <a:gd name="T34" fmla="*/ 215 w 661"/>
                    <a:gd name="T35" fmla="*/ 433 h 506"/>
                    <a:gd name="T36" fmla="*/ 250 w 661"/>
                    <a:gd name="T37" fmla="*/ 433 h 506"/>
                    <a:gd name="T38" fmla="*/ 250 w 661"/>
                    <a:gd name="T39" fmla="*/ 397 h 506"/>
                    <a:gd name="T40" fmla="*/ 179 w 661"/>
                    <a:gd name="T41" fmla="*/ 324 h 506"/>
                    <a:gd name="T42" fmla="*/ 144 w 661"/>
                    <a:gd name="T43" fmla="*/ 324 h 506"/>
                    <a:gd name="T44" fmla="*/ 144 w 661"/>
                    <a:gd name="T45" fmla="*/ 362 h 506"/>
                    <a:gd name="T46" fmla="*/ 179 w 661"/>
                    <a:gd name="T47" fmla="*/ 362 h 506"/>
                    <a:gd name="T48" fmla="*/ 179 w 661"/>
                    <a:gd name="T49" fmla="*/ 324 h 506"/>
                    <a:gd name="T50" fmla="*/ 576 w 661"/>
                    <a:gd name="T51" fmla="*/ 352 h 506"/>
                    <a:gd name="T52" fmla="*/ 432 w 661"/>
                    <a:gd name="T53" fmla="*/ 352 h 506"/>
                    <a:gd name="T54" fmla="*/ 432 w 661"/>
                    <a:gd name="T55" fmla="*/ 407 h 506"/>
                    <a:gd name="T56" fmla="*/ 576 w 661"/>
                    <a:gd name="T57" fmla="*/ 407 h 506"/>
                    <a:gd name="T58" fmla="*/ 576 w 661"/>
                    <a:gd name="T59" fmla="*/ 352 h 506"/>
                    <a:gd name="T60" fmla="*/ 661 w 661"/>
                    <a:gd name="T61" fmla="*/ 253 h 506"/>
                    <a:gd name="T62" fmla="*/ 661 w 661"/>
                    <a:gd name="T63" fmla="*/ 253 h 506"/>
                    <a:gd name="T64" fmla="*/ 543 w 661"/>
                    <a:gd name="T65" fmla="*/ 0 h 506"/>
                    <a:gd name="T66" fmla="*/ 115 w 661"/>
                    <a:gd name="T67" fmla="*/ 0 h 506"/>
                    <a:gd name="T68" fmla="*/ 0 w 661"/>
                    <a:gd name="T69" fmla="*/ 253 h 506"/>
                    <a:gd name="T70" fmla="*/ 0 w 661"/>
                    <a:gd name="T71" fmla="*/ 253 h 506"/>
                    <a:gd name="T72" fmla="*/ 0 w 661"/>
                    <a:gd name="T73" fmla="*/ 506 h 506"/>
                    <a:gd name="T74" fmla="*/ 661 w 661"/>
                    <a:gd name="T75" fmla="*/ 506 h 506"/>
                    <a:gd name="T76" fmla="*/ 661 w 661"/>
                    <a:gd name="T77" fmla="*/ 506 h 506"/>
                    <a:gd name="T78" fmla="*/ 661 w 661"/>
                    <a:gd name="T79" fmla="*/ 506 h 506"/>
                    <a:gd name="T80" fmla="*/ 661 w 661"/>
                    <a:gd name="T81" fmla="*/ 253 h 506"/>
                    <a:gd name="T82" fmla="*/ 661 w 661"/>
                    <a:gd name="T83" fmla="*/ 253 h 506"/>
                    <a:gd name="T84" fmla="*/ 626 w 661"/>
                    <a:gd name="T85" fmla="*/ 468 h 506"/>
                    <a:gd name="T86" fmla="*/ 35 w 661"/>
                    <a:gd name="T87" fmla="*/ 468 h 506"/>
                    <a:gd name="T88" fmla="*/ 35 w 661"/>
                    <a:gd name="T89" fmla="*/ 288 h 506"/>
                    <a:gd name="T90" fmla="*/ 626 w 661"/>
                    <a:gd name="T91" fmla="*/ 288 h 506"/>
                    <a:gd name="T92" fmla="*/ 626 w 661"/>
                    <a:gd name="T93" fmla="*/ 468 h 506"/>
                    <a:gd name="T94" fmla="*/ 323 w 661"/>
                    <a:gd name="T95" fmla="*/ 324 h 506"/>
                    <a:gd name="T96" fmla="*/ 288 w 661"/>
                    <a:gd name="T97" fmla="*/ 324 h 506"/>
                    <a:gd name="T98" fmla="*/ 288 w 661"/>
                    <a:gd name="T99" fmla="*/ 362 h 506"/>
                    <a:gd name="T100" fmla="*/ 323 w 661"/>
                    <a:gd name="T101" fmla="*/ 362 h 506"/>
                    <a:gd name="T102" fmla="*/ 323 w 661"/>
                    <a:gd name="T103" fmla="*/ 324 h 506"/>
                    <a:gd name="T104" fmla="*/ 323 w 661"/>
                    <a:gd name="T105" fmla="*/ 397 h 506"/>
                    <a:gd name="T106" fmla="*/ 288 w 661"/>
                    <a:gd name="T107" fmla="*/ 397 h 506"/>
                    <a:gd name="T108" fmla="*/ 288 w 661"/>
                    <a:gd name="T109" fmla="*/ 433 h 506"/>
                    <a:gd name="T110" fmla="*/ 323 w 661"/>
                    <a:gd name="T111" fmla="*/ 433 h 506"/>
                    <a:gd name="T112" fmla="*/ 323 w 661"/>
                    <a:gd name="T113" fmla="*/ 397 h 506"/>
                    <a:gd name="T114" fmla="*/ 250 w 661"/>
                    <a:gd name="T115" fmla="*/ 324 h 506"/>
                    <a:gd name="T116" fmla="*/ 215 w 661"/>
                    <a:gd name="T117" fmla="*/ 324 h 506"/>
                    <a:gd name="T118" fmla="*/ 215 w 661"/>
                    <a:gd name="T119" fmla="*/ 362 h 506"/>
                    <a:gd name="T120" fmla="*/ 250 w 661"/>
                    <a:gd name="T121" fmla="*/ 362 h 506"/>
                    <a:gd name="T122" fmla="*/ 250 w 661"/>
                    <a:gd name="T123" fmla="*/ 324 h 5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661" h="506">
                      <a:moveTo>
                        <a:pt x="179" y="397"/>
                      </a:moveTo>
                      <a:lnTo>
                        <a:pt x="144" y="397"/>
                      </a:lnTo>
                      <a:lnTo>
                        <a:pt x="144" y="433"/>
                      </a:lnTo>
                      <a:lnTo>
                        <a:pt x="179" y="433"/>
                      </a:lnTo>
                      <a:lnTo>
                        <a:pt x="179" y="397"/>
                      </a:lnTo>
                      <a:close/>
                      <a:moveTo>
                        <a:pt x="108" y="324"/>
                      </a:moveTo>
                      <a:lnTo>
                        <a:pt x="70" y="324"/>
                      </a:lnTo>
                      <a:lnTo>
                        <a:pt x="70" y="362"/>
                      </a:lnTo>
                      <a:lnTo>
                        <a:pt x="108" y="362"/>
                      </a:lnTo>
                      <a:lnTo>
                        <a:pt x="108" y="324"/>
                      </a:lnTo>
                      <a:close/>
                      <a:moveTo>
                        <a:pt x="108" y="397"/>
                      </a:moveTo>
                      <a:lnTo>
                        <a:pt x="70" y="397"/>
                      </a:lnTo>
                      <a:lnTo>
                        <a:pt x="70" y="433"/>
                      </a:lnTo>
                      <a:lnTo>
                        <a:pt x="108" y="433"/>
                      </a:lnTo>
                      <a:lnTo>
                        <a:pt x="108" y="397"/>
                      </a:lnTo>
                      <a:close/>
                      <a:moveTo>
                        <a:pt x="250" y="397"/>
                      </a:moveTo>
                      <a:lnTo>
                        <a:pt x="215" y="397"/>
                      </a:lnTo>
                      <a:lnTo>
                        <a:pt x="215" y="433"/>
                      </a:lnTo>
                      <a:lnTo>
                        <a:pt x="250" y="433"/>
                      </a:lnTo>
                      <a:lnTo>
                        <a:pt x="250" y="397"/>
                      </a:lnTo>
                      <a:close/>
                      <a:moveTo>
                        <a:pt x="179" y="324"/>
                      </a:moveTo>
                      <a:lnTo>
                        <a:pt x="144" y="324"/>
                      </a:lnTo>
                      <a:lnTo>
                        <a:pt x="144" y="362"/>
                      </a:lnTo>
                      <a:lnTo>
                        <a:pt x="179" y="362"/>
                      </a:lnTo>
                      <a:lnTo>
                        <a:pt x="179" y="324"/>
                      </a:lnTo>
                      <a:close/>
                      <a:moveTo>
                        <a:pt x="576" y="352"/>
                      </a:moveTo>
                      <a:lnTo>
                        <a:pt x="432" y="352"/>
                      </a:lnTo>
                      <a:lnTo>
                        <a:pt x="432" y="407"/>
                      </a:lnTo>
                      <a:lnTo>
                        <a:pt x="576" y="407"/>
                      </a:lnTo>
                      <a:lnTo>
                        <a:pt x="576" y="352"/>
                      </a:lnTo>
                      <a:close/>
                      <a:moveTo>
                        <a:pt x="661" y="253"/>
                      </a:moveTo>
                      <a:lnTo>
                        <a:pt x="661" y="253"/>
                      </a:lnTo>
                      <a:lnTo>
                        <a:pt x="543" y="0"/>
                      </a:lnTo>
                      <a:lnTo>
                        <a:pt x="115" y="0"/>
                      </a:lnTo>
                      <a:lnTo>
                        <a:pt x="0" y="253"/>
                      </a:lnTo>
                      <a:lnTo>
                        <a:pt x="0" y="253"/>
                      </a:lnTo>
                      <a:lnTo>
                        <a:pt x="0" y="506"/>
                      </a:lnTo>
                      <a:lnTo>
                        <a:pt x="661" y="506"/>
                      </a:lnTo>
                      <a:lnTo>
                        <a:pt x="661" y="506"/>
                      </a:lnTo>
                      <a:lnTo>
                        <a:pt x="661" y="506"/>
                      </a:lnTo>
                      <a:lnTo>
                        <a:pt x="661" y="253"/>
                      </a:lnTo>
                      <a:lnTo>
                        <a:pt x="661" y="253"/>
                      </a:lnTo>
                      <a:close/>
                      <a:moveTo>
                        <a:pt x="626" y="468"/>
                      </a:moveTo>
                      <a:lnTo>
                        <a:pt x="35" y="468"/>
                      </a:lnTo>
                      <a:lnTo>
                        <a:pt x="35" y="288"/>
                      </a:lnTo>
                      <a:lnTo>
                        <a:pt x="626" y="288"/>
                      </a:lnTo>
                      <a:lnTo>
                        <a:pt x="626" y="468"/>
                      </a:lnTo>
                      <a:close/>
                      <a:moveTo>
                        <a:pt x="323" y="324"/>
                      </a:moveTo>
                      <a:lnTo>
                        <a:pt x="288" y="324"/>
                      </a:lnTo>
                      <a:lnTo>
                        <a:pt x="288" y="362"/>
                      </a:lnTo>
                      <a:lnTo>
                        <a:pt x="323" y="362"/>
                      </a:lnTo>
                      <a:lnTo>
                        <a:pt x="323" y="324"/>
                      </a:lnTo>
                      <a:close/>
                      <a:moveTo>
                        <a:pt x="323" y="397"/>
                      </a:moveTo>
                      <a:lnTo>
                        <a:pt x="288" y="397"/>
                      </a:lnTo>
                      <a:lnTo>
                        <a:pt x="288" y="433"/>
                      </a:lnTo>
                      <a:lnTo>
                        <a:pt x="323" y="433"/>
                      </a:lnTo>
                      <a:lnTo>
                        <a:pt x="323" y="397"/>
                      </a:lnTo>
                      <a:close/>
                      <a:moveTo>
                        <a:pt x="250" y="324"/>
                      </a:moveTo>
                      <a:lnTo>
                        <a:pt x="215" y="324"/>
                      </a:lnTo>
                      <a:lnTo>
                        <a:pt x="215" y="362"/>
                      </a:lnTo>
                      <a:lnTo>
                        <a:pt x="250" y="362"/>
                      </a:lnTo>
                      <a:lnTo>
                        <a:pt x="250" y="324"/>
                      </a:lnTo>
                      <a:close/>
                    </a:path>
                  </a:pathLst>
                </a:custGeom>
                <a:solidFill>
                  <a:srgbClr val="383C57"/>
                </a:solidFill>
                <a:ln>
                  <a:noFill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ctr">
                    <a:defRPr/>
                  </a:pPr>
                  <a:endParaRPr lang="zh-CN" altLang="en-US" sz="1000" b="1" kern="0">
                    <a:solidFill>
                      <a:srgbClr val="000000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  <a:cs typeface="Arial" panose="020B0604020202020204" pitchFamily="34" charset="0"/>
                  </a:endParaRPr>
                </a:p>
              </p:txBody>
            </p:sp>
          </p:grpSp>
          <p:cxnSp>
            <p:nvCxnSpPr>
              <p:cNvPr id="96" name="直线箭头连接符 95">
                <a:extLst>
                  <a:ext uri="{FF2B5EF4-FFF2-40B4-BE49-F238E27FC236}">
                    <a16:creationId xmlns:a16="http://schemas.microsoft.com/office/drawing/2014/main" id="{49CCE8A5-3F4E-2A47-A19E-37FDC8BA120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78422" y="1412834"/>
                <a:ext cx="0" cy="4553251"/>
              </a:xfrm>
              <a:prstGeom prst="straightConnector1">
                <a:avLst/>
              </a:prstGeom>
              <a:ln w="25400">
                <a:solidFill>
                  <a:srgbClr val="D8D9E7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35740936-19B6-2D44-B972-7DFA6A3623F5}"/>
                </a:ext>
              </a:extLst>
            </p:cNvPr>
            <p:cNvGrpSpPr/>
            <p:nvPr/>
          </p:nvGrpSpPr>
          <p:grpSpPr>
            <a:xfrm>
              <a:off x="4590239" y="766852"/>
              <a:ext cx="2806996" cy="5432517"/>
              <a:chOff x="3907353" y="533568"/>
              <a:chExt cx="2806996" cy="5432517"/>
            </a:xfrm>
          </p:grpSpPr>
          <p:grpSp>
            <p:nvGrpSpPr>
              <p:cNvPr id="4" name="组合 3">
                <a:extLst>
                  <a:ext uri="{FF2B5EF4-FFF2-40B4-BE49-F238E27FC236}">
                    <a16:creationId xmlns:a16="http://schemas.microsoft.com/office/drawing/2014/main" id="{325C0BB3-5AF5-C747-845F-B736BF9B3EBE}"/>
                  </a:ext>
                </a:extLst>
              </p:cNvPr>
              <p:cNvGrpSpPr/>
              <p:nvPr/>
            </p:nvGrpSpPr>
            <p:grpSpPr>
              <a:xfrm>
                <a:off x="3907353" y="533568"/>
                <a:ext cx="2806996" cy="730172"/>
                <a:chOff x="3907353" y="533568"/>
                <a:chExt cx="2806996" cy="730172"/>
              </a:xfrm>
            </p:grpSpPr>
            <p:sp>
              <p:nvSpPr>
                <p:cNvPr id="94" name="矩形 93">
                  <a:extLst>
                    <a:ext uri="{FF2B5EF4-FFF2-40B4-BE49-F238E27FC236}">
                      <a16:creationId xmlns:a16="http://schemas.microsoft.com/office/drawing/2014/main" id="{619C3A80-C07F-B846-B0E1-9CB54FCDC920}"/>
                    </a:ext>
                  </a:extLst>
                </p:cNvPr>
                <p:cNvSpPr/>
                <p:nvPr/>
              </p:nvSpPr>
              <p:spPr>
                <a:xfrm>
                  <a:off x="3907353" y="533568"/>
                  <a:ext cx="2806996" cy="730172"/>
                </a:xfrm>
                <a:prstGeom prst="rect">
                  <a:avLst/>
                </a:prstGeom>
                <a:solidFill>
                  <a:srgbClr val="383C57"/>
                </a:solidFill>
                <a:ln w="190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 sz="1600" dirty="0">
                    <a:latin typeface="Microsoft YaHei" panose="020B0503020204020204" pitchFamily="34" charset="-122"/>
                    <a:ea typeface="Microsoft YaHei" panose="020B0503020204020204" pitchFamily="34" charset="-122"/>
                  </a:endParaRPr>
                </a:p>
              </p:txBody>
            </p:sp>
            <p:sp>
              <p:nvSpPr>
                <p:cNvPr id="23" name="文本框 22">
                  <a:extLst>
                    <a:ext uri="{FF2B5EF4-FFF2-40B4-BE49-F238E27FC236}">
                      <a16:creationId xmlns:a16="http://schemas.microsoft.com/office/drawing/2014/main" id="{DFFE7A35-6F46-6446-9BE4-049111FEBB81}"/>
                    </a:ext>
                  </a:extLst>
                </p:cNvPr>
                <p:cNvSpPr txBox="1"/>
                <p:nvPr/>
              </p:nvSpPr>
              <p:spPr>
                <a:xfrm>
                  <a:off x="5127480" y="729377"/>
                  <a:ext cx="956845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en-US" altLang="zh-CN" sz="1600" dirty="0">
                      <a:solidFill>
                        <a:schemeClr val="bg1"/>
                      </a:solidFill>
                      <a:latin typeface="Arial" panose="020B0604020202020204" pitchFamily="34" charset="0"/>
                      <a:ea typeface="Microsoft YaHei" panose="020B0503020204020204" pitchFamily="34" charset="-122"/>
                      <a:cs typeface="Arial" panose="020B0604020202020204" pitchFamily="34" charset="0"/>
                    </a:rPr>
                    <a:t>IoT</a:t>
                  </a:r>
                  <a:r>
                    <a:rPr kumimoji="1" lang="zh-CN" altLang="en-US" sz="1600" dirty="0">
                      <a:solidFill>
                        <a:schemeClr val="bg1"/>
                      </a:solidFill>
                      <a:latin typeface="Arial" panose="020B0604020202020204" pitchFamily="34" charset="0"/>
                      <a:ea typeface="Microsoft YaHei" panose="020B0503020204020204" pitchFamily="34" charset="-122"/>
                      <a:cs typeface="Arial" panose="020B0604020202020204" pitchFamily="34" charset="0"/>
                    </a:rPr>
                    <a:t> </a:t>
                  </a:r>
                  <a:r>
                    <a:rPr kumimoji="1" lang="en-US" altLang="zh-CN" sz="1600" dirty="0">
                      <a:solidFill>
                        <a:schemeClr val="bg1"/>
                      </a:solidFill>
                      <a:latin typeface="Arial" panose="020B0604020202020204" pitchFamily="34" charset="0"/>
                      <a:ea typeface="Microsoft YaHei" panose="020B0503020204020204" pitchFamily="34" charset="-122"/>
                      <a:cs typeface="Arial" panose="020B0604020202020204" pitchFamily="34" charset="0"/>
                    </a:rPr>
                    <a:t>Hub</a:t>
                  </a:r>
                  <a:endParaRPr kumimoji="1" lang="zh-CN" altLang="en-US" sz="1600" dirty="0">
                    <a:solidFill>
                      <a:schemeClr val="bg1"/>
                    </a:solidFill>
                    <a:latin typeface="Arial" panose="020B0604020202020204" pitchFamily="34" charset="0"/>
                    <a:ea typeface="Microsoft YaHei" panose="020B0503020204020204" pitchFamily="34" charset="-122"/>
                    <a:cs typeface="Arial" panose="020B0604020202020204" pitchFamily="34" charset="0"/>
                  </a:endParaRPr>
                </a:p>
              </p:txBody>
            </p:sp>
            <p:pic>
              <p:nvPicPr>
                <p:cNvPr id="31" name="图形 30">
                  <a:extLst>
                    <a:ext uri="{FF2B5EF4-FFF2-40B4-BE49-F238E27FC236}">
                      <a16:creationId xmlns:a16="http://schemas.microsoft.com/office/drawing/2014/main" id="{55BC8B38-DBCE-7742-A9B3-569D0019A8E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96DAC541-7B7A-43D3-8B79-37D633B846F1}">
                      <asvg:svgBlip xmlns=""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722433" y="771578"/>
                  <a:ext cx="324000" cy="249231"/>
                </a:xfrm>
                <a:prstGeom prst="rect">
                  <a:avLst/>
                </a:prstGeom>
              </p:spPr>
            </p:pic>
          </p:grpSp>
          <p:cxnSp>
            <p:nvCxnSpPr>
              <p:cNvPr id="98" name="直线箭头连接符 97">
                <a:extLst>
                  <a:ext uri="{FF2B5EF4-FFF2-40B4-BE49-F238E27FC236}">
                    <a16:creationId xmlns:a16="http://schemas.microsoft.com/office/drawing/2014/main" id="{F9170505-A745-9842-B2E1-E8018C3234B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310851" y="1412834"/>
                <a:ext cx="0" cy="4553251"/>
              </a:xfrm>
              <a:prstGeom prst="straightConnector1">
                <a:avLst/>
              </a:prstGeom>
              <a:ln w="25400">
                <a:solidFill>
                  <a:srgbClr val="737794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91B6EED4-7B95-364B-93C9-59E2141F6BA4}"/>
                </a:ext>
              </a:extLst>
            </p:cNvPr>
            <p:cNvGrpSpPr/>
            <p:nvPr/>
          </p:nvGrpSpPr>
          <p:grpSpPr>
            <a:xfrm>
              <a:off x="9049644" y="766852"/>
              <a:ext cx="2806996" cy="5432517"/>
              <a:chOff x="9093734" y="533568"/>
              <a:chExt cx="2806996" cy="5432517"/>
            </a:xfrm>
          </p:grpSpPr>
          <p:grpSp>
            <p:nvGrpSpPr>
              <p:cNvPr id="5" name="组合 4">
                <a:extLst>
                  <a:ext uri="{FF2B5EF4-FFF2-40B4-BE49-F238E27FC236}">
                    <a16:creationId xmlns:a16="http://schemas.microsoft.com/office/drawing/2014/main" id="{EF2D0AAC-8FF3-3946-8661-A05744147FB3}"/>
                  </a:ext>
                </a:extLst>
              </p:cNvPr>
              <p:cNvGrpSpPr/>
              <p:nvPr/>
            </p:nvGrpSpPr>
            <p:grpSpPr>
              <a:xfrm>
                <a:off x="9093734" y="533568"/>
                <a:ext cx="2806996" cy="730172"/>
                <a:chOff x="7639782" y="533568"/>
                <a:chExt cx="2806996" cy="730172"/>
              </a:xfrm>
            </p:grpSpPr>
            <p:sp>
              <p:nvSpPr>
                <p:cNvPr id="95" name="矩形 94">
                  <a:extLst>
                    <a:ext uri="{FF2B5EF4-FFF2-40B4-BE49-F238E27FC236}">
                      <a16:creationId xmlns:a16="http://schemas.microsoft.com/office/drawing/2014/main" id="{3AE16E79-DC13-7546-BA3D-91BF694B31F6}"/>
                    </a:ext>
                  </a:extLst>
                </p:cNvPr>
                <p:cNvSpPr/>
                <p:nvPr/>
              </p:nvSpPr>
              <p:spPr>
                <a:xfrm>
                  <a:off x="7639782" y="533568"/>
                  <a:ext cx="2806996" cy="730172"/>
                </a:xfrm>
                <a:prstGeom prst="rect">
                  <a:avLst/>
                </a:prstGeom>
                <a:solidFill>
                  <a:srgbClr val="383C57"/>
                </a:solidFill>
                <a:ln w="190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 sz="1600">
                    <a:latin typeface="Microsoft YaHei" panose="020B0503020204020204" pitchFamily="34" charset="-122"/>
                    <a:ea typeface="Microsoft YaHei" panose="020B0503020204020204" pitchFamily="34" charset="-122"/>
                  </a:endParaRPr>
                </a:p>
              </p:txBody>
            </p:sp>
            <p:sp>
              <p:nvSpPr>
                <p:cNvPr id="28" name="文本框 27">
                  <a:extLst>
                    <a:ext uri="{FF2B5EF4-FFF2-40B4-BE49-F238E27FC236}">
                      <a16:creationId xmlns:a16="http://schemas.microsoft.com/office/drawing/2014/main" id="{0D2A9B63-57BB-FB49-B5AD-CFD908DC076C}"/>
                    </a:ext>
                  </a:extLst>
                </p:cNvPr>
                <p:cNvSpPr txBox="1"/>
                <p:nvPr/>
              </p:nvSpPr>
              <p:spPr>
                <a:xfrm>
                  <a:off x="8778443" y="729377"/>
                  <a:ext cx="1081665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en-US" altLang="zh-CN" sz="1600" dirty="0">
                      <a:solidFill>
                        <a:schemeClr val="bg1"/>
                      </a:solidFill>
                      <a:latin typeface="Arial" panose="020B0604020202020204" pitchFamily="34" charset="0"/>
                      <a:ea typeface="Microsoft YaHei" panose="020B0503020204020204" pitchFamily="34" charset="-122"/>
                      <a:cs typeface="Arial" panose="020B0604020202020204" pitchFamily="34" charset="0"/>
                    </a:rPr>
                    <a:t>EnOS</a:t>
                  </a:r>
                  <a:r>
                    <a:rPr kumimoji="1" lang="zh-CN" altLang="en-US" sz="1600" dirty="0">
                      <a:solidFill>
                        <a:schemeClr val="bg1"/>
                      </a:solidFill>
                      <a:latin typeface="Arial" panose="020B0604020202020204" pitchFamily="34" charset="0"/>
                      <a:ea typeface="Microsoft YaHei" panose="020B0503020204020204" pitchFamily="34" charset="-122"/>
                      <a:cs typeface="Arial" panose="020B0604020202020204" pitchFamily="34" charset="0"/>
                    </a:rPr>
                    <a:t> </a:t>
                  </a:r>
                  <a:r>
                    <a:rPr kumimoji="1" lang="en-US" altLang="zh-CN" sz="1600" dirty="0">
                      <a:solidFill>
                        <a:schemeClr val="bg1"/>
                      </a:solidFill>
                      <a:latin typeface="Arial" panose="020B0604020202020204" pitchFamily="34" charset="0"/>
                      <a:ea typeface="Microsoft YaHei" panose="020B0503020204020204" pitchFamily="34" charset="-122"/>
                      <a:cs typeface="Arial" panose="020B0604020202020204" pitchFamily="34" charset="0"/>
                    </a:rPr>
                    <a:t>CA</a:t>
                  </a:r>
                  <a:endParaRPr kumimoji="1" lang="zh-CN" altLang="en-US" sz="1600" dirty="0">
                    <a:solidFill>
                      <a:schemeClr val="bg1"/>
                    </a:solidFill>
                    <a:latin typeface="Arial" panose="020B0604020202020204" pitchFamily="34" charset="0"/>
                    <a:ea typeface="Microsoft YaHei" panose="020B0503020204020204" pitchFamily="34" charset="-122"/>
                    <a:cs typeface="Arial" panose="020B0604020202020204" pitchFamily="34" charset="0"/>
                  </a:endParaRPr>
                </a:p>
              </p:txBody>
            </p:sp>
            <p:pic>
              <p:nvPicPr>
                <p:cNvPr id="33" name="图形 32">
                  <a:extLst>
                    <a:ext uri="{FF2B5EF4-FFF2-40B4-BE49-F238E27FC236}">
                      <a16:creationId xmlns:a16="http://schemas.microsoft.com/office/drawing/2014/main" id="{DAEBFB43-94E8-C748-A7CF-CEC1AD25E49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96DAC541-7B7A-43D3-8B79-37D633B846F1}">
                      <asvg:svgBlip xmlns="" xmlns:asvg="http://schemas.microsoft.com/office/drawing/2016/SVG/main" r:embed="rId5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374353" y="737766"/>
                  <a:ext cx="330165" cy="330165"/>
                </a:xfrm>
                <a:prstGeom prst="rect">
                  <a:avLst/>
                </a:prstGeom>
              </p:spPr>
            </p:pic>
          </p:grpSp>
          <p:cxnSp>
            <p:nvCxnSpPr>
              <p:cNvPr id="99" name="直线箭头连接符 98">
                <a:extLst>
                  <a:ext uri="{FF2B5EF4-FFF2-40B4-BE49-F238E27FC236}">
                    <a16:creationId xmlns:a16="http://schemas.microsoft.com/office/drawing/2014/main" id="{B7559AF5-8DF5-614E-B32E-9F18371BC39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497232" y="1412834"/>
                <a:ext cx="0" cy="4553251"/>
              </a:xfrm>
              <a:prstGeom prst="straightConnector1">
                <a:avLst/>
              </a:prstGeom>
              <a:ln w="25400">
                <a:solidFill>
                  <a:srgbClr val="737794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0" name="矩形 99">
              <a:extLst>
                <a:ext uri="{FF2B5EF4-FFF2-40B4-BE49-F238E27FC236}">
                  <a16:creationId xmlns:a16="http://schemas.microsoft.com/office/drawing/2014/main" id="{67168C6A-8604-804F-ACC7-A4886E37C688}"/>
                </a:ext>
              </a:extLst>
            </p:cNvPr>
            <p:cNvSpPr/>
            <p:nvPr/>
          </p:nvSpPr>
          <p:spPr>
            <a:xfrm>
              <a:off x="4583113" y="2240733"/>
              <a:ext cx="2808286" cy="726447"/>
            </a:xfrm>
            <a:prstGeom prst="rect">
              <a:avLst/>
            </a:prstGeom>
            <a:solidFill>
              <a:srgbClr val="F5F5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01" name="文本框 100">
              <a:extLst>
                <a:ext uri="{FF2B5EF4-FFF2-40B4-BE49-F238E27FC236}">
                  <a16:creationId xmlns:a16="http://schemas.microsoft.com/office/drawing/2014/main" id="{F5650187-9623-E74E-BB95-FFDD26FF3C93}"/>
                </a:ext>
              </a:extLst>
            </p:cNvPr>
            <p:cNvSpPr txBox="1"/>
            <p:nvPr/>
          </p:nvSpPr>
          <p:spPr>
            <a:xfrm>
              <a:off x="4693143" y="2450067"/>
              <a:ext cx="258822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1a – </a:t>
              </a:r>
              <a:r>
                <a:rPr kumimoji="1" lang="zh-CN" altLang="en-US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创建钥匙对和</a:t>
              </a:r>
              <a:r>
                <a:rPr kumimoji="1" lang="en-US" altLang="zh-CN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CSR</a:t>
              </a:r>
              <a:r>
                <a:rPr kumimoji="1" lang="zh-CN" altLang="en-US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文件</a:t>
              </a:r>
            </a:p>
          </p:txBody>
        </p:sp>
        <p:sp>
          <p:nvSpPr>
            <p:cNvPr id="102" name="矩形 101">
              <a:extLst>
                <a:ext uri="{FF2B5EF4-FFF2-40B4-BE49-F238E27FC236}">
                  <a16:creationId xmlns:a16="http://schemas.microsoft.com/office/drawing/2014/main" id="{7DC51707-2505-FF40-85FE-4E577E995940}"/>
                </a:ext>
              </a:extLst>
            </p:cNvPr>
            <p:cNvSpPr/>
            <p:nvPr/>
          </p:nvSpPr>
          <p:spPr>
            <a:xfrm>
              <a:off x="9048750" y="3030264"/>
              <a:ext cx="2807890" cy="731820"/>
            </a:xfrm>
            <a:prstGeom prst="rect">
              <a:avLst/>
            </a:prstGeom>
            <a:solidFill>
              <a:srgbClr val="F5F5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03" name="文本框 102">
              <a:extLst>
                <a:ext uri="{FF2B5EF4-FFF2-40B4-BE49-F238E27FC236}">
                  <a16:creationId xmlns:a16="http://schemas.microsoft.com/office/drawing/2014/main" id="{D6858579-489B-7E4F-B63B-EE63414A37F7}"/>
                </a:ext>
              </a:extLst>
            </p:cNvPr>
            <p:cNvSpPr txBox="1"/>
            <p:nvPr/>
          </p:nvSpPr>
          <p:spPr>
            <a:xfrm>
              <a:off x="9132432" y="3242285"/>
              <a:ext cx="258822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1b – </a:t>
              </a:r>
              <a:r>
                <a:rPr kumimoji="1" lang="zh-CN" altLang="en-US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颁发证书</a:t>
              </a:r>
            </a:p>
          </p:txBody>
        </p:sp>
        <p:sp>
          <p:nvSpPr>
            <p:cNvPr id="105" name="文本框 104">
              <a:extLst>
                <a:ext uri="{FF2B5EF4-FFF2-40B4-BE49-F238E27FC236}">
                  <a16:creationId xmlns:a16="http://schemas.microsoft.com/office/drawing/2014/main" id="{3F84D9D4-EA92-5643-8C71-4D2655E92E4A}"/>
                </a:ext>
              </a:extLst>
            </p:cNvPr>
            <p:cNvSpPr txBox="1"/>
            <p:nvPr/>
          </p:nvSpPr>
          <p:spPr>
            <a:xfrm>
              <a:off x="8301994" y="2296536"/>
              <a:ext cx="17140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获取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X.509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证书</a:t>
              </a:r>
            </a:p>
          </p:txBody>
        </p:sp>
        <p:sp>
          <p:nvSpPr>
            <p:cNvPr id="107" name="文本框 106">
              <a:extLst>
                <a:ext uri="{FF2B5EF4-FFF2-40B4-BE49-F238E27FC236}">
                  <a16:creationId xmlns:a16="http://schemas.microsoft.com/office/drawing/2014/main" id="{0315DAEE-BE36-0547-BC83-0114990C3421}"/>
                </a:ext>
              </a:extLst>
            </p:cNvPr>
            <p:cNvSpPr txBox="1"/>
            <p:nvPr/>
          </p:nvSpPr>
          <p:spPr>
            <a:xfrm>
              <a:off x="7302755" y="3152001"/>
              <a:ext cx="17140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X.509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证书</a:t>
              </a:r>
            </a:p>
          </p:txBody>
        </p:sp>
        <p:sp>
          <p:nvSpPr>
            <p:cNvPr id="108" name="矩形 107">
              <a:extLst>
                <a:ext uri="{FF2B5EF4-FFF2-40B4-BE49-F238E27FC236}">
                  <a16:creationId xmlns:a16="http://schemas.microsoft.com/office/drawing/2014/main" id="{D83BAB19-060C-5E4C-819F-2A1550974896}"/>
                </a:ext>
              </a:extLst>
            </p:cNvPr>
            <p:cNvSpPr/>
            <p:nvPr/>
          </p:nvSpPr>
          <p:spPr>
            <a:xfrm>
              <a:off x="4590238" y="3683962"/>
              <a:ext cx="2801161" cy="731820"/>
            </a:xfrm>
            <a:prstGeom prst="rect">
              <a:avLst/>
            </a:prstGeom>
            <a:solidFill>
              <a:srgbClr val="F5F5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09" name="文本框 108">
              <a:extLst>
                <a:ext uri="{FF2B5EF4-FFF2-40B4-BE49-F238E27FC236}">
                  <a16:creationId xmlns:a16="http://schemas.microsoft.com/office/drawing/2014/main" id="{4EF05C42-0067-0C40-BE5B-CB2A84F02CB9}"/>
                </a:ext>
              </a:extLst>
            </p:cNvPr>
            <p:cNvSpPr txBox="1"/>
            <p:nvPr/>
          </p:nvSpPr>
          <p:spPr>
            <a:xfrm>
              <a:off x="4904072" y="3922743"/>
              <a:ext cx="222711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1c – </a:t>
              </a:r>
              <a:r>
                <a:rPr kumimoji="1" lang="zh-CN" altLang="en-US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保存证书</a:t>
              </a:r>
            </a:p>
          </p:txBody>
        </p:sp>
        <p:cxnSp>
          <p:nvCxnSpPr>
            <p:cNvPr id="35" name="直线箭头连接符 34">
              <a:extLst>
                <a:ext uri="{FF2B5EF4-FFF2-40B4-BE49-F238E27FC236}">
                  <a16:creationId xmlns:a16="http://schemas.microsoft.com/office/drawing/2014/main" id="{D81923C4-3E9A-9747-A5E1-509895DEE827}"/>
                </a:ext>
              </a:extLst>
            </p:cNvPr>
            <p:cNvCxnSpPr>
              <a:cxnSpLocks/>
            </p:cNvCxnSpPr>
            <p:nvPr/>
          </p:nvCxnSpPr>
          <p:spPr>
            <a:xfrm>
              <a:off x="6023992" y="3411274"/>
              <a:ext cx="2880320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191206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组合 35">
            <a:extLst>
              <a:ext uri="{FF2B5EF4-FFF2-40B4-BE49-F238E27FC236}">
                <a16:creationId xmlns:a16="http://schemas.microsoft.com/office/drawing/2014/main" id="{5784D03E-0DDE-4145-82CD-C7D123369056}"/>
              </a:ext>
            </a:extLst>
          </p:cNvPr>
          <p:cNvGrpSpPr/>
          <p:nvPr/>
        </p:nvGrpSpPr>
        <p:grpSpPr>
          <a:xfrm>
            <a:off x="119063" y="765175"/>
            <a:ext cx="11736792" cy="5808200"/>
            <a:chOff x="119063" y="765175"/>
            <a:chExt cx="11736792" cy="5808200"/>
          </a:xfrm>
        </p:grpSpPr>
        <p:cxnSp>
          <p:nvCxnSpPr>
            <p:cNvPr id="7" name="直线箭头连接符 6">
              <a:extLst>
                <a:ext uri="{FF2B5EF4-FFF2-40B4-BE49-F238E27FC236}">
                  <a16:creationId xmlns:a16="http://schemas.microsoft.com/office/drawing/2014/main" id="{B60CE050-3C13-4141-ABBB-6EB86D9EC8ED}"/>
                </a:ext>
              </a:extLst>
            </p:cNvPr>
            <p:cNvCxnSpPr>
              <a:cxnSpLocks/>
            </p:cNvCxnSpPr>
            <p:nvPr/>
          </p:nvCxnSpPr>
          <p:spPr>
            <a:xfrm>
              <a:off x="7535863" y="4233162"/>
              <a:ext cx="2902337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7" name="组合 36">
              <a:extLst>
                <a:ext uri="{FF2B5EF4-FFF2-40B4-BE49-F238E27FC236}">
                  <a16:creationId xmlns:a16="http://schemas.microsoft.com/office/drawing/2014/main" id="{91998147-3BBD-6C4A-B39F-568A6A9F0B1A}"/>
                </a:ext>
              </a:extLst>
            </p:cNvPr>
            <p:cNvGrpSpPr/>
            <p:nvPr/>
          </p:nvGrpSpPr>
          <p:grpSpPr>
            <a:xfrm>
              <a:off x="119063" y="786668"/>
              <a:ext cx="2806996" cy="5432517"/>
              <a:chOff x="174924" y="533568"/>
              <a:chExt cx="2806996" cy="5432517"/>
            </a:xfrm>
          </p:grpSpPr>
          <p:grpSp>
            <p:nvGrpSpPr>
              <p:cNvPr id="32" name="组合 31">
                <a:extLst>
                  <a:ext uri="{FF2B5EF4-FFF2-40B4-BE49-F238E27FC236}">
                    <a16:creationId xmlns:a16="http://schemas.microsoft.com/office/drawing/2014/main" id="{D8F51A1E-E517-C94D-9C93-C411B3D107C0}"/>
                  </a:ext>
                </a:extLst>
              </p:cNvPr>
              <p:cNvGrpSpPr/>
              <p:nvPr/>
            </p:nvGrpSpPr>
            <p:grpSpPr>
              <a:xfrm>
                <a:off x="174924" y="533568"/>
                <a:ext cx="2806996" cy="730172"/>
                <a:chOff x="174924" y="533568"/>
                <a:chExt cx="2806996" cy="730172"/>
              </a:xfrm>
            </p:grpSpPr>
            <p:sp>
              <p:nvSpPr>
                <p:cNvPr id="6" name="矩形 5">
                  <a:extLst>
                    <a:ext uri="{FF2B5EF4-FFF2-40B4-BE49-F238E27FC236}">
                      <a16:creationId xmlns:a16="http://schemas.microsoft.com/office/drawing/2014/main" id="{38362D2C-A13B-E34F-BAE7-844859460231}"/>
                    </a:ext>
                  </a:extLst>
                </p:cNvPr>
                <p:cNvSpPr/>
                <p:nvPr/>
              </p:nvSpPr>
              <p:spPr>
                <a:xfrm>
                  <a:off x="174924" y="533568"/>
                  <a:ext cx="2806996" cy="730172"/>
                </a:xfrm>
                <a:prstGeom prst="rect">
                  <a:avLst/>
                </a:prstGeom>
                <a:solidFill>
                  <a:srgbClr val="383C57"/>
                </a:solidFill>
                <a:ln w="190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 sz="1600"/>
                </a:p>
              </p:txBody>
            </p:sp>
            <p:sp>
              <p:nvSpPr>
                <p:cNvPr id="8" name="文本框 7">
                  <a:extLst>
                    <a:ext uri="{FF2B5EF4-FFF2-40B4-BE49-F238E27FC236}">
                      <a16:creationId xmlns:a16="http://schemas.microsoft.com/office/drawing/2014/main" id="{C5EC0725-A3DF-3045-848B-21BA3B87E78F}"/>
                    </a:ext>
                  </a:extLst>
                </p:cNvPr>
                <p:cNvSpPr txBox="1"/>
                <p:nvPr/>
              </p:nvSpPr>
              <p:spPr>
                <a:xfrm>
                  <a:off x="1511518" y="729377"/>
                  <a:ext cx="72362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en-US" altLang="zh-CN" sz="1600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Edge</a:t>
                  </a:r>
                  <a:endParaRPr kumimoji="1" lang="zh-CN" altLang="en-US" sz="16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9" name="Freeform 65">
                  <a:extLst>
                    <a:ext uri="{FF2B5EF4-FFF2-40B4-BE49-F238E27FC236}">
                      <a16:creationId xmlns:a16="http://schemas.microsoft.com/office/drawing/2014/main" id="{6114CF6F-FF12-7E45-B6C8-16B8FCDF535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100357" y="774642"/>
                  <a:ext cx="324000" cy="248024"/>
                </a:xfrm>
                <a:custGeom>
                  <a:avLst/>
                  <a:gdLst>
                    <a:gd name="T0" fmla="*/ 179 w 661"/>
                    <a:gd name="T1" fmla="*/ 397 h 506"/>
                    <a:gd name="T2" fmla="*/ 144 w 661"/>
                    <a:gd name="T3" fmla="*/ 397 h 506"/>
                    <a:gd name="T4" fmla="*/ 144 w 661"/>
                    <a:gd name="T5" fmla="*/ 433 h 506"/>
                    <a:gd name="T6" fmla="*/ 179 w 661"/>
                    <a:gd name="T7" fmla="*/ 433 h 506"/>
                    <a:gd name="T8" fmla="*/ 179 w 661"/>
                    <a:gd name="T9" fmla="*/ 397 h 506"/>
                    <a:gd name="T10" fmla="*/ 108 w 661"/>
                    <a:gd name="T11" fmla="*/ 324 h 506"/>
                    <a:gd name="T12" fmla="*/ 70 w 661"/>
                    <a:gd name="T13" fmla="*/ 324 h 506"/>
                    <a:gd name="T14" fmla="*/ 70 w 661"/>
                    <a:gd name="T15" fmla="*/ 362 h 506"/>
                    <a:gd name="T16" fmla="*/ 108 w 661"/>
                    <a:gd name="T17" fmla="*/ 362 h 506"/>
                    <a:gd name="T18" fmla="*/ 108 w 661"/>
                    <a:gd name="T19" fmla="*/ 324 h 506"/>
                    <a:gd name="T20" fmla="*/ 108 w 661"/>
                    <a:gd name="T21" fmla="*/ 397 h 506"/>
                    <a:gd name="T22" fmla="*/ 70 w 661"/>
                    <a:gd name="T23" fmla="*/ 397 h 506"/>
                    <a:gd name="T24" fmla="*/ 70 w 661"/>
                    <a:gd name="T25" fmla="*/ 433 h 506"/>
                    <a:gd name="T26" fmla="*/ 108 w 661"/>
                    <a:gd name="T27" fmla="*/ 433 h 506"/>
                    <a:gd name="T28" fmla="*/ 108 w 661"/>
                    <a:gd name="T29" fmla="*/ 397 h 506"/>
                    <a:gd name="T30" fmla="*/ 250 w 661"/>
                    <a:gd name="T31" fmla="*/ 397 h 506"/>
                    <a:gd name="T32" fmla="*/ 215 w 661"/>
                    <a:gd name="T33" fmla="*/ 397 h 506"/>
                    <a:gd name="T34" fmla="*/ 215 w 661"/>
                    <a:gd name="T35" fmla="*/ 433 h 506"/>
                    <a:gd name="T36" fmla="*/ 250 w 661"/>
                    <a:gd name="T37" fmla="*/ 433 h 506"/>
                    <a:gd name="T38" fmla="*/ 250 w 661"/>
                    <a:gd name="T39" fmla="*/ 397 h 506"/>
                    <a:gd name="T40" fmla="*/ 179 w 661"/>
                    <a:gd name="T41" fmla="*/ 324 h 506"/>
                    <a:gd name="T42" fmla="*/ 144 w 661"/>
                    <a:gd name="T43" fmla="*/ 324 h 506"/>
                    <a:gd name="T44" fmla="*/ 144 w 661"/>
                    <a:gd name="T45" fmla="*/ 362 h 506"/>
                    <a:gd name="T46" fmla="*/ 179 w 661"/>
                    <a:gd name="T47" fmla="*/ 362 h 506"/>
                    <a:gd name="T48" fmla="*/ 179 w 661"/>
                    <a:gd name="T49" fmla="*/ 324 h 506"/>
                    <a:gd name="T50" fmla="*/ 576 w 661"/>
                    <a:gd name="T51" fmla="*/ 352 h 506"/>
                    <a:gd name="T52" fmla="*/ 432 w 661"/>
                    <a:gd name="T53" fmla="*/ 352 h 506"/>
                    <a:gd name="T54" fmla="*/ 432 w 661"/>
                    <a:gd name="T55" fmla="*/ 407 h 506"/>
                    <a:gd name="T56" fmla="*/ 576 w 661"/>
                    <a:gd name="T57" fmla="*/ 407 h 506"/>
                    <a:gd name="T58" fmla="*/ 576 w 661"/>
                    <a:gd name="T59" fmla="*/ 352 h 506"/>
                    <a:gd name="T60" fmla="*/ 661 w 661"/>
                    <a:gd name="T61" fmla="*/ 253 h 506"/>
                    <a:gd name="T62" fmla="*/ 661 w 661"/>
                    <a:gd name="T63" fmla="*/ 253 h 506"/>
                    <a:gd name="T64" fmla="*/ 543 w 661"/>
                    <a:gd name="T65" fmla="*/ 0 h 506"/>
                    <a:gd name="T66" fmla="*/ 115 w 661"/>
                    <a:gd name="T67" fmla="*/ 0 h 506"/>
                    <a:gd name="T68" fmla="*/ 0 w 661"/>
                    <a:gd name="T69" fmla="*/ 253 h 506"/>
                    <a:gd name="T70" fmla="*/ 0 w 661"/>
                    <a:gd name="T71" fmla="*/ 253 h 506"/>
                    <a:gd name="T72" fmla="*/ 0 w 661"/>
                    <a:gd name="T73" fmla="*/ 506 h 506"/>
                    <a:gd name="T74" fmla="*/ 661 w 661"/>
                    <a:gd name="T75" fmla="*/ 506 h 506"/>
                    <a:gd name="T76" fmla="*/ 661 w 661"/>
                    <a:gd name="T77" fmla="*/ 506 h 506"/>
                    <a:gd name="T78" fmla="*/ 661 w 661"/>
                    <a:gd name="T79" fmla="*/ 506 h 506"/>
                    <a:gd name="T80" fmla="*/ 661 w 661"/>
                    <a:gd name="T81" fmla="*/ 253 h 506"/>
                    <a:gd name="T82" fmla="*/ 661 w 661"/>
                    <a:gd name="T83" fmla="*/ 253 h 506"/>
                    <a:gd name="T84" fmla="*/ 626 w 661"/>
                    <a:gd name="T85" fmla="*/ 468 h 506"/>
                    <a:gd name="T86" fmla="*/ 35 w 661"/>
                    <a:gd name="T87" fmla="*/ 468 h 506"/>
                    <a:gd name="T88" fmla="*/ 35 w 661"/>
                    <a:gd name="T89" fmla="*/ 288 h 506"/>
                    <a:gd name="T90" fmla="*/ 626 w 661"/>
                    <a:gd name="T91" fmla="*/ 288 h 506"/>
                    <a:gd name="T92" fmla="*/ 626 w 661"/>
                    <a:gd name="T93" fmla="*/ 468 h 506"/>
                    <a:gd name="T94" fmla="*/ 323 w 661"/>
                    <a:gd name="T95" fmla="*/ 324 h 506"/>
                    <a:gd name="T96" fmla="*/ 288 w 661"/>
                    <a:gd name="T97" fmla="*/ 324 h 506"/>
                    <a:gd name="T98" fmla="*/ 288 w 661"/>
                    <a:gd name="T99" fmla="*/ 362 h 506"/>
                    <a:gd name="T100" fmla="*/ 323 w 661"/>
                    <a:gd name="T101" fmla="*/ 362 h 506"/>
                    <a:gd name="T102" fmla="*/ 323 w 661"/>
                    <a:gd name="T103" fmla="*/ 324 h 506"/>
                    <a:gd name="T104" fmla="*/ 323 w 661"/>
                    <a:gd name="T105" fmla="*/ 397 h 506"/>
                    <a:gd name="T106" fmla="*/ 288 w 661"/>
                    <a:gd name="T107" fmla="*/ 397 h 506"/>
                    <a:gd name="T108" fmla="*/ 288 w 661"/>
                    <a:gd name="T109" fmla="*/ 433 h 506"/>
                    <a:gd name="T110" fmla="*/ 323 w 661"/>
                    <a:gd name="T111" fmla="*/ 433 h 506"/>
                    <a:gd name="T112" fmla="*/ 323 w 661"/>
                    <a:gd name="T113" fmla="*/ 397 h 506"/>
                    <a:gd name="T114" fmla="*/ 250 w 661"/>
                    <a:gd name="T115" fmla="*/ 324 h 506"/>
                    <a:gd name="T116" fmla="*/ 215 w 661"/>
                    <a:gd name="T117" fmla="*/ 324 h 506"/>
                    <a:gd name="T118" fmla="*/ 215 w 661"/>
                    <a:gd name="T119" fmla="*/ 362 h 506"/>
                    <a:gd name="T120" fmla="*/ 250 w 661"/>
                    <a:gd name="T121" fmla="*/ 362 h 506"/>
                    <a:gd name="T122" fmla="*/ 250 w 661"/>
                    <a:gd name="T123" fmla="*/ 324 h 5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661" h="506">
                      <a:moveTo>
                        <a:pt x="179" y="397"/>
                      </a:moveTo>
                      <a:lnTo>
                        <a:pt x="144" y="397"/>
                      </a:lnTo>
                      <a:lnTo>
                        <a:pt x="144" y="433"/>
                      </a:lnTo>
                      <a:lnTo>
                        <a:pt x="179" y="433"/>
                      </a:lnTo>
                      <a:lnTo>
                        <a:pt x="179" y="397"/>
                      </a:lnTo>
                      <a:close/>
                      <a:moveTo>
                        <a:pt x="108" y="324"/>
                      </a:moveTo>
                      <a:lnTo>
                        <a:pt x="70" y="324"/>
                      </a:lnTo>
                      <a:lnTo>
                        <a:pt x="70" y="362"/>
                      </a:lnTo>
                      <a:lnTo>
                        <a:pt x="108" y="362"/>
                      </a:lnTo>
                      <a:lnTo>
                        <a:pt x="108" y="324"/>
                      </a:lnTo>
                      <a:close/>
                      <a:moveTo>
                        <a:pt x="108" y="397"/>
                      </a:moveTo>
                      <a:lnTo>
                        <a:pt x="70" y="397"/>
                      </a:lnTo>
                      <a:lnTo>
                        <a:pt x="70" y="433"/>
                      </a:lnTo>
                      <a:lnTo>
                        <a:pt x="108" y="433"/>
                      </a:lnTo>
                      <a:lnTo>
                        <a:pt x="108" y="397"/>
                      </a:lnTo>
                      <a:close/>
                      <a:moveTo>
                        <a:pt x="250" y="397"/>
                      </a:moveTo>
                      <a:lnTo>
                        <a:pt x="215" y="397"/>
                      </a:lnTo>
                      <a:lnTo>
                        <a:pt x="215" y="433"/>
                      </a:lnTo>
                      <a:lnTo>
                        <a:pt x="250" y="433"/>
                      </a:lnTo>
                      <a:lnTo>
                        <a:pt x="250" y="397"/>
                      </a:lnTo>
                      <a:close/>
                      <a:moveTo>
                        <a:pt x="179" y="324"/>
                      </a:moveTo>
                      <a:lnTo>
                        <a:pt x="144" y="324"/>
                      </a:lnTo>
                      <a:lnTo>
                        <a:pt x="144" y="362"/>
                      </a:lnTo>
                      <a:lnTo>
                        <a:pt x="179" y="362"/>
                      </a:lnTo>
                      <a:lnTo>
                        <a:pt x="179" y="324"/>
                      </a:lnTo>
                      <a:close/>
                      <a:moveTo>
                        <a:pt x="576" y="352"/>
                      </a:moveTo>
                      <a:lnTo>
                        <a:pt x="432" y="352"/>
                      </a:lnTo>
                      <a:lnTo>
                        <a:pt x="432" y="407"/>
                      </a:lnTo>
                      <a:lnTo>
                        <a:pt x="576" y="407"/>
                      </a:lnTo>
                      <a:lnTo>
                        <a:pt x="576" y="352"/>
                      </a:lnTo>
                      <a:close/>
                      <a:moveTo>
                        <a:pt x="661" y="253"/>
                      </a:moveTo>
                      <a:lnTo>
                        <a:pt x="661" y="253"/>
                      </a:lnTo>
                      <a:lnTo>
                        <a:pt x="543" y="0"/>
                      </a:lnTo>
                      <a:lnTo>
                        <a:pt x="115" y="0"/>
                      </a:lnTo>
                      <a:lnTo>
                        <a:pt x="0" y="253"/>
                      </a:lnTo>
                      <a:lnTo>
                        <a:pt x="0" y="253"/>
                      </a:lnTo>
                      <a:lnTo>
                        <a:pt x="0" y="506"/>
                      </a:lnTo>
                      <a:lnTo>
                        <a:pt x="661" y="506"/>
                      </a:lnTo>
                      <a:lnTo>
                        <a:pt x="661" y="506"/>
                      </a:lnTo>
                      <a:lnTo>
                        <a:pt x="661" y="506"/>
                      </a:lnTo>
                      <a:lnTo>
                        <a:pt x="661" y="253"/>
                      </a:lnTo>
                      <a:lnTo>
                        <a:pt x="661" y="253"/>
                      </a:lnTo>
                      <a:close/>
                      <a:moveTo>
                        <a:pt x="626" y="468"/>
                      </a:moveTo>
                      <a:lnTo>
                        <a:pt x="35" y="468"/>
                      </a:lnTo>
                      <a:lnTo>
                        <a:pt x="35" y="288"/>
                      </a:lnTo>
                      <a:lnTo>
                        <a:pt x="626" y="288"/>
                      </a:lnTo>
                      <a:lnTo>
                        <a:pt x="626" y="468"/>
                      </a:lnTo>
                      <a:close/>
                      <a:moveTo>
                        <a:pt x="323" y="324"/>
                      </a:moveTo>
                      <a:lnTo>
                        <a:pt x="288" y="324"/>
                      </a:lnTo>
                      <a:lnTo>
                        <a:pt x="288" y="362"/>
                      </a:lnTo>
                      <a:lnTo>
                        <a:pt x="323" y="362"/>
                      </a:lnTo>
                      <a:lnTo>
                        <a:pt x="323" y="324"/>
                      </a:lnTo>
                      <a:close/>
                      <a:moveTo>
                        <a:pt x="323" y="397"/>
                      </a:moveTo>
                      <a:lnTo>
                        <a:pt x="288" y="397"/>
                      </a:lnTo>
                      <a:lnTo>
                        <a:pt x="288" y="433"/>
                      </a:lnTo>
                      <a:lnTo>
                        <a:pt x="323" y="433"/>
                      </a:lnTo>
                      <a:lnTo>
                        <a:pt x="323" y="397"/>
                      </a:lnTo>
                      <a:close/>
                      <a:moveTo>
                        <a:pt x="250" y="324"/>
                      </a:moveTo>
                      <a:lnTo>
                        <a:pt x="215" y="324"/>
                      </a:lnTo>
                      <a:lnTo>
                        <a:pt x="215" y="362"/>
                      </a:lnTo>
                      <a:lnTo>
                        <a:pt x="250" y="362"/>
                      </a:lnTo>
                      <a:lnTo>
                        <a:pt x="250" y="324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ctr">
                    <a:defRPr/>
                  </a:pPr>
                  <a:endParaRPr lang="zh-CN" altLang="en-US" sz="1000" b="1" kern="0">
                    <a:solidFill>
                      <a:srgbClr val="000000"/>
                    </a:solidFill>
                    <a:ea typeface="等线" panose="02010600030101010101" pitchFamily="2" charset="-122"/>
                    <a:cs typeface="Arial" panose="020B0604020202020204" pitchFamily="34" charset="0"/>
                  </a:endParaRPr>
                </a:p>
              </p:txBody>
            </p:sp>
          </p:grpSp>
          <p:cxnSp>
            <p:nvCxnSpPr>
              <p:cNvPr id="12" name="直线箭头连接符 11">
                <a:extLst>
                  <a:ext uri="{FF2B5EF4-FFF2-40B4-BE49-F238E27FC236}">
                    <a16:creationId xmlns:a16="http://schemas.microsoft.com/office/drawing/2014/main" id="{2E45C460-5508-384C-8623-E8AA4E5CBFB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78422" y="1412834"/>
                <a:ext cx="0" cy="4553251"/>
              </a:xfrm>
              <a:prstGeom prst="straightConnector1">
                <a:avLst/>
              </a:prstGeom>
              <a:ln w="25400">
                <a:solidFill>
                  <a:srgbClr val="737794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161305C3-976B-9045-8F1F-90B6A883D34C}"/>
                </a:ext>
              </a:extLst>
            </p:cNvPr>
            <p:cNvGrpSpPr/>
            <p:nvPr/>
          </p:nvGrpSpPr>
          <p:grpSpPr>
            <a:xfrm>
              <a:off x="4583961" y="765175"/>
              <a:ext cx="2806996" cy="5432517"/>
              <a:chOff x="3907353" y="533568"/>
              <a:chExt cx="2806996" cy="5432517"/>
            </a:xfrm>
          </p:grpSpPr>
          <p:grpSp>
            <p:nvGrpSpPr>
              <p:cNvPr id="38" name="组合 37">
                <a:extLst>
                  <a:ext uri="{FF2B5EF4-FFF2-40B4-BE49-F238E27FC236}">
                    <a16:creationId xmlns:a16="http://schemas.microsoft.com/office/drawing/2014/main" id="{3D05DD68-9874-8444-9797-D0B07750CBD2}"/>
                  </a:ext>
                </a:extLst>
              </p:cNvPr>
              <p:cNvGrpSpPr/>
              <p:nvPr/>
            </p:nvGrpSpPr>
            <p:grpSpPr>
              <a:xfrm>
                <a:off x="3907353" y="533568"/>
                <a:ext cx="2806996" cy="730172"/>
                <a:chOff x="3907353" y="533568"/>
                <a:chExt cx="2806996" cy="730172"/>
              </a:xfrm>
            </p:grpSpPr>
            <p:sp>
              <p:nvSpPr>
                <p:cNvPr id="10" name="矩形 9">
                  <a:extLst>
                    <a:ext uri="{FF2B5EF4-FFF2-40B4-BE49-F238E27FC236}">
                      <a16:creationId xmlns:a16="http://schemas.microsoft.com/office/drawing/2014/main" id="{73D978CA-D627-E44A-9069-7C0994B0D6C4}"/>
                    </a:ext>
                  </a:extLst>
                </p:cNvPr>
                <p:cNvSpPr/>
                <p:nvPr/>
              </p:nvSpPr>
              <p:spPr>
                <a:xfrm>
                  <a:off x="3907353" y="533568"/>
                  <a:ext cx="2806996" cy="730172"/>
                </a:xfrm>
                <a:prstGeom prst="rect">
                  <a:avLst/>
                </a:prstGeom>
                <a:solidFill>
                  <a:srgbClr val="383C57"/>
                </a:solidFill>
                <a:ln w="190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 sz="1600"/>
                </a:p>
              </p:txBody>
            </p:sp>
            <p:sp>
              <p:nvSpPr>
                <p:cNvPr id="13" name="文本框 12">
                  <a:extLst>
                    <a:ext uri="{FF2B5EF4-FFF2-40B4-BE49-F238E27FC236}">
                      <a16:creationId xmlns:a16="http://schemas.microsoft.com/office/drawing/2014/main" id="{25168820-F233-3045-A821-ACC050D5E6D7}"/>
                    </a:ext>
                  </a:extLst>
                </p:cNvPr>
                <p:cNvSpPr txBox="1"/>
                <p:nvPr/>
              </p:nvSpPr>
              <p:spPr>
                <a:xfrm>
                  <a:off x="5127480" y="729377"/>
                  <a:ext cx="956845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en-US" altLang="zh-CN" sz="1600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IoT</a:t>
                  </a:r>
                  <a:r>
                    <a:rPr kumimoji="1" lang="zh-CN" altLang="en-US" sz="1600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 </a:t>
                  </a:r>
                  <a:r>
                    <a:rPr kumimoji="1" lang="en-US" altLang="zh-CN" sz="1600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Hub</a:t>
                  </a:r>
                  <a:endParaRPr kumimoji="1" lang="zh-CN" altLang="en-US" sz="16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pic>
              <p:nvPicPr>
                <p:cNvPr id="14" name="图形 13">
                  <a:extLst>
                    <a:ext uri="{FF2B5EF4-FFF2-40B4-BE49-F238E27FC236}">
                      <a16:creationId xmlns:a16="http://schemas.microsoft.com/office/drawing/2014/main" id="{4449EE3F-3F7D-AA40-B21D-E6FBE2C36B8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96DAC541-7B7A-43D3-8B79-37D633B846F1}">
                      <asvg:svgBlip xmlns=""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722433" y="771578"/>
                  <a:ext cx="324000" cy="249231"/>
                </a:xfrm>
                <a:prstGeom prst="rect">
                  <a:avLst/>
                </a:prstGeom>
              </p:spPr>
            </p:pic>
          </p:grpSp>
          <p:cxnSp>
            <p:nvCxnSpPr>
              <p:cNvPr id="17" name="直线箭头连接符 16">
                <a:extLst>
                  <a:ext uri="{FF2B5EF4-FFF2-40B4-BE49-F238E27FC236}">
                    <a16:creationId xmlns:a16="http://schemas.microsoft.com/office/drawing/2014/main" id="{00DB081A-E630-0647-9D75-0F9956EE3B1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310851" y="1412834"/>
                <a:ext cx="0" cy="4553251"/>
              </a:xfrm>
              <a:prstGeom prst="straightConnector1">
                <a:avLst/>
              </a:prstGeom>
              <a:ln w="25400">
                <a:solidFill>
                  <a:srgbClr val="737794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945CFED3-89F1-DC4A-BDAE-3D3585468DF3}"/>
                </a:ext>
              </a:extLst>
            </p:cNvPr>
            <p:cNvGrpSpPr/>
            <p:nvPr/>
          </p:nvGrpSpPr>
          <p:grpSpPr>
            <a:xfrm>
              <a:off x="9048859" y="765175"/>
              <a:ext cx="2806996" cy="5432517"/>
              <a:chOff x="7639782" y="533568"/>
              <a:chExt cx="2806996" cy="5432517"/>
            </a:xfrm>
          </p:grpSpPr>
          <p:grpSp>
            <p:nvGrpSpPr>
              <p:cNvPr id="39" name="组合 38">
                <a:extLst>
                  <a:ext uri="{FF2B5EF4-FFF2-40B4-BE49-F238E27FC236}">
                    <a16:creationId xmlns:a16="http://schemas.microsoft.com/office/drawing/2014/main" id="{89A4D8B4-F1D0-D748-AF40-614FB75FD6BC}"/>
                  </a:ext>
                </a:extLst>
              </p:cNvPr>
              <p:cNvGrpSpPr/>
              <p:nvPr/>
            </p:nvGrpSpPr>
            <p:grpSpPr>
              <a:xfrm>
                <a:off x="7639782" y="533568"/>
                <a:ext cx="2806996" cy="730172"/>
                <a:chOff x="7639782" y="533568"/>
                <a:chExt cx="2806996" cy="730172"/>
              </a:xfrm>
            </p:grpSpPr>
            <p:sp>
              <p:nvSpPr>
                <p:cNvPr id="11" name="矩形 10">
                  <a:extLst>
                    <a:ext uri="{FF2B5EF4-FFF2-40B4-BE49-F238E27FC236}">
                      <a16:creationId xmlns:a16="http://schemas.microsoft.com/office/drawing/2014/main" id="{41486518-6AE5-A844-A66F-18E9FFFF397F}"/>
                    </a:ext>
                  </a:extLst>
                </p:cNvPr>
                <p:cNvSpPr/>
                <p:nvPr/>
              </p:nvSpPr>
              <p:spPr>
                <a:xfrm>
                  <a:off x="7639782" y="533568"/>
                  <a:ext cx="2806996" cy="730172"/>
                </a:xfrm>
                <a:prstGeom prst="rect">
                  <a:avLst/>
                </a:prstGeom>
                <a:solidFill>
                  <a:srgbClr val="383C57"/>
                </a:solidFill>
                <a:ln w="190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 sz="1600"/>
                </a:p>
              </p:txBody>
            </p:sp>
            <p:sp>
              <p:nvSpPr>
                <p:cNvPr id="15" name="文本框 14">
                  <a:extLst>
                    <a:ext uri="{FF2B5EF4-FFF2-40B4-BE49-F238E27FC236}">
                      <a16:creationId xmlns:a16="http://schemas.microsoft.com/office/drawing/2014/main" id="{A4E88F3D-8E98-0640-9809-AF9E5D0DE337}"/>
                    </a:ext>
                  </a:extLst>
                </p:cNvPr>
                <p:cNvSpPr txBox="1"/>
                <p:nvPr/>
              </p:nvSpPr>
              <p:spPr>
                <a:xfrm>
                  <a:off x="8778443" y="729377"/>
                  <a:ext cx="1081665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en-US" altLang="zh-CN" sz="1600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EnOS</a:t>
                  </a:r>
                  <a:r>
                    <a:rPr kumimoji="1" lang="zh-CN" altLang="en-US" sz="1600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 </a:t>
                  </a:r>
                  <a:r>
                    <a:rPr kumimoji="1" lang="en-US" altLang="zh-CN" sz="1600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CA</a:t>
                  </a:r>
                  <a:endParaRPr kumimoji="1" lang="zh-CN" altLang="en-US" sz="16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pic>
              <p:nvPicPr>
                <p:cNvPr id="16" name="图形 15">
                  <a:extLst>
                    <a:ext uri="{FF2B5EF4-FFF2-40B4-BE49-F238E27FC236}">
                      <a16:creationId xmlns:a16="http://schemas.microsoft.com/office/drawing/2014/main" id="{014C34BF-C4F4-C547-B3BE-B4EEB28A1A1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96DAC541-7B7A-43D3-8B79-37D633B846F1}">
                      <asvg:svgBlip xmlns="" xmlns:asvg="http://schemas.microsoft.com/office/drawing/2016/SVG/main" r:embed="rId5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374353" y="737766"/>
                  <a:ext cx="330165" cy="330165"/>
                </a:xfrm>
                <a:prstGeom prst="rect">
                  <a:avLst/>
                </a:prstGeom>
              </p:spPr>
            </p:pic>
          </p:grpSp>
          <p:cxnSp>
            <p:nvCxnSpPr>
              <p:cNvPr id="18" name="直线箭头连接符 17">
                <a:extLst>
                  <a:ext uri="{FF2B5EF4-FFF2-40B4-BE49-F238E27FC236}">
                    <a16:creationId xmlns:a16="http://schemas.microsoft.com/office/drawing/2014/main" id="{DD6A3384-AE60-2545-8ECD-78EDF690531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043280" y="1412834"/>
                <a:ext cx="0" cy="4553251"/>
              </a:xfrm>
              <a:prstGeom prst="straightConnector1">
                <a:avLst/>
              </a:prstGeom>
              <a:ln w="25400">
                <a:solidFill>
                  <a:srgbClr val="737794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0B0749F5-1C8F-3F4F-9468-2503D28B6E6D}"/>
                </a:ext>
              </a:extLst>
            </p:cNvPr>
            <p:cNvSpPr/>
            <p:nvPr/>
          </p:nvSpPr>
          <p:spPr>
            <a:xfrm>
              <a:off x="4583961" y="2589440"/>
              <a:ext cx="2805281" cy="726591"/>
            </a:xfrm>
            <a:prstGeom prst="rect">
              <a:avLst/>
            </a:prstGeom>
            <a:solidFill>
              <a:srgbClr val="F5F5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elvetica Light" panose="020B0403020202020204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28848F8B-C258-5E41-BCD6-320943AF0178}"/>
                </a:ext>
              </a:extLst>
            </p:cNvPr>
            <p:cNvSpPr txBox="1"/>
            <p:nvPr/>
          </p:nvSpPr>
          <p:spPr>
            <a:xfrm>
              <a:off x="5069970" y="2798846"/>
              <a:ext cx="196572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2b –</a:t>
              </a:r>
              <a:r>
                <a:rPr kumimoji="1" lang="zh-CN" altLang="en-US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创建设备</a:t>
              </a: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384A9D1A-1253-DB48-AADD-BC3C0E0ECAD5}"/>
                </a:ext>
              </a:extLst>
            </p:cNvPr>
            <p:cNvSpPr/>
            <p:nvPr/>
          </p:nvSpPr>
          <p:spPr>
            <a:xfrm>
              <a:off x="9043395" y="4552101"/>
              <a:ext cx="2812460" cy="731820"/>
            </a:xfrm>
            <a:prstGeom prst="rect">
              <a:avLst/>
            </a:prstGeom>
            <a:solidFill>
              <a:srgbClr val="F5F5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elvetica Light" panose="020B0403020202020204"/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7C7D825C-D8A8-C243-80AD-7FD6E8CF350B}"/>
                </a:ext>
              </a:extLst>
            </p:cNvPr>
            <p:cNvSpPr txBox="1"/>
            <p:nvPr/>
          </p:nvSpPr>
          <p:spPr>
            <a:xfrm>
              <a:off x="9279349" y="4765848"/>
              <a:ext cx="231770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2e – </a:t>
              </a:r>
              <a:r>
                <a:rPr kumimoji="1" lang="zh-CN" altLang="en-US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颁发证书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DCF904DE-7C5F-5049-90E5-FAA59196AA42}"/>
                </a:ext>
              </a:extLst>
            </p:cNvPr>
            <p:cNvSpPr txBox="1"/>
            <p:nvPr/>
          </p:nvSpPr>
          <p:spPr>
            <a:xfrm>
              <a:off x="8097126" y="3950985"/>
              <a:ext cx="234977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转发 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X.509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证书申请</a:t>
              </a:r>
            </a:p>
          </p:txBody>
        </p:sp>
        <p:cxnSp>
          <p:nvCxnSpPr>
            <p:cNvPr id="24" name="直线箭头连接符 23">
              <a:extLst>
                <a:ext uri="{FF2B5EF4-FFF2-40B4-BE49-F238E27FC236}">
                  <a16:creationId xmlns:a16="http://schemas.microsoft.com/office/drawing/2014/main" id="{C541B5B6-79EF-DB4D-8D45-5798DDF55A09}"/>
                </a:ext>
              </a:extLst>
            </p:cNvPr>
            <p:cNvCxnSpPr>
              <a:cxnSpLocks/>
            </p:cNvCxnSpPr>
            <p:nvPr/>
          </p:nvCxnSpPr>
          <p:spPr>
            <a:xfrm>
              <a:off x="1525503" y="5554289"/>
              <a:ext cx="2914313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C494DB92-0B84-864B-9EA3-509A31BEC0B6}"/>
                </a:ext>
              </a:extLst>
            </p:cNvPr>
            <p:cNvSpPr txBox="1"/>
            <p:nvPr/>
          </p:nvSpPr>
          <p:spPr>
            <a:xfrm>
              <a:off x="2640623" y="5312241"/>
              <a:ext cx="165036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X.509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证书</a:t>
              </a:r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25A67F39-1A9A-1947-B169-8722BC025904}"/>
                </a:ext>
              </a:extLst>
            </p:cNvPr>
            <p:cNvSpPr/>
            <p:nvPr/>
          </p:nvSpPr>
          <p:spPr>
            <a:xfrm>
              <a:off x="4583960" y="3907374"/>
              <a:ext cx="2801535" cy="749681"/>
            </a:xfrm>
            <a:prstGeom prst="rect">
              <a:avLst/>
            </a:prstGeom>
            <a:solidFill>
              <a:srgbClr val="F5F5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elvetica Light" panose="020B0403020202020204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86EA218D-240A-3843-9B38-1F59826A1A88}"/>
                </a:ext>
              </a:extLst>
            </p:cNvPr>
            <p:cNvSpPr txBox="1"/>
            <p:nvPr/>
          </p:nvSpPr>
          <p:spPr>
            <a:xfrm>
              <a:off x="5072617" y="4107141"/>
              <a:ext cx="192219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2d – </a:t>
              </a:r>
              <a:r>
                <a:rPr kumimoji="1" lang="zh-CN" altLang="en-US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激活设备</a:t>
              </a:r>
            </a:p>
          </p:txBody>
        </p: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F438C162-64FD-6347-88B0-7CF59A6A8881}"/>
                </a:ext>
              </a:extLst>
            </p:cNvPr>
            <p:cNvSpPr/>
            <p:nvPr/>
          </p:nvSpPr>
          <p:spPr>
            <a:xfrm>
              <a:off x="129120" y="1940023"/>
              <a:ext cx="2796939" cy="734641"/>
            </a:xfrm>
            <a:prstGeom prst="rect">
              <a:avLst/>
            </a:prstGeom>
            <a:solidFill>
              <a:srgbClr val="F5F5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elvetica Light" panose="020B0403020202020204"/>
              </a:endParaRP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9AE717A9-447E-854B-B7E0-F4F53636F6AE}"/>
                </a:ext>
              </a:extLst>
            </p:cNvPr>
            <p:cNvSpPr txBox="1"/>
            <p:nvPr/>
          </p:nvSpPr>
          <p:spPr>
            <a:xfrm>
              <a:off x="299071" y="2174959"/>
              <a:ext cx="216024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2a – </a:t>
              </a:r>
              <a:r>
                <a:rPr kumimoji="1" lang="zh-CN" altLang="en-US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预配</a:t>
              </a:r>
            </a:p>
          </p:txBody>
        </p:sp>
        <p:cxnSp>
          <p:nvCxnSpPr>
            <p:cNvPr id="30" name="直线箭头连接符 29">
              <a:extLst>
                <a:ext uri="{FF2B5EF4-FFF2-40B4-BE49-F238E27FC236}">
                  <a16:creationId xmlns:a16="http://schemas.microsoft.com/office/drawing/2014/main" id="{29EF85AA-4542-8541-BFB3-8DA9F09E725D}"/>
                </a:ext>
              </a:extLst>
            </p:cNvPr>
            <p:cNvCxnSpPr>
              <a:cxnSpLocks/>
            </p:cNvCxnSpPr>
            <p:nvPr/>
          </p:nvCxnSpPr>
          <p:spPr>
            <a:xfrm>
              <a:off x="3071813" y="2307343"/>
              <a:ext cx="2917361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矩形 43">
              <a:extLst>
                <a:ext uri="{FF2B5EF4-FFF2-40B4-BE49-F238E27FC236}">
                  <a16:creationId xmlns:a16="http://schemas.microsoft.com/office/drawing/2014/main" id="{1FDE6292-10CD-E942-B2B3-80C6190D8470}"/>
                </a:ext>
              </a:extLst>
            </p:cNvPr>
            <p:cNvSpPr/>
            <p:nvPr/>
          </p:nvSpPr>
          <p:spPr>
            <a:xfrm>
              <a:off x="129120" y="3262647"/>
              <a:ext cx="2796939" cy="731820"/>
            </a:xfrm>
            <a:prstGeom prst="rect">
              <a:avLst/>
            </a:prstGeom>
            <a:solidFill>
              <a:srgbClr val="F5F5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elvetica Light" panose="020B0403020202020204"/>
              </a:endParaRPr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F20F12BA-6051-6F44-8093-5C7FC025FF19}"/>
                </a:ext>
              </a:extLst>
            </p:cNvPr>
            <p:cNvSpPr txBox="1"/>
            <p:nvPr/>
          </p:nvSpPr>
          <p:spPr>
            <a:xfrm>
              <a:off x="299071" y="3474668"/>
              <a:ext cx="248362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2c – </a:t>
              </a:r>
              <a:r>
                <a:rPr kumimoji="1" lang="zh-CN" altLang="en-US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创建钥匙对和</a:t>
              </a:r>
              <a:r>
                <a:rPr kumimoji="1" lang="en-US" altLang="zh-CN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CSR</a:t>
              </a:r>
              <a:r>
                <a:rPr kumimoji="1" lang="zh-CN" altLang="en-US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文件</a:t>
              </a:r>
            </a:p>
          </p:txBody>
        </p:sp>
        <p:cxnSp>
          <p:nvCxnSpPr>
            <p:cNvPr id="47" name="直线箭头连接符 46">
              <a:extLst>
                <a:ext uri="{FF2B5EF4-FFF2-40B4-BE49-F238E27FC236}">
                  <a16:creationId xmlns:a16="http://schemas.microsoft.com/office/drawing/2014/main" id="{BCFE35EF-BD9C-8541-8FB4-7619C6ADA1CE}"/>
                </a:ext>
              </a:extLst>
            </p:cNvPr>
            <p:cNvCxnSpPr>
              <a:cxnSpLocks/>
            </p:cNvCxnSpPr>
            <p:nvPr/>
          </p:nvCxnSpPr>
          <p:spPr>
            <a:xfrm>
              <a:off x="1522561" y="2915738"/>
              <a:ext cx="2917255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08380552-DCC5-CD4A-94A7-F76575A68B9C}"/>
                </a:ext>
              </a:extLst>
            </p:cNvPr>
            <p:cNvSpPr txBox="1"/>
            <p:nvPr/>
          </p:nvSpPr>
          <p:spPr>
            <a:xfrm>
              <a:off x="2918405" y="2675779"/>
              <a:ext cx="455982" cy="2784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OK</a:t>
              </a:r>
              <a:endParaRPr kumimoji="1" lang="zh-CN" altLang="en-US" sz="1200" dirty="0">
                <a:solidFill>
                  <a:srgbClr val="5E628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B96054B4-4258-654E-9DB8-945A25389E8E}"/>
                </a:ext>
              </a:extLst>
            </p:cNvPr>
            <p:cNvSpPr/>
            <p:nvPr/>
          </p:nvSpPr>
          <p:spPr>
            <a:xfrm>
              <a:off x="4583961" y="5196828"/>
              <a:ext cx="2801534" cy="725862"/>
            </a:xfrm>
            <a:prstGeom prst="rect">
              <a:avLst/>
            </a:prstGeom>
            <a:solidFill>
              <a:srgbClr val="F5F5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elvetica Light" panose="020B0403020202020204"/>
              </a:endParaRPr>
            </a:p>
          </p:txBody>
        </p:sp>
        <p:sp>
          <p:nvSpPr>
            <p:cNvPr id="50" name="文本框 49">
              <a:extLst>
                <a:ext uri="{FF2B5EF4-FFF2-40B4-BE49-F238E27FC236}">
                  <a16:creationId xmlns:a16="http://schemas.microsoft.com/office/drawing/2014/main" id="{01E5A7CA-F1B8-4A42-A1DC-1BCA0BB7AF03}"/>
                </a:ext>
              </a:extLst>
            </p:cNvPr>
            <p:cNvSpPr txBox="1"/>
            <p:nvPr/>
          </p:nvSpPr>
          <p:spPr>
            <a:xfrm>
              <a:off x="5069970" y="5400400"/>
              <a:ext cx="197406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2f – </a:t>
              </a:r>
              <a:r>
                <a:rPr kumimoji="1" lang="zh-CN" altLang="en-US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绑定证书</a:t>
              </a:r>
            </a:p>
          </p:txBody>
        </p:sp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7EA28F56-41BC-384A-A949-2C03E9AE4A36}"/>
                </a:ext>
              </a:extLst>
            </p:cNvPr>
            <p:cNvSpPr/>
            <p:nvPr/>
          </p:nvSpPr>
          <p:spPr>
            <a:xfrm>
              <a:off x="119063" y="5843360"/>
              <a:ext cx="2806996" cy="730015"/>
            </a:xfrm>
            <a:prstGeom prst="rect">
              <a:avLst/>
            </a:prstGeom>
            <a:solidFill>
              <a:srgbClr val="F5F5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elvetica Light" panose="020B0403020202020204"/>
              </a:endParaRPr>
            </a:p>
          </p:txBody>
        </p:sp>
        <p:sp>
          <p:nvSpPr>
            <p:cNvPr id="52" name="文本框 51">
              <a:extLst>
                <a:ext uri="{FF2B5EF4-FFF2-40B4-BE49-F238E27FC236}">
                  <a16:creationId xmlns:a16="http://schemas.microsoft.com/office/drawing/2014/main" id="{7340C1B7-D501-014F-B1D1-A11893DE5D96}"/>
                </a:ext>
              </a:extLst>
            </p:cNvPr>
            <p:cNvSpPr txBox="1"/>
            <p:nvPr/>
          </p:nvSpPr>
          <p:spPr>
            <a:xfrm>
              <a:off x="296806" y="6075930"/>
              <a:ext cx="231770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2g – </a:t>
              </a:r>
              <a:r>
                <a:rPr kumimoji="1" lang="zh-CN" altLang="en-US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保存证书</a:t>
              </a:r>
            </a:p>
          </p:txBody>
        </p:sp>
        <p:cxnSp>
          <p:nvCxnSpPr>
            <p:cNvPr id="53" name="直线箭头连接符 52">
              <a:extLst>
                <a:ext uri="{FF2B5EF4-FFF2-40B4-BE49-F238E27FC236}">
                  <a16:creationId xmlns:a16="http://schemas.microsoft.com/office/drawing/2014/main" id="{1D37ACBE-903D-6148-AC5E-0454B23DE7CA}"/>
                </a:ext>
              </a:extLst>
            </p:cNvPr>
            <p:cNvCxnSpPr>
              <a:cxnSpLocks/>
            </p:cNvCxnSpPr>
            <p:nvPr/>
          </p:nvCxnSpPr>
          <p:spPr>
            <a:xfrm>
              <a:off x="5987459" y="4910235"/>
              <a:ext cx="2850561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4ADC5646-23E8-FA41-8301-C39724D1DC20}"/>
                </a:ext>
              </a:extLst>
            </p:cNvPr>
            <p:cNvSpPr txBox="1"/>
            <p:nvPr/>
          </p:nvSpPr>
          <p:spPr>
            <a:xfrm>
              <a:off x="7187657" y="4633236"/>
              <a:ext cx="165036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X.509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证书</a:t>
              </a:r>
            </a:p>
          </p:txBody>
        </p:sp>
        <p:cxnSp>
          <p:nvCxnSpPr>
            <p:cNvPr id="55" name="直线箭头连接符 54">
              <a:extLst>
                <a:ext uri="{FF2B5EF4-FFF2-40B4-BE49-F238E27FC236}">
                  <a16:creationId xmlns:a16="http://schemas.microsoft.com/office/drawing/2014/main" id="{C43631CE-5AE6-CE47-AB01-5F726079DCCC}"/>
                </a:ext>
              </a:extLst>
            </p:cNvPr>
            <p:cNvCxnSpPr>
              <a:cxnSpLocks/>
            </p:cNvCxnSpPr>
            <p:nvPr/>
          </p:nvCxnSpPr>
          <p:spPr>
            <a:xfrm>
              <a:off x="3071813" y="3573016"/>
              <a:ext cx="2901038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id="{1DCA9C59-5C3B-C741-9E6B-34A060BADA2D}"/>
                </a:ext>
              </a:extLst>
            </p:cNvPr>
            <p:cNvSpPr txBox="1"/>
            <p:nvPr/>
          </p:nvSpPr>
          <p:spPr>
            <a:xfrm>
              <a:off x="2970944" y="3275722"/>
              <a:ext cx="2223867" cy="3182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2040"/>
                </a:lnSpc>
              </a:pPr>
              <a:r>
                <a:rPr kumimoji="1" lang="zh-CN" altLang="en-US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激活设备，获取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X.509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证书</a:t>
              </a:r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94932A8E-D6BF-6A41-A109-1A4BD10FCD01}"/>
              </a:ext>
            </a:extLst>
          </p:cNvPr>
          <p:cNvSpPr/>
          <p:nvPr/>
        </p:nvSpPr>
        <p:spPr>
          <a:xfrm>
            <a:off x="74473" y="-38900"/>
            <a:ext cx="50626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certificate_service_secure_communication_0</a:t>
            </a:r>
            <a:r>
              <a:rPr lang="en-US" altLang="zh-CN" dirty="0"/>
              <a:t>2</a:t>
            </a:r>
            <a:r>
              <a:rPr lang="zh-CN" altLang="en-US" dirty="0"/>
              <a:t>.png</a:t>
            </a:r>
          </a:p>
        </p:txBody>
      </p:sp>
    </p:spTree>
    <p:extLst>
      <p:ext uri="{BB962C8B-B14F-4D97-AF65-F5344CB8AC3E}">
        <p14:creationId xmlns:p14="http://schemas.microsoft.com/office/powerpoint/2010/main" val="34806622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>
            <a:extLst>
              <a:ext uri="{FF2B5EF4-FFF2-40B4-BE49-F238E27FC236}">
                <a16:creationId xmlns:a16="http://schemas.microsoft.com/office/drawing/2014/main" id="{BB26736B-D0CD-3346-BF87-3D9DD6C42CE2}"/>
              </a:ext>
            </a:extLst>
          </p:cNvPr>
          <p:cNvGrpSpPr/>
          <p:nvPr/>
        </p:nvGrpSpPr>
        <p:grpSpPr>
          <a:xfrm>
            <a:off x="119063" y="692572"/>
            <a:ext cx="11737577" cy="5432517"/>
            <a:chOff x="119063" y="765175"/>
            <a:chExt cx="11737577" cy="5432517"/>
          </a:xfrm>
        </p:grpSpPr>
        <p:cxnSp>
          <p:nvCxnSpPr>
            <p:cNvPr id="6" name="直线箭头连接符 5">
              <a:extLst>
                <a:ext uri="{FF2B5EF4-FFF2-40B4-BE49-F238E27FC236}">
                  <a16:creationId xmlns:a16="http://schemas.microsoft.com/office/drawing/2014/main" id="{8CCADEC6-C1C8-BA49-9031-14CC4D7B7812}"/>
                </a:ext>
              </a:extLst>
            </p:cNvPr>
            <p:cNvCxnSpPr>
              <a:cxnSpLocks/>
            </p:cNvCxnSpPr>
            <p:nvPr/>
          </p:nvCxnSpPr>
          <p:spPr>
            <a:xfrm>
              <a:off x="1522561" y="2955760"/>
              <a:ext cx="4465291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0" name="组合 29">
              <a:extLst>
                <a:ext uri="{FF2B5EF4-FFF2-40B4-BE49-F238E27FC236}">
                  <a16:creationId xmlns:a16="http://schemas.microsoft.com/office/drawing/2014/main" id="{2FBA59B4-5460-5941-9226-18DFE6DA17B0}"/>
                </a:ext>
              </a:extLst>
            </p:cNvPr>
            <p:cNvGrpSpPr/>
            <p:nvPr/>
          </p:nvGrpSpPr>
          <p:grpSpPr>
            <a:xfrm>
              <a:off x="119063" y="765175"/>
              <a:ext cx="2806996" cy="5432517"/>
              <a:chOff x="174924" y="533568"/>
              <a:chExt cx="2806996" cy="5432517"/>
            </a:xfrm>
          </p:grpSpPr>
          <p:grpSp>
            <p:nvGrpSpPr>
              <p:cNvPr id="29" name="组合 28">
                <a:extLst>
                  <a:ext uri="{FF2B5EF4-FFF2-40B4-BE49-F238E27FC236}">
                    <a16:creationId xmlns:a16="http://schemas.microsoft.com/office/drawing/2014/main" id="{00BED53C-FE53-B244-933A-A7ABB9567439}"/>
                  </a:ext>
                </a:extLst>
              </p:cNvPr>
              <p:cNvGrpSpPr/>
              <p:nvPr/>
            </p:nvGrpSpPr>
            <p:grpSpPr>
              <a:xfrm>
                <a:off x="174924" y="533568"/>
                <a:ext cx="2806996" cy="730172"/>
                <a:chOff x="174924" y="533568"/>
                <a:chExt cx="2806996" cy="730172"/>
              </a:xfrm>
            </p:grpSpPr>
            <p:sp>
              <p:nvSpPr>
                <p:cNvPr id="23" name="矩形 22">
                  <a:extLst>
                    <a:ext uri="{FF2B5EF4-FFF2-40B4-BE49-F238E27FC236}">
                      <a16:creationId xmlns:a16="http://schemas.microsoft.com/office/drawing/2014/main" id="{2FB6553F-32DF-E646-AFDC-4824B2F0A065}"/>
                    </a:ext>
                  </a:extLst>
                </p:cNvPr>
                <p:cNvSpPr/>
                <p:nvPr/>
              </p:nvSpPr>
              <p:spPr>
                <a:xfrm>
                  <a:off x="174924" y="533568"/>
                  <a:ext cx="2806996" cy="730172"/>
                </a:xfrm>
                <a:prstGeom prst="rect">
                  <a:avLst/>
                </a:prstGeom>
                <a:solidFill>
                  <a:srgbClr val="383C57"/>
                </a:solidFill>
                <a:ln w="190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 sz="1600"/>
                </a:p>
              </p:txBody>
            </p:sp>
            <p:sp>
              <p:nvSpPr>
                <p:cNvPr id="24" name="文本框 23">
                  <a:extLst>
                    <a:ext uri="{FF2B5EF4-FFF2-40B4-BE49-F238E27FC236}">
                      <a16:creationId xmlns:a16="http://schemas.microsoft.com/office/drawing/2014/main" id="{79F3CCED-05F0-6148-BF40-A71B7648187D}"/>
                    </a:ext>
                  </a:extLst>
                </p:cNvPr>
                <p:cNvSpPr txBox="1"/>
                <p:nvPr/>
              </p:nvSpPr>
              <p:spPr>
                <a:xfrm>
                  <a:off x="1511518" y="729377"/>
                  <a:ext cx="72362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en-US" altLang="zh-CN" sz="1600" dirty="0">
                      <a:solidFill>
                        <a:schemeClr val="bg1"/>
                      </a:solidFill>
                      <a:latin typeface="Helvetica" pitchFamily="2" charset="0"/>
                    </a:rPr>
                    <a:t>Edge</a:t>
                  </a:r>
                  <a:endParaRPr kumimoji="1" lang="zh-CN" altLang="en-US" sz="1600" dirty="0">
                    <a:solidFill>
                      <a:schemeClr val="bg1"/>
                    </a:solidFill>
                    <a:latin typeface="Helvetica" pitchFamily="2" charset="0"/>
                  </a:endParaRPr>
                </a:p>
              </p:txBody>
            </p:sp>
            <p:sp>
              <p:nvSpPr>
                <p:cNvPr id="25" name="Freeform 65">
                  <a:extLst>
                    <a:ext uri="{FF2B5EF4-FFF2-40B4-BE49-F238E27FC236}">
                      <a16:creationId xmlns:a16="http://schemas.microsoft.com/office/drawing/2014/main" id="{A5662E76-D7BC-C54A-840F-57091B603CB3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100357" y="774642"/>
                  <a:ext cx="324000" cy="248024"/>
                </a:xfrm>
                <a:custGeom>
                  <a:avLst/>
                  <a:gdLst>
                    <a:gd name="T0" fmla="*/ 179 w 661"/>
                    <a:gd name="T1" fmla="*/ 397 h 506"/>
                    <a:gd name="T2" fmla="*/ 144 w 661"/>
                    <a:gd name="T3" fmla="*/ 397 h 506"/>
                    <a:gd name="T4" fmla="*/ 144 w 661"/>
                    <a:gd name="T5" fmla="*/ 433 h 506"/>
                    <a:gd name="T6" fmla="*/ 179 w 661"/>
                    <a:gd name="T7" fmla="*/ 433 h 506"/>
                    <a:gd name="T8" fmla="*/ 179 w 661"/>
                    <a:gd name="T9" fmla="*/ 397 h 506"/>
                    <a:gd name="T10" fmla="*/ 108 w 661"/>
                    <a:gd name="T11" fmla="*/ 324 h 506"/>
                    <a:gd name="T12" fmla="*/ 70 w 661"/>
                    <a:gd name="T13" fmla="*/ 324 h 506"/>
                    <a:gd name="T14" fmla="*/ 70 w 661"/>
                    <a:gd name="T15" fmla="*/ 362 h 506"/>
                    <a:gd name="T16" fmla="*/ 108 w 661"/>
                    <a:gd name="T17" fmla="*/ 362 h 506"/>
                    <a:gd name="T18" fmla="*/ 108 w 661"/>
                    <a:gd name="T19" fmla="*/ 324 h 506"/>
                    <a:gd name="T20" fmla="*/ 108 w 661"/>
                    <a:gd name="T21" fmla="*/ 397 h 506"/>
                    <a:gd name="T22" fmla="*/ 70 w 661"/>
                    <a:gd name="T23" fmla="*/ 397 h 506"/>
                    <a:gd name="T24" fmla="*/ 70 w 661"/>
                    <a:gd name="T25" fmla="*/ 433 h 506"/>
                    <a:gd name="T26" fmla="*/ 108 w 661"/>
                    <a:gd name="T27" fmla="*/ 433 h 506"/>
                    <a:gd name="T28" fmla="*/ 108 w 661"/>
                    <a:gd name="T29" fmla="*/ 397 h 506"/>
                    <a:gd name="T30" fmla="*/ 250 w 661"/>
                    <a:gd name="T31" fmla="*/ 397 h 506"/>
                    <a:gd name="T32" fmla="*/ 215 w 661"/>
                    <a:gd name="T33" fmla="*/ 397 h 506"/>
                    <a:gd name="T34" fmla="*/ 215 w 661"/>
                    <a:gd name="T35" fmla="*/ 433 h 506"/>
                    <a:gd name="T36" fmla="*/ 250 w 661"/>
                    <a:gd name="T37" fmla="*/ 433 h 506"/>
                    <a:gd name="T38" fmla="*/ 250 w 661"/>
                    <a:gd name="T39" fmla="*/ 397 h 506"/>
                    <a:gd name="T40" fmla="*/ 179 w 661"/>
                    <a:gd name="T41" fmla="*/ 324 h 506"/>
                    <a:gd name="T42" fmla="*/ 144 w 661"/>
                    <a:gd name="T43" fmla="*/ 324 h 506"/>
                    <a:gd name="T44" fmla="*/ 144 w 661"/>
                    <a:gd name="T45" fmla="*/ 362 h 506"/>
                    <a:gd name="T46" fmla="*/ 179 w 661"/>
                    <a:gd name="T47" fmla="*/ 362 h 506"/>
                    <a:gd name="T48" fmla="*/ 179 w 661"/>
                    <a:gd name="T49" fmla="*/ 324 h 506"/>
                    <a:gd name="T50" fmla="*/ 576 w 661"/>
                    <a:gd name="T51" fmla="*/ 352 h 506"/>
                    <a:gd name="T52" fmla="*/ 432 w 661"/>
                    <a:gd name="T53" fmla="*/ 352 h 506"/>
                    <a:gd name="T54" fmla="*/ 432 w 661"/>
                    <a:gd name="T55" fmla="*/ 407 h 506"/>
                    <a:gd name="T56" fmla="*/ 576 w 661"/>
                    <a:gd name="T57" fmla="*/ 407 h 506"/>
                    <a:gd name="T58" fmla="*/ 576 w 661"/>
                    <a:gd name="T59" fmla="*/ 352 h 506"/>
                    <a:gd name="T60" fmla="*/ 661 w 661"/>
                    <a:gd name="T61" fmla="*/ 253 h 506"/>
                    <a:gd name="T62" fmla="*/ 661 w 661"/>
                    <a:gd name="T63" fmla="*/ 253 h 506"/>
                    <a:gd name="T64" fmla="*/ 543 w 661"/>
                    <a:gd name="T65" fmla="*/ 0 h 506"/>
                    <a:gd name="T66" fmla="*/ 115 w 661"/>
                    <a:gd name="T67" fmla="*/ 0 h 506"/>
                    <a:gd name="T68" fmla="*/ 0 w 661"/>
                    <a:gd name="T69" fmla="*/ 253 h 506"/>
                    <a:gd name="T70" fmla="*/ 0 w 661"/>
                    <a:gd name="T71" fmla="*/ 253 h 506"/>
                    <a:gd name="T72" fmla="*/ 0 w 661"/>
                    <a:gd name="T73" fmla="*/ 506 h 506"/>
                    <a:gd name="T74" fmla="*/ 661 w 661"/>
                    <a:gd name="T75" fmla="*/ 506 h 506"/>
                    <a:gd name="T76" fmla="*/ 661 w 661"/>
                    <a:gd name="T77" fmla="*/ 506 h 506"/>
                    <a:gd name="T78" fmla="*/ 661 w 661"/>
                    <a:gd name="T79" fmla="*/ 506 h 506"/>
                    <a:gd name="T80" fmla="*/ 661 w 661"/>
                    <a:gd name="T81" fmla="*/ 253 h 506"/>
                    <a:gd name="T82" fmla="*/ 661 w 661"/>
                    <a:gd name="T83" fmla="*/ 253 h 506"/>
                    <a:gd name="T84" fmla="*/ 626 w 661"/>
                    <a:gd name="T85" fmla="*/ 468 h 506"/>
                    <a:gd name="T86" fmla="*/ 35 w 661"/>
                    <a:gd name="T87" fmla="*/ 468 h 506"/>
                    <a:gd name="T88" fmla="*/ 35 w 661"/>
                    <a:gd name="T89" fmla="*/ 288 h 506"/>
                    <a:gd name="T90" fmla="*/ 626 w 661"/>
                    <a:gd name="T91" fmla="*/ 288 h 506"/>
                    <a:gd name="T92" fmla="*/ 626 w 661"/>
                    <a:gd name="T93" fmla="*/ 468 h 506"/>
                    <a:gd name="T94" fmla="*/ 323 w 661"/>
                    <a:gd name="T95" fmla="*/ 324 h 506"/>
                    <a:gd name="T96" fmla="*/ 288 w 661"/>
                    <a:gd name="T97" fmla="*/ 324 h 506"/>
                    <a:gd name="T98" fmla="*/ 288 w 661"/>
                    <a:gd name="T99" fmla="*/ 362 h 506"/>
                    <a:gd name="T100" fmla="*/ 323 w 661"/>
                    <a:gd name="T101" fmla="*/ 362 h 506"/>
                    <a:gd name="T102" fmla="*/ 323 w 661"/>
                    <a:gd name="T103" fmla="*/ 324 h 506"/>
                    <a:gd name="T104" fmla="*/ 323 w 661"/>
                    <a:gd name="T105" fmla="*/ 397 h 506"/>
                    <a:gd name="T106" fmla="*/ 288 w 661"/>
                    <a:gd name="T107" fmla="*/ 397 h 506"/>
                    <a:gd name="T108" fmla="*/ 288 w 661"/>
                    <a:gd name="T109" fmla="*/ 433 h 506"/>
                    <a:gd name="T110" fmla="*/ 323 w 661"/>
                    <a:gd name="T111" fmla="*/ 433 h 506"/>
                    <a:gd name="T112" fmla="*/ 323 w 661"/>
                    <a:gd name="T113" fmla="*/ 397 h 506"/>
                    <a:gd name="T114" fmla="*/ 250 w 661"/>
                    <a:gd name="T115" fmla="*/ 324 h 506"/>
                    <a:gd name="T116" fmla="*/ 215 w 661"/>
                    <a:gd name="T117" fmla="*/ 324 h 506"/>
                    <a:gd name="T118" fmla="*/ 215 w 661"/>
                    <a:gd name="T119" fmla="*/ 362 h 506"/>
                    <a:gd name="T120" fmla="*/ 250 w 661"/>
                    <a:gd name="T121" fmla="*/ 362 h 506"/>
                    <a:gd name="T122" fmla="*/ 250 w 661"/>
                    <a:gd name="T123" fmla="*/ 324 h 5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661" h="506">
                      <a:moveTo>
                        <a:pt x="179" y="397"/>
                      </a:moveTo>
                      <a:lnTo>
                        <a:pt x="144" y="397"/>
                      </a:lnTo>
                      <a:lnTo>
                        <a:pt x="144" y="433"/>
                      </a:lnTo>
                      <a:lnTo>
                        <a:pt x="179" y="433"/>
                      </a:lnTo>
                      <a:lnTo>
                        <a:pt x="179" y="397"/>
                      </a:lnTo>
                      <a:close/>
                      <a:moveTo>
                        <a:pt x="108" y="324"/>
                      </a:moveTo>
                      <a:lnTo>
                        <a:pt x="70" y="324"/>
                      </a:lnTo>
                      <a:lnTo>
                        <a:pt x="70" y="362"/>
                      </a:lnTo>
                      <a:lnTo>
                        <a:pt x="108" y="362"/>
                      </a:lnTo>
                      <a:lnTo>
                        <a:pt x="108" y="324"/>
                      </a:lnTo>
                      <a:close/>
                      <a:moveTo>
                        <a:pt x="108" y="397"/>
                      </a:moveTo>
                      <a:lnTo>
                        <a:pt x="70" y="397"/>
                      </a:lnTo>
                      <a:lnTo>
                        <a:pt x="70" y="433"/>
                      </a:lnTo>
                      <a:lnTo>
                        <a:pt x="108" y="433"/>
                      </a:lnTo>
                      <a:lnTo>
                        <a:pt x="108" y="397"/>
                      </a:lnTo>
                      <a:close/>
                      <a:moveTo>
                        <a:pt x="250" y="397"/>
                      </a:moveTo>
                      <a:lnTo>
                        <a:pt x="215" y="397"/>
                      </a:lnTo>
                      <a:lnTo>
                        <a:pt x="215" y="433"/>
                      </a:lnTo>
                      <a:lnTo>
                        <a:pt x="250" y="433"/>
                      </a:lnTo>
                      <a:lnTo>
                        <a:pt x="250" y="397"/>
                      </a:lnTo>
                      <a:close/>
                      <a:moveTo>
                        <a:pt x="179" y="324"/>
                      </a:moveTo>
                      <a:lnTo>
                        <a:pt x="144" y="324"/>
                      </a:lnTo>
                      <a:lnTo>
                        <a:pt x="144" y="362"/>
                      </a:lnTo>
                      <a:lnTo>
                        <a:pt x="179" y="362"/>
                      </a:lnTo>
                      <a:lnTo>
                        <a:pt x="179" y="324"/>
                      </a:lnTo>
                      <a:close/>
                      <a:moveTo>
                        <a:pt x="576" y="352"/>
                      </a:moveTo>
                      <a:lnTo>
                        <a:pt x="432" y="352"/>
                      </a:lnTo>
                      <a:lnTo>
                        <a:pt x="432" y="407"/>
                      </a:lnTo>
                      <a:lnTo>
                        <a:pt x="576" y="407"/>
                      </a:lnTo>
                      <a:lnTo>
                        <a:pt x="576" y="352"/>
                      </a:lnTo>
                      <a:close/>
                      <a:moveTo>
                        <a:pt x="661" y="253"/>
                      </a:moveTo>
                      <a:lnTo>
                        <a:pt x="661" y="253"/>
                      </a:lnTo>
                      <a:lnTo>
                        <a:pt x="543" y="0"/>
                      </a:lnTo>
                      <a:lnTo>
                        <a:pt x="115" y="0"/>
                      </a:lnTo>
                      <a:lnTo>
                        <a:pt x="0" y="253"/>
                      </a:lnTo>
                      <a:lnTo>
                        <a:pt x="0" y="253"/>
                      </a:lnTo>
                      <a:lnTo>
                        <a:pt x="0" y="506"/>
                      </a:lnTo>
                      <a:lnTo>
                        <a:pt x="661" y="506"/>
                      </a:lnTo>
                      <a:lnTo>
                        <a:pt x="661" y="506"/>
                      </a:lnTo>
                      <a:lnTo>
                        <a:pt x="661" y="506"/>
                      </a:lnTo>
                      <a:lnTo>
                        <a:pt x="661" y="253"/>
                      </a:lnTo>
                      <a:lnTo>
                        <a:pt x="661" y="253"/>
                      </a:lnTo>
                      <a:close/>
                      <a:moveTo>
                        <a:pt x="626" y="468"/>
                      </a:moveTo>
                      <a:lnTo>
                        <a:pt x="35" y="468"/>
                      </a:lnTo>
                      <a:lnTo>
                        <a:pt x="35" y="288"/>
                      </a:lnTo>
                      <a:lnTo>
                        <a:pt x="626" y="288"/>
                      </a:lnTo>
                      <a:lnTo>
                        <a:pt x="626" y="468"/>
                      </a:lnTo>
                      <a:close/>
                      <a:moveTo>
                        <a:pt x="323" y="324"/>
                      </a:moveTo>
                      <a:lnTo>
                        <a:pt x="288" y="324"/>
                      </a:lnTo>
                      <a:lnTo>
                        <a:pt x="288" y="362"/>
                      </a:lnTo>
                      <a:lnTo>
                        <a:pt x="323" y="362"/>
                      </a:lnTo>
                      <a:lnTo>
                        <a:pt x="323" y="324"/>
                      </a:lnTo>
                      <a:close/>
                      <a:moveTo>
                        <a:pt x="323" y="397"/>
                      </a:moveTo>
                      <a:lnTo>
                        <a:pt x="288" y="397"/>
                      </a:lnTo>
                      <a:lnTo>
                        <a:pt x="288" y="433"/>
                      </a:lnTo>
                      <a:lnTo>
                        <a:pt x="323" y="433"/>
                      </a:lnTo>
                      <a:lnTo>
                        <a:pt x="323" y="397"/>
                      </a:lnTo>
                      <a:close/>
                      <a:moveTo>
                        <a:pt x="250" y="324"/>
                      </a:moveTo>
                      <a:lnTo>
                        <a:pt x="215" y="324"/>
                      </a:lnTo>
                      <a:lnTo>
                        <a:pt x="215" y="362"/>
                      </a:lnTo>
                      <a:lnTo>
                        <a:pt x="250" y="362"/>
                      </a:lnTo>
                      <a:lnTo>
                        <a:pt x="250" y="324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ctr">
                    <a:defRPr/>
                  </a:pPr>
                  <a:endParaRPr lang="zh-CN" altLang="en-US" sz="1000" b="1" kern="0">
                    <a:solidFill>
                      <a:srgbClr val="000000"/>
                    </a:solidFill>
                    <a:ea typeface="等线" panose="02010600030101010101" pitchFamily="2" charset="-122"/>
                    <a:cs typeface="Arial" panose="020B0604020202020204" pitchFamily="34" charset="0"/>
                  </a:endParaRPr>
                </a:p>
              </p:txBody>
            </p:sp>
          </p:grpSp>
          <p:cxnSp>
            <p:nvCxnSpPr>
              <p:cNvPr id="10" name="直线箭头连接符 9">
                <a:extLst>
                  <a:ext uri="{FF2B5EF4-FFF2-40B4-BE49-F238E27FC236}">
                    <a16:creationId xmlns:a16="http://schemas.microsoft.com/office/drawing/2014/main" id="{63A76EB6-F5BC-594B-AA6D-4B51EC92D02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78422" y="1412834"/>
                <a:ext cx="0" cy="4553251"/>
              </a:xfrm>
              <a:prstGeom prst="straightConnector1">
                <a:avLst/>
              </a:prstGeom>
              <a:ln w="25400">
                <a:solidFill>
                  <a:srgbClr val="737794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id="{4F92445D-8EB0-DD4B-B5B2-8BF34EC84DAD}"/>
                </a:ext>
              </a:extLst>
            </p:cNvPr>
            <p:cNvGrpSpPr/>
            <p:nvPr/>
          </p:nvGrpSpPr>
          <p:grpSpPr>
            <a:xfrm>
              <a:off x="4584354" y="765175"/>
              <a:ext cx="2806996" cy="5432517"/>
              <a:chOff x="3851492" y="765175"/>
              <a:chExt cx="2806996" cy="5432517"/>
            </a:xfrm>
          </p:grpSpPr>
          <p:grpSp>
            <p:nvGrpSpPr>
              <p:cNvPr id="28" name="组合 27">
                <a:extLst>
                  <a:ext uri="{FF2B5EF4-FFF2-40B4-BE49-F238E27FC236}">
                    <a16:creationId xmlns:a16="http://schemas.microsoft.com/office/drawing/2014/main" id="{933D2D44-A7FE-7F4B-AC7C-13A01732CD26}"/>
                  </a:ext>
                </a:extLst>
              </p:cNvPr>
              <p:cNvGrpSpPr/>
              <p:nvPr/>
            </p:nvGrpSpPr>
            <p:grpSpPr>
              <a:xfrm>
                <a:off x="3851492" y="765175"/>
                <a:ext cx="2806996" cy="730172"/>
                <a:chOff x="3907353" y="533568"/>
                <a:chExt cx="2806996" cy="730172"/>
              </a:xfrm>
            </p:grpSpPr>
            <p:sp>
              <p:nvSpPr>
                <p:cNvPr id="8" name="矩形 7">
                  <a:extLst>
                    <a:ext uri="{FF2B5EF4-FFF2-40B4-BE49-F238E27FC236}">
                      <a16:creationId xmlns:a16="http://schemas.microsoft.com/office/drawing/2014/main" id="{1A4CD1B8-4022-8C42-9E52-2EA7213D5CA6}"/>
                    </a:ext>
                  </a:extLst>
                </p:cNvPr>
                <p:cNvSpPr/>
                <p:nvPr/>
              </p:nvSpPr>
              <p:spPr>
                <a:xfrm>
                  <a:off x="3907353" y="533568"/>
                  <a:ext cx="2806996" cy="730172"/>
                </a:xfrm>
                <a:prstGeom prst="rect">
                  <a:avLst/>
                </a:prstGeom>
                <a:solidFill>
                  <a:srgbClr val="383C57"/>
                </a:solidFill>
                <a:ln w="190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 sz="1600"/>
                </a:p>
              </p:txBody>
            </p:sp>
            <p:sp>
              <p:nvSpPr>
                <p:cNvPr id="11" name="文本框 10">
                  <a:extLst>
                    <a:ext uri="{FF2B5EF4-FFF2-40B4-BE49-F238E27FC236}">
                      <a16:creationId xmlns:a16="http://schemas.microsoft.com/office/drawing/2014/main" id="{1EB0C588-28A6-6547-975F-76DD15AE08BE}"/>
                    </a:ext>
                  </a:extLst>
                </p:cNvPr>
                <p:cNvSpPr txBox="1"/>
                <p:nvPr/>
              </p:nvSpPr>
              <p:spPr>
                <a:xfrm>
                  <a:off x="5127480" y="729377"/>
                  <a:ext cx="956845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en-US" altLang="zh-CN" sz="1600" dirty="0">
                      <a:solidFill>
                        <a:schemeClr val="bg1"/>
                      </a:solidFill>
                      <a:latin typeface="Helvetica" pitchFamily="2" charset="0"/>
                    </a:rPr>
                    <a:t>IoT</a:t>
                  </a:r>
                  <a:r>
                    <a:rPr kumimoji="1" lang="zh-CN" altLang="en-US" sz="1600" dirty="0">
                      <a:solidFill>
                        <a:schemeClr val="bg1"/>
                      </a:solidFill>
                      <a:latin typeface="Helvetica" pitchFamily="2" charset="0"/>
                    </a:rPr>
                    <a:t> </a:t>
                  </a:r>
                  <a:r>
                    <a:rPr kumimoji="1" lang="en-US" altLang="zh-CN" sz="1600" dirty="0">
                      <a:solidFill>
                        <a:schemeClr val="bg1"/>
                      </a:solidFill>
                      <a:latin typeface="Helvetica" pitchFamily="2" charset="0"/>
                    </a:rPr>
                    <a:t>Hub</a:t>
                  </a:r>
                  <a:endParaRPr kumimoji="1" lang="zh-CN" altLang="en-US" sz="1600" dirty="0">
                    <a:solidFill>
                      <a:schemeClr val="bg1"/>
                    </a:solidFill>
                    <a:latin typeface="Helvetica" pitchFamily="2" charset="0"/>
                  </a:endParaRPr>
                </a:p>
              </p:txBody>
            </p:sp>
            <p:pic>
              <p:nvPicPr>
                <p:cNvPr id="12" name="图形 11">
                  <a:extLst>
                    <a:ext uri="{FF2B5EF4-FFF2-40B4-BE49-F238E27FC236}">
                      <a16:creationId xmlns:a16="http://schemas.microsoft.com/office/drawing/2014/main" id="{AD72CCD4-4618-EF46-9EB9-FD71EC3AB7A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96DAC541-7B7A-43D3-8B79-37D633B846F1}">
                      <asvg:svgBlip xmlns=""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722433" y="771578"/>
                  <a:ext cx="324000" cy="249231"/>
                </a:xfrm>
                <a:prstGeom prst="rect">
                  <a:avLst/>
                </a:prstGeom>
              </p:spPr>
            </p:pic>
          </p:grpSp>
          <p:cxnSp>
            <p:nvCxnSpPr>
              <p:cNvPr id="15" name="直线箭头连接符 14">
                <a:extLst>
                  <a:ext uri="{FF2B5EF4-FFF2-40B4-BE49-F238E27FC236}">
                    <a16:creationId xmlns:a16="http://schemas.microsoft.com/office/drawing/2014/main" id="{D59DD152-57C6-8E4E-AB3A-2DD9560140D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4990" y="1644441"/>
                <a:ext cx="0" cy="4553251"/>
              </a:xfrm>
              <a:prstGeom prst="straightConnector1">
                <a:avLst/>
              </a:prstGeom>
              <a:ln w="25400">
                <a:solidFill>
                  <a:srgbClr val="737794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组合 26">
              <a:extLst>
                <a:ext uri="{FF2B5EF4-FFF2-40B4-BE49-F238E27FC236}">
                  <a16:creationId xmlns:a16="http://schemas.microsoft.com/office/drawing/2014/main" id="{9AC19E04-348D-6E42-92A7-54E2920364F2}"/>
                </a:ext>
              </a:extLst>
            </p:cNvPr>
            <p:cNvGrpSpPr/>
            <p:nvPr/>
          </p:nvGrpSpPr>
          <p:grpSpPr>
            <a:xfrm>
              <a:off x="9049644" y="765175"/>
              <a:ext cx="2806996" cy="5432517"/>
              <a:chOff x="7639782" y="533568"/>
              <a:chExt cx="2806996" cy="5432517"/>
            </a:xfrm>
          </p:grpSpPr>
          <p:grpSp>
            <p:nvGrpSpPr>
              <p:cNvPr id="26" name="组合 25">
                <a:extLst>
                  <a:ext uri="{FF2B5EF4-FFF2-40B4-BE49-F238E27FC236}">
                    <a16:creationId xmlns:a16="http://schemas.microsoft.com/office/drawing/2014/main" id="{2231B574-2DA4-0E42-9248-B28991764AE2}"/>
                  </a:ext>
                </a:extLst>
              </p:cNvPr>
              <p:cNvGrpSpPr/>
              <p:nvPr/>
            </p:nvGrpSpPr>
            <p:grpSpPr>
              <a:xfrm>
                <a:off x="7639782" y="533568"/>
                <a:ext cx="2806996" cy="730172"/>
                <a:chOff x="7639782" y="533568"/>
                <a:chExt cx="2806996" cy="730172"/>
              </a:xfrm>
            </p:grpSpPr>
            <p:sp>
              <p:nvSpPr>
                <p:cNvPr id="9" name="矩形 8">
                  <a:extLst>
                    <a:ext uri="{FF2B5EF4-FFF2-40B4-BE49-F238E27FC236}">
                      <a16:creationId xmlns:a16="http://schemas.microsoft.com/office/drawing/2014/main" id="{6A0EC123-4F26-B248-A143-5CCC86E8E29E}"/>
                    </a:ext>
                  </a:extLst>
                </p:cNvPr>
                <p:cNvSpPr/>
                <p:nvPr/>
              </p:nvSpPr>
              <p:spPr>
                <a:xfrm>
                  <a:off x="7639782" y="533568"/>
                  <a:ext cx="2806996" cy="730172"/>
                </a:xfrm>
                <a:prstGeom prst="rect">
                  <a:avLst/>
                </a:prstGeom>
                <a:noFill/>
                <a:ln w="19050">
                  <a:solidFill>
                    <a:srgbClr val="D8D9E7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 sz="1600"/>
                </a:p>
              </p:txBody>
            </p:sp>
            <p:sp>
              <p:nvSpPr>
                <p:cNvPr id="13" name="文本框 12">
                  <a:extLst>
                    <a:ext uri="{FF2B5EF4-FFF2-40B4-BE49-F238E27FC236}">
                      <a16:creationId xmlns:a16="http://schemas.microsoft.com/office/drawing/2014/main" id="{2A4BD372-19C7-5D40-BB1E-A0ED668E8457}"/>
                    </a:ext>
                  </a:extLst>
                </p:cNvPr>
                <p:cNvSpPr txBox="1"/>
                <p:nvPr/>
              </p:nvSpPr>
              <p:spPr>
                <a:xfrm>
                  <a:off x="8778443" y="729377"/>
                  <a:ext cx="1081665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en-US" altLang="zh-CN" sz="1600" dirty="0">
                      <a:solidFill>
                        <a:srgbClr val="383C57"/>
                      </a:solidFill>
                      <a:latin typeface="Helvetica" pitchFamily="2" charset="0"/>
                    </a:rPr>
                    <a:t>EnOS</a:t>
                  </a:r>
                  <a:r>
                    <a:rPr kumimoji="1" lang="zh-CN" altLang="en-US" sz="1600" dirty="0">
                      <a:solidFill>
                        <a:srgbClr val="383C57"/>
                      </a:solidFill>
                      <a:latin typeface="Helvetica" pitchFamily="2" charset="0"/>
                    </a:rPr>
                    <a:t> </a:t>
                  </a:r>
                  <a:r>
                    <a:rPr kumimoji="1" lang="en-US" altLang="zh-CN" sz="1600" dirty="0">
                      <a:solidFill>
                        <a:srgbClr val="383C57"/>
                      </a:solidFill>
                      <a:latin typeface="Helvetica" pitchFamily="2" charset="0"/>
                    </a:rPr>
                    <a:t>CA</a:t>
                  </a:r>
                  <a:endParaRPr kumimoji="1" lang="zh-CN" altLang="en-US" sz="1600" dirty="0">
                    <a:solidFill>
                      <a:srgbClr val="383C57"/>
                    </a:solidFill>
                    <a:latin typeface="Helvetica" pitchFamily="2" charset="0"/>
                  </a:endParaRPr>
                </a:p>
              </p:txBody>
            </p:sp>
            <p:pic>
              <p:nvPicPr>
                <p:cNvPr id="14" name="图形 13">
                  <a:extLst>
                    <a:ext uri="{FF2B5EF4-FFF2-40B4-BE49-F238E27FC236}">
                      <a16:creationId xmlns:a16="http://schemas.microsoft.com/office/drawing/2014/main" id="{8E4EC208-13EA-4B42-AA76-54FC47B79A4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96DAC541-7B7A-43D3-8B79-37D633B846F1}">
                      <asvg:svgBlip xmlns="" xmlns:asvg="http://schemas.microsoft.com/office/drawing/2016/SVG/main" r:embed="rId5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374353" y="737766"/>
                  <a:ext cx="330165" cy="330165"/>
                </a:xfrm>
                <a:prstGeom prst="rect">
                  <a:avLst/>
                </a:prstGeom>
              </p:spPr>
            </p:pic>
          </p:grpSp>
          <p:cxnSp>
            <p:nvCxnSpPr>
              <p:cNvPr id="16" name="直线箭头连接符 15">
                <a:extLst>
                  <a:ext uri="{FF2B5EF4-FFF2-40B4-BE49-F238E27FC236}">
                    <a16:creationId xmlns:a16="http://schemas.microsoft.com/office/drawing/2014/main" id="{EA1970DD-2374-3B4C-A28C-D0E19A607F8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043280" y="1412834"/>
                <a:ext cx="0" cy="4553251"/>
              </a:xfrm>
              <a:prstGeom prst="straightConnector1">
                <a:avLst/>
              </a:prstGeom>
              <a:ln w="25400">
                <a:solidFill>
                  <a:srgbClr val="D8D9E7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D108D838-69B7-AE45-B65B-9E56BF2C6D13}"/>
                </a:ext>
              </a:extLst>
            </p:cNvPr>
            <p:cNvSpPr/>
            <p:nvPr/>
          </p:nvSpPr>
          <p:spPr>
            <a:xfrm>
              <a:off x="130834" y="1855963"/>
              <a:ext cx="2795225" cy="731594"/>
            </a:xfrm>
            <a:prstGeom prst="rect">
              <a:avLst/>
            </a:prstGeom>
            <a:solidFill>
              <a:srgbClr val="F5F5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elvetica Light" panose="020B0403020202020204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7D916BDA-3DA8-DF43-A8BC-9B99C37DC802}"/>
                </a:ext>
              </a:extLst>
            </p:cNvPr>
            <p:cNvSpPr txBox="1"/>
            <p:nvPr/>
          </p:nvSpPr>
          <p:spPr>
            <a:xfrm>
              <a:off x="396963" y="2073060"/>
              <a:ext cx="204363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3a – </a:t>
              </a:r>
              <a:r>
                <a:rPr kumimoji="1" lang="zh-CN" altLang="en-US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验证</a:t>
              </a:r>
              <a:r>
                <a:rPr kumimoji="1" lang="en-US" altLang="zh-CN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IoT </a:t>
              </a:r>
              <a:r>
                <a:rPr kumimoji="1" lang="en-US" altLang="zh-CN" sz="1400" dirty="0" err="1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HuB</a:t>
              </a:r>
              <a:endParaRPr kumimoji="1" lang="zh-CN" altLang="en-US" sz="1400" dirty="0">
                <a:solidFill>
                  <a:srgbClr val="383C5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cxnSp>
          <p:nvCxnSpPr>
            <p:cNvPr id="21" name="直线箭头连接符 20">
              <a:extLst>
                <a:ext uri="{FF2B5EF4-FFF2-40B4-BE49-F238E27FC236}">
                  <a16:creationId xmlns:a16="http://schemas.microsoft.com/office/drawing/2014/main" id="{27880DA7-001A-7541-BDB1-682D8E4E867B}"/>
                </a:ext>
              </a:extLst>
            </p:cNvPr>
            <p:cNvCxnSpPr>
              <a:cxnSpLocks/>
            </p:cNvCxnSpPr>
            <p:nvPr/>
          </p:nvCxnSpPr>
          <p:spPr>
            <a:xfrm>
              <a:off x="1522559" y="4563506"/>
              <a:ext cx="2917679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19A49A71-A34A-6B4E-89EE-60111A472473}"/>
                </a:ext>
              </a:extLst>
            </p:cNvPr>
            <p:cNvSpPr txBox="1"/>
            <p:nvPr/>
          </p:nvSpPr>
          <p:spPr>
            <a:xfrm>
              <a:off x="2570768" y="4289040"/>
              <a:ext cx="11622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MQTT(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数据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)</a:t>
              </a:r>
              <a:endParaRPr kumimoji="1" lang="zh-CN" altLang="en-US" sz="1200" dirty="0">
                <a:solidFill>
                  <a:srgbClr val="5E628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4741C6F9-64B0-594D-818B-8FBDD9EF2D08}"/>
                </a:ext>
              </a:extLst>
            </p:cNvPr>
            <p:cNvSpPr/>
            <p:nvPr/>
          </p:nvSpPr>
          <p:spPr>
            <a:xfrm>
              <a:off x="4584354" y="1772177"/>
              <a:ext cx="2806994" cy="728513"/>
            </a:xfrm>
            <a:prstGeom prst="rect">
              <a:avLst/>
            </a:prstGeom>
            <a:solidFill>
              <a:srgbClr val="F5F5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elvetica Light" panose="020B0403020202020204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C20FA785-451B-814F-976C-038A5391F60F}"/>
                </a:ext>
              </a:extLst>
            </p:cNvPr>
            <p:cNvSpPr txBox="1"/>
            <p:nvPr/>
          </p:nvSpPr>
          <p:spPr>
            <a:xfrm>
              <a:off x="4779144" y="1984198"/>
              <a:ext cx="204363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3b – </a:t>
              </a:r>
              <a:r>
                <a:rPr kumimoji="1" lang="zh-CN" altLang="en-US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验证设备</a:t>
              </a:r>
              <a:r>
                <a:rPr kumimoji="1" lang="en-US" altLang="zh-CN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 </a:t>
              </a:r>
              <a:endParaRPr kumimoji="1" lang="zh-CN" altLang="en-US" sz="1400" dirty="0">
                <a:solidFill>
                  <a:srgbClr val="383C5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AEC5D0F5-889F-E746-B04B-80DEF71F27D5}"/>
                </a:ext>
              </a:extLst>
            </p:cNvPr>
            <p:cNvSpPr/>
            <p:nvPr/>
          </p:nvSpPr>
          <p:spPr>
            <a:xfrm>
              <a:off x="130833" y="3550576"/>
              <a:ext cx="2795226" cy="731456"/>
            </a:xfrm>
            <a:prstGeom prst="rect">
              <a:avLst/>
            </a:prstGeom>
            <a:solidFill>
              <a:srgbClr val="F5F5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elvetica Light" panose="020B0403020202020204"/>
              </a:endParaRPr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A458FA8B-6C48-D047-B99A-838E379C3C00}"/>
                </a:ext>
              </a:extLst>
            </p:cNvPr>
            <p:cNvSpPr txBox="1"/>
            <p:nvPr/>
          </p:nvSpPr>
          <p:spPr>
            <a:xfrm>
              <a:off x="396963" y="3771208"/>
              <a:ext cx="204363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3c – </a:t>
              </a:r>
              <a:r>
                <a:rPr kumimoji="1" lang="zh-CN" altLang="en-US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设备数据</a:t>
              </a:r>
            </a:p>
          </p:txBody>
        </p: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5D201058-95F9-7A46-AA32-6DBC50BC74AA}"/>
                </a:ext>
              </a:extLst>
            </p:cNvPr>
            <p:cNvSpPr/>
            <p:nvPr/>
          </p:nvSpPr>
          <p:spPr>
            <a:xfrm>
              <a:off x="4584354" y="4197966"/>
              <a:ext cx="2806993" cy="731450"/>
            </a:xfrm>
            <a:prstGeom prst="rect">
              <a:avLst/>
            </a:prstGeom>
            <a:solidFill>
              <a:srgbClr val="F5F5FA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Helvetica Light" panose="020B0403020202020204"/>
              </a:endParaRP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31F66294-710C-0A42-8214-C06232E98B32}"/>
                </a:ext>
              </a:extLst>
            </p:cNvPr>
            <p:cNvSpPr txBox="1"/>
            <p:nvPr/>
          </p:nvSpPr>
          <p:spPr>
            <a:xfrm>
              <a:off x="4779144" y="4409617"/>
              <a:ext cx="241741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3d – </a:t>
              </a:r>
              <a:r>
                <a:rPr kumimoji="1" lang="zh-CN" altLang="en-US" sz="1400" dirty="0">
                  <a:solidFill>
                    <a:srgbClr val="383C57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配置或控制信号</a:t>
              </a: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C4AB2FB4-1AE2-C942-A264-C523C6AF842E}"/>
                </a:ext>
              </a:extLst>
            </p:cNvPr>
            <p:cNvSpPr txBox="1"/>
            <p:nvPr/>
          </p:nvSpPr>
          <p:spPr>
            <a:xfrm>
              <a:off x="2782861" y="2678930"/>
              <a:ext cx="26165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通过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X509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证书进行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TLS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握手</a:t>
              </a:r>
            </a:p>
          </p:txBody>
        </p:sp>
        <p:cxnSp>
          <p:nvCxnSpPr>
            <p:cNvPr id="40" name="直线箭头连接符 39">
              <a:extLst>
                <a:ext uri="{FF2B5EF4-FFF2-40B4-BE49-F238E27FC236}">
                  <a16:creationId xmlns:a16="http://schemas.microsoft.com/office/drawing/2014/main" id="{35A02E42-C90B-2842-9092-50D7DD5506CE}"/>
                </a:ext>
              </a:extLst>
            </p:cNvPr>
            <p:cNvCxnSpPr>
              <a:cxnSpLocks/>
            </p:cNvCxnSpPr>
            <p:nvPr/>
          </p:nvCxnSpPr>
          <p:spPr>
            <a:xfrm>
              <a:off x="1522560" y="3170074"/>
              <a:ext cx="4465292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线箭头连接符 41">
              <a:extLst>
                <a:ext uri="{FF2B5EF4-FFF2-40B4-BE49-F238E27FC236}">
                  <a16:creationId xmlns:a16="http://schemas.microsoft.com/office/drawing/2014/main" id="{BAF4F8F2-E70B-CF43-B53A-52F93890F9FA}"/>
                </a:ext>
              </a:extLst>
            </p:cNvPr>
            <p:cNvCxnSpPr>
              <a:cxnSpLocks/>
            </p:cNvCxnSpPr>
            <p:nvPr/>
          </p:nvCxnSpPr>
          <p:spPr>
            <a:xfrm>
              <a:off x="3071813" y="3875365"/>
              <a:ext cx="2916039" cy="0"/>
            </a:xfrm>
            <a:prstGeom prst="straightConnector1">
              <a:avLst/>
            </a:prstGeom>
            <a:ln w="25400">
              <a:solidFill>
                <a:srgbClr val="737794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21243A63-8533-B742-8C0F-8E16FB5B2191}"/>
                </a:ext>
              </a:extLst>
            </p:cNvPr>
            <p:cNvSpPr txBox="1"/>
            <p:nvPr/>
          </p:nvSpPr>
          <p:spPr>
            <a:xfrm>
              <a:off x="3896197" y="3581920"/>
              <a:ext cx="12312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MQTT(</a:t>
              </a:r>
              <a:r>
                <a:rPr kumimoji="1" lang="zh-CN" altLang="en-US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数据</a:t>
              </a:r>
              <a:r>
                <a:rPr kumimoji="1" lang="en-US" altLang="zh-CN" sz="1200" dirty="0">
                  <a:solidFill>
                    <a:srgbClr val="5E62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)</a:t>
              </a:r>
              <a:endParaRPr kumimoji="1" lang="zh-CN" altLang="en-US" sz="1200" dirty="0">
                <a:solidFill>
                  <a:srgbClr val="5E628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589EA2D2-749C-6746-A671-5D3E0EF31571}"/>
              </a:ext>
            </a:extLst>
          </p:cNvPr>
          <p:cNvSpPr txBox="1"/>
          <p:nvPr/>
        </p:nvSpPr>
        <p:spPr>
          <a:xfrm>
            <a:off x="64875" y="-41253"/>
            <a:ext cx="50626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certificate_service_secure_communication_03.png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50668976"/>
      </p:ext>
    </p:extLst>
  </p:cSld>
  <p:clrMapOvr>
    <a:masterClrMapping/>
  </p:clrMapOvr>
</p:sld>
</file>

<file path=ppt/theme/theme1.xml><?xml version="1.0" encoding="utf-8"?>
<a:theme xmlns:a="http://schemas.openxmlformats.org/drawingml/2006/main" name="1_自定义设计方案">
  <a:themeElements>
    <a:clrScheme name="Dark">
      <a:dk1>
        <a:srgbClr val="FFFFFF"/>
      </a:dk1>
      <a:lt1>
        <a:srgbClr val="000000"/>
      </a:lt1>
      <a:dk2>
        <a:srgbClr val="FFFFFF"/>
      </a:dk2>
      <a:lt2>
        <a:srgbClr val="192236"/>
      </a:lt2>
      <a:accent1>
        <a:srgbClr val="086FF9"/>
      </a:accent1>
      <a:accent2>
        <a:srgbClr val="3B75D3"/>
      </a:accent2>
      <a:accent3>
        <a:srgbClr val="4E5460"/>
      </a:accent3>
      <a:accent4>
        <a:srgbClr val="FAC500"/>
      </a:accent4>
      <a:accent5>
        <a:srgbClr val="C45B0C"/>
      </a:accent5>
      <a:accent6>
        <a:srgbClr val="71B048"/>
      </a:accent6>
      <a:hlink>
        <a:srgbClr val="ED7D30"/>
      </a:hlink>
      <a:folHlink>
        <a:srgbClr val="D0CECF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nvision Digital Template Dark - V1" id="{68517B1C-0C70-E148-916E-B90A77991AB6}" vid="{2BCA7564-05CA-BA43-B096-F7EC0741CA4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2870C377-E231-D34E-A88A-8418F6A43923}">
  <we:reference id="wa104178141" version="3.0.11.21" store="en-US" storeType="OMEX"/>
  <we:alternateReferences/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1_自定义设计方案</Template>
  <TotalTime>10669</TotalTime>
  <Words>1793</Words>
  <Application>Microsoft Office PowerPoint</Application>
  <PresentationFormat>宽屏</PresentationFormat>
  <Paragraphs>456</Paragraphs>
  <Slides>33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33</vt:i4>
      </vt:variant>
    </vt:vector>
  </HeadingPairs>
  <TitlesOfParts>
    <vt:vector size="49" baseType="lpstr">
      <vt:lpstr>D-DIN</vt:lpstr>
      <vt:lpstr>Helvetica Light</vt:lpstr>
      <vt:lpstr>Helvetica Neue Medium</vt:lpstr>
      <vt:lpstr>Helvetica Neue Thin</vt:lpstr>
      <vt:lpstr>Hiragino Sans GB W3</vt:lpstr>
      <vt:lpstr>Noto Sans S Chinese Regular</vt:lpstr>
      <vt:lpstr>等线</vt:lpstr>
      <vt:lpstr>SimHei</vt:lpstr>
      <vt:lpstr>宋体</vt:lpstr>
      <vt:lpstr>微软雅黑</vt:lpstr>
      <vt:lpstr>微软雅黑</vt:lpstr>
      <vt:lpstr>Arial</vt:lpstr>
      <vt:lpstr>Calibri</vt:lpstr>
      <vt:lpstr>Helvetica</vt:lpstr>
      <vt:lpstr>Segoe UI</vt:lpstr>
      <vt:lpstr>1_自定义设计方案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EnOS graphic guidelines</dc:title>
  <dc:creator>Zinan Wang(Outsourcing)</dc:creator>
  <cp:lastModifiedBy>Vivian Yang</cp:lastModifiedBy>
  <cp:revision>498</cp:revision>
  <dcterms:created xsi:type="dcterms:W3CDTF">2018-10-23T04:04:46Z</dcterms:created>
  <dcterms:modified xsi:type="dcterms:W3CDTF">2019-05-06T08:18:09Z</dcterms:modified>
</cp:coreProperties>
</file>

<file path=docProps/thumbnail.jpeg>
</file>